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1"/>
  </p:notesMasterIdLst>
  <p:handoutMasterIdLst>
    <p:handoutMasterId r:id="rId22"/>
  </p:handoutMasterIdLst>
  <p:sldIdLst>
    <p:sldId id="348" r:id="rId2"/>
    <p:sldId id="347" r:id="rId3"/>
    <p:sldId id="352" r:id="rId4"/>
    <p:sldId id="353" r:id="rId5"/>
    <p:sldId id="354" r:id="rId6"/>
    <p:sldId id="355" r:id="rId7"/>
    <p:sldId id="356" r:id="rId8"/>
    <p:sldId id="357" r:id="rId9"/>
    <p:sldId id="358" r:id="rId10"/>
    <p:sldId id="319" r:id="rId11"/>
    <p:sldId id="320" r:id="rId12"/>
    <p:sldId id="350" r:id="rId13"/>
    <p:sldId id="349" r:id="rId14"/>
    <p:sldId id="346" r:id="rId15"/>
    <p:sldId id="351" r:id="rId16"/>
    <p:sldId id="361" r:id="rId17"/>
    <p:sldId id="362" r:id="rId18"/>
    <p:sldId id="360" r:id="rId19"/>
    <p:sldId id="35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E9ECF2"/>
    <a:srgbClr val="ECF12D"/>
    <a:srgbClr val="253746"/>
    <a:srgbClr val="EA7600"/>
    <a:srgbClr val="9AF67A"/>
    <a:srgbClr val="85F45E"/>
    <a:srgbClr val="E7B8F6"/>
    <a:srgbClr val="F4D2FE"/>
    <a:srgbClr val="F7B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92" autoAdjust="0"/>
    <p:restoredTop sz="78231" autoAdjust="0"/>
  </p:normalViewPr>
  <p:slideViewPr>
    <p:cSldViewPr snapToGrid="0">
      <p:cViewPr varScale="1">
        <p:scale>
          <a:sx n="48" d="100"/>
          <a:sy n="48" d="100"/>
        </p:scale>
        <p:origin x="40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-156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DE30-A7BD-4FAF-BD70-A5A57B8B8A99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58B1-1DD7-475B-A54B-CBC3FF4B6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78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919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Explore quadrilaterals at https://www.mathsisfun.com/geometry/quadrilaterals-interactive.html. Note that this site calls a trapezium a trapezoid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Quadrilaterals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on the next slide and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Alternatively, 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 Draw, describe and classify quadrilaterals. There are different versions for each group.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149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this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Quadrilaterals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768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2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82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rgbClr val="EA7600"/>
                </a:solidFill>
              </a:rPr>
              <a:t>© </a:t>
            </a:r>
            <a:r>
              <a:rPr lang="en-GB" sz="120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1645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06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71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15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56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195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96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thsisfun.com/geometry/quadrilaterals-interactive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nrich.maths.org/962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87351"/>
            <a:ext cx="8534400" cy="633412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prstClr val="black">
                    <a:tint val="75000"/>
                  </a:prstClr>
                </a:solidFill>
              </a:rPr>
              <a:t>Year 5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69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Investigate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properties of quadrilaterals.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1010BC-B1AA-4EA2-B9A8-38AD65431194}"/>
              </a:ext>
            </a:extLst>
          </p:cNvPr>
          <p:cNvGrpSpPr/>
          <p:nvPr/>
        </p:nvGrpSpPr>
        <p:grpSpPr>
          <a:xfrm>
            <a:off x="2012621" y="705596"/>
            <a:ext cx="2793975" cy="623388"/>
            <a:chOff x="3461321" y="2647415"/>
            <a:chExt cx="2793975" cy="623388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1558A413-AF73-4A01-A20E-A2BF15DD2375}"/>
                </a:ext>
              </a:extLst>
            </p:cNvPr>
            <p:cNvSpPr/>
            <p:nvPr/>
          </p:nvSpPr>
          <p:spPr>
            <a:xfrm>
              <a:off x="3461321" y="2647415"/>
              <a:ext cx="2371514" cy="623388"/>
            </a:xfrm>
            <a:prstGeom prst="wedgeRoundRectCallout">
              <a:avLst>
                <a:gd name="adj1" fmla="val -71562"/>
                <a:gd name="adj2" fmla="val 56196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Draw a quadrilateral.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4CDF95E5-B9D7-4CE6-A7D5-C14C8E2AB4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647415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01050CF-DCB1-468C-80F2-AD2CB8308831}"/>
              </a:ext>
            </a:extLst>
          </p:cNvPr>
          <p:cNvGrpSpPr/>
          <p:nvPr/>
        </p:nvGrpSpPr>
        <p:grpSpPr>
          <a:xfrm>
            <a:off x="5202576" y="286223"/>
            <a:ext cx="2519768" cy="637440"/>
            <a:chOff x="1167141" y="1074204"/>
            <a:chExt cx="3359691" cy="721769"/>
          </a:xfrm>
        </p:grpSpPr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D76D269B-0DE5-43EF-90D2-F038AB0CD1D5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is a quadrilateral?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51CD9CA-01FD-4A0F-AD0A-1CC56D9A08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18911" y="1156212"/>
              <a:ext cx="307921" cy="519867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8C2A64C7-EC12-4664-BBE7-68E864B263C1}"/>
              </a:ext>
            </a:extLst>
          </p:cNvPr>
          <p:cNvSpPr/>
          <p:nvPr/>
        </p:nvSpPr>
        <p:spPr>
          <a:xfrm>
            <a:off x="5956860" y="884084"/>
            <a:ext cx="274607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C00000"/>
                </a:solidFill>
              </a:rPr>
              <a:t>A quadrilateral is any polygon with four straight sides.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0D24759-2337-43AD-B63A-D629D4565CE9}"/>
              </a:ext>
            </a:extLst>
          </p:cNvPr>
          <p:cNvGrpSpPr/>
          <p:nvPr/>
        </p:nvGrpSpPr>
        <p:grpSpPr>
          <a:xfrm>
            <a:off x="294406" y="1415362"/>
            <a:ext cx="3039394" cy="1240254"/>
            <a:chOff x="623039" y="4218353"/>
            <a:chExt cx="4052525" cy="1404331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0F5528E8-5E9A-42D8-B116-73DEABA28D92}"/>
                </a:ext>
              </a:extLst>
            </p:cNvPr>
            <p:cNvSpPr/>
            <p:nvPr/>
          </p:nvSpPr>
          <p:spPr>
            <a:xfrm>
              <a:off x="623039" y="4598319"/>
              <a:ext cx="4052525" cy="1024365"/>
            </a:xfrm>
            <a:prstGeom prst="wedgeRoundRectCallout">
              <a:avLst>
                <a:gd name="adj1" fmla="val 33829"/>
                <a:gd name="adj2" fmla="val -102100"/>
                <a:gd name="adj3" fmla="val 16667"/>
              </a:avLst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Describe your </a:t>
              </a:r>
              <a:r>
                <a:rPr lang="en-GB" sz="1600" b="1" kern="0" dirty="0" smtClean="0">
                  <a:solidFill>
                    <a:srgbClr val="253746"/>
                  </a:solidFill>
                </a:rPr>
                <a:t>shape and </a:t>
              </a:r>
              <a:r>
                <a:rPr lang="en-GB" sz="1600" b="1" kern="0" dirty="0">
                  <a:solidFill>
                    <a:srgbClr val="253746"/>
                  </a:solidFill>
                </a:rPr>
                <a:t>r agree what is different and what is the same.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90337CF-98AD-4DDA-B62E-D7289402A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8D1DA-DA88-4F00-8F5E-1D52E2CAA2CE}"/>
              </a:ext>
            </a:extLst>
          </p:cNvPr>
          <p:cNvGrpSpPr/>
          <p:nvPr/>
        </p:nvGrpSpPr>
        <p:grpSpPr>
          <a:xfrm>
            <a:off x="4140240" y="1600758"/>
            <a:ext cx="3047878" cy="876607"/>
            <a:chOff x="362342" y="803397"/>
            <a:chExt cx="4063838" cy="99257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315BECBE-FD0B-42F8-8C49-2DD9E15C3BA5}"/>
                </a:ext>
              </a:extLst>
            </p:cNvPr>
            <p:cNvSpPr/>
            <p:nvPr/>
          </p:nvSpPr>
          <p:spPr>
            <a:xfrm>
              <a:off x="362342" y="803397"/>
              <a:ext cx="4010530" cy="992576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Whose shape has at least one pair of parallel sides? 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Name these shapes…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EF09474-CE91-493B-947F-290938B9AB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8259" y="1028150"/>
              <a:ext cx="307921" cy="519867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47266CDF-355B-40C8-AE71-9CF7E8EFC1D2}"/>
              </a:ext>
            </a:extLst>
          </p:cNvPr>
          <p:cNvSpPr/>
          <p:nvPr/>
        </p:nvSpPr>
        <p:spPr>
          <a:xfrm>
            <a:off x="5545211" y="2434267"/>
            <a:ext cx="3007896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C00000"/>
                </a:solidFill>
              </a:rPr>
              <a:t>square, rectangle, parallelogram, trapezium, rhombus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DBF1E33-3964-44DE-B839-2937F833006F}"/>
              </a:ext>
            </a:extLst>
          </p:cNvPr>
          <p:cNvGrpSpPr/>
          <p:nvPr/>
        </p:nvGrpSpPr>
        <p:grpSpPr>
          <a:xfrm>
            <a:off x="1814103" y="2830217"/>
            <a:ext cx="3262644" cy="876607"/>
            <a:chOff x="75987" y="803397"/>
            <a:chExt cx="4350193" cy="992576"/>
          </a:xfrm>
        </p:grpSpPr>
        <p:sp>
          <p:nvSpPr>
            <p:cNvPr id="21" name="Speech Bubble: Rectangle with Corners Rounded 20">
              <a:extLst>
                <a:ext uri="{FF2B5EF4-FFF2-40B4-BE49-F238E27FC236}">
                  <a16:creationId xmlns:a16="http://schemas.microsoft.com/office/drawing/2014/main" id="{0F0ECDA7-7198-47E6-9B74-91484A783644}"/>
                </a:ext>
              </a:extLst>
            </p:cNvPr>
            <p:cNvSpPr/>
            <p:nvPr/>
          </p:nvSpPr>
          <p:spPr>
            <a:xfrm>
              <a:off x="75987" y="803397"/>
              <a:ext cx="4296885" cy="992576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Whose shape has at least one pair of perpendicular sides?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What shapes </a:t>
              </a:r>
              <a:r>
                <a:rPr lang="en-GB" sz="1600" b="1" i="1" kern="0" dirty="0">
                  <a:solidFill>
                    <a:srgbClr val="253746"/>
                  </a:solidFill>
                </a:rPr>
                <a:t>could</a:t>
              </a:r>
              <a:r>
                <a:rPr lang="en-GB" sz="1600" b="1" kern="0" dirty="0">
                  <a:solidFill>
                    <a:srgbClr val="253746"/>
                  </a:solidFill>
                </a:rPr>
                <a:t> have these?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083FD2A-BFCE-41DC-9EBB-7002ADB554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8259" y="1167530"/>
              <a:ext cx="307921" cy="519867"/>
            </a:xfrm>
            <a:prstGeom prst="rect">
              <a:avLst/>
            </a:prstGeom>
          </p:spPr>
        </p:pic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074132A8-9BD6-4F7D-AB53-B7463E9EADEF}"/>
              </a:ext>
            </a:extLst>
          </p:cNvPr>
          <p:cNvSpPr/>
          <p:nvPr/>
        </p:nvSpPr>
        <p:spPr>
          <a:xfrm>
            <a:off x="130843" y="3706824"/>
            <a:ext cx="3139202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C00000"/>
                </a:solidFill>
              </a:rPr>
              <a:t>A square and rectangle always have perpendicular sides.</a:t>
            </a:r>
          </a:p>
          <a:p>
            <a:pPr algn="ctr"/>
            <a:r>
              <a:rPr lang="en-GB" sz="1600" b="1" dirty="0">
                <a:solidFill>
                  <a:srgbClr val="C00000"/>
                </a:solidFill>
              </a:rPr>
              <a:t>A trapezium, kite and an unnamed quadrilateral could have a pair of perpendicular sides.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729097-8685-4236-A29D-D3C83CB215C4}"/>
              </a:ext>
            </a:extLst>
          </p:cNvPr>
          <p:cNvSpPr/>
          <p:nvPr/>
        </p:nvSpPr>
        <p:spPr>
          <a:xfrm>
            <a:off x="2031452" y="5137886"/>
            <a:ext cx="5102936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253746"/>
                </a:solidFill>
              </a:rPr>
              <a:t>A rectangle and square have all right angles. A square and a rhombus have all sides the same length. BUT only a square has both – all equal angles AND all sides the same length. A square is THE </a:t>
            </a:r>
            <a:r>
              <a:rPr lang="en-GB" sz="1600" b="1" u="sng" dirty="0">
                <a:solidFill>
                  <a:srgbClr val="253746"/>
                </a:solidFill>
              </a:rPr>
              <a:t>regular quadrilateral</a:t>
            </a:r>
            <a:r>
              <a:rPr lang="en-GB" sz="1600" b="1" dirty="0">
                <a:solidFill>
                  <a:srgbClr val="253746"/>
                </a:solidFill>
              </a:rPr>
              <a:t>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DEEA970-21E0-4BA5-8BED-BA26572F1297}"/>
              </a:ext>
            </a:extLst>
          </p:cNvPr>
          <p:cNvGrpSpPr/>
          <p:nvPr/>
        </p:nvGrpSpPr>
        <p:grpSpPr>
          <a:xfrm>
            <a:off x="5868610" y="3409937"/>
            <a:ext cx="2408074" cy="756685"/>
            <a:chOff x="1215414" y="939184"/>
            <a:chExt cx="3210766" cy="856789"/>
          </a:xfrm>
        </p:grpSpPr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78E130D8-0B58-43EE-910D-0331C2EBF53A}"/>
                </a:ext>
              </a:extLst>
            </p:cNvPr>
            <p:cNvSpPr/>
            <p:nvPr/>
          </p:nvSpPr>
          <p:spPr>
            <a:xfrm>
              <a:off x="1215414" y="939184"/>
              <a:ext cx="3157458" cy="85678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Whose shape has four right angles?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F033DEF7-DA7D-4199-A85C-283AB4E5ED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8259" y="1028150"/>
              <a:ext cx="307921" cy="51986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A4A55BB-38E6-4829-AB14-5EC01B10ED4D}"/>
              </a:ext>
            </a:extLst>
          </p:cNvPr>
          <p:cNvGrpSpPr/>
          <p:nvPr/>
        </p:nvGrpSpPr>
        <p:grpSpPr>
          <a:xfrm>
            <a:off x="4101889" y="4280414"/>
            <a:ext cx="2408074" cy="756685"/>
            <a:chOff x="1215414" y="939184"/>
            <a:chExt cx="3210766" cy="856789"/>
          </a:xfrm>
        </p:grpSpPr>
        <p:sp>
          <p:nvSpPr>
            <p:cNvPr id="28" name="Speech Bubble: Rectangle with Corners Rounded 27">
              <a:extLst>
                <a:ext uri="{FF2B5EF4-FFF2-40B4-BE49-F238E27FC236}">
                  <a16:creationId xmlns:a16="http://schemas.microsoft.com/office/drawing/2014/main" id="{C59AA7DD-B06A-420A-984B-937B5B216E94}"/>
                </a:ext>
              </a:extLst>
            </p:cNvPr>
            <p:cNvSpPr/>
            <p:nvPr/>
          </p:nvSpPr>
          <p:spPr>
            <a:xfrm>
              <a:off x="1215414" y="939184"/>
              <a:ext cx="3157458" cy="85678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Whose shape has four sides the same length?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8A53AFA-FCB0-464D-813F-55772FB32B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8259" y="1028150"/>
              <a:ext cx="307921" cy="5198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755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Investigate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properties of quadrilaterals.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3FAFBD-188D-4ED2-AF66-385D80D47DAF}"/>
              </a:ext>
            </a:extLst>
          </p:cNvPr>
          <p:cNvSpPr/>
          <p:nvPr/>
        </p:nvSpPr>
        <p:spPr>
          <a:xfrm>
            <a:off x="824122" y="966647"/>
            <a:ext cx="7336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Let’s explore each type of quadrilateral </a:t>
            </a:r>
            <a:r>
              <a:rPr lang="en-GB" sz="2400" b="1" dirty="0">
                <a:solidFill>
                  <a:srgbClr val="253746"/>
                </a:solidFill>
                <a:hlinkClick r:id="rId3"/>
              </a:rPr>
              <a:t>here</a:t>
            </a:r>
            <a:r>
              <a:rPr lang="en-GB" sz="2400" b="1" dirty="0">
                <a:solidFill>
                  <a:srgbClr val="253746"/>
                </a:solidFill>
              </a:rPr>
              <a:t>.</a:t>
            </a: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81A5C38C-B13B-49A9-BD4D-C7AC1F31D5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286" y="1597595"/>
            <a:ext cx="4775859" cy="365589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D95BC7F-45D4-43F9-9243-3661F6EB18B5}"/>
              </a:ext>
            </a:extLst>
          </p:cNvPr>
          <p:cNvSpPr/>
          <p:nvPr/>
        </p:nvSpPr>
        <p:spPr>
          <a:xfrm>
            <a:off x="5420224" y="1428312"/>
            <a:ext cx="3723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GB" sz="2400" b="1" dirty="0">
              <a:solidFill>
                <a:srgbClr val="253746"/>
              </a:solidFill>
            </a:endParaRPr>
          </a:p>
          <a:p>
            <a:pPr lvl="0"/>
            <a:r>
              <a:rPr lang="en-GB" sz="2400" b="1" dirty="0">
                <a:solidFill>
                  <a:srgbClr val="253746"/>
                </a:solidFill>
              </a:rPr>
              <a:t>Note how the other vertices and sides compensate as we move just one of the vertices, e.g. how pairs of opposite angles are always the same in a rhombus, how a trapezium will always have a pair of parallel sides, etc.</a:t>
            </a:r>
          </a:p>
        </p:txBody>
      </p:sp>
    </p:spTree>
    <p:extLst>
      <p:ext uri="{BB962C8B-B14F-4D97-AF65-F5344CB8AC3E}">
        <p14:creationId xmlns:p14="http://schemas.microsoft.com/office/powerpoint/2010/main" val="79108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27382" y="542925"/>
            <a:ext cx="6858000" cy="1655762"/>
          </a:xfrm>
        </p:spPr>
        <p:txBody>
          <a:bodyPr>
            <a:normAutofit/>
          </a:bodyPr>
          <a:lstStyle/>
          <a:p>
            <a:pPr algn="l"/>
            <a:r>
              <a:rPr lang="en-GB" sz="3200" b="1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sz="3200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sz="3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662" y="542925"/>
            <a:ext cx="32956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5650"/>
            <a:ext cx="8267700" cy="6181725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031786"/>
              </p:ext>
            </p:extLst>
          </p:nvPr>
        </p:nvGraphicFramePr>
        <p:xfrm>
          <a:off x="819150" y="0"/>
          <a:ext cx="7886700" cy="3688027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1210908854"/>
                    </a:ext>
                  </a:extLst>
                </a:gridCol>
              </a:tblGrid>
              <a:tr h="36880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Green</a:t>
                      </a:r>
                      <a:r>
                        <a:rPr lang="en-US" sz="28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en-GB" sz="4000" dirty="0">
                        <a:solidFill>
                          <a:srgbClr val="103139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067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63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54A4285-334F-4317-AA0C-29654344091C}"/>
              </a:ext>
            </a:extLst>
          </p:cNvPr>
          <p:cNvSpPr txBox="1"/>
          <p:nvPr/>
        </p:nvSpPr>
        <p:spPr>
          <a:xfrm>
            <a:off x="1986297" y="1797784"/>
            <a:ext cx="495396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400" b="1" dirty="0">
                <a:solidFill>
                  <a:srgbClr val="253746"/>
                </a:solidFill>
              </a:rPr>
              <a:t>Investigation</a:t>
            </a: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253746"/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‘Quadrilaterals’ from NRICH: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hlinkClick r:id="rId3"/>
              </a:rPr>
              <a:t>https://nrich.maths.org/962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How many different quadrilaterals can be made by joining four of the dots on a circle with eight evenly-spaced dots? </a:t>
            </a:r>
          </a:p>
        </p:txBody>
      </p:sp>
    </p:spTree>
    <p:extLst>
      <p:ext uri="{BB962C8B-B14F-4D97-AF65-F5344CB8AC3E}">
        <p14:creationId xmlns:p14="http://schemas.microsoft.com/office/powerpoint/2010/main" val="37874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15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259967"/>
              </p:ext>
            </p:extLst>
          </p:nvPr>
        </p:nvGraphicFramePr>
        <p:xfrm>
          <a:off x="383437" y="138761"/>
          <a:ext cx="7886700" cy="1938993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754442107"/>
                    </a:ext>
                  </a:extLst>
                </a:gridCol>
              </a:tblGrid>
              <a:tr h="1938993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Yellow</a:t>
                      </a:r>
                      <a:r>
                        <a:rPr lang="en-GB" sz="3200" dirty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32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3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MOT Y5 page 62</a:t>
                      </a:r>
                      <a:r>
                        <a:rPr lang="en-GB" sz="32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endParaRPr lang="en-GB" sz="3200" b="1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endParaRPr lang="en-GB" sz="4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220202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569341"/>
              </p:ext>
            </p:extLst>
          </p:nvPr>
        </p:nvGraphicFramePr>
        <p:xfrm>
          <a:off x="383437" y="1169501"/>
          <a:ext cx="7886700" cy="97536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2176870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Orange</a:t>
                      </a:r>
                      <a:r>
                        <a:rPr lang="en-GB" sz="3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3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and </a:t>
                      </a:r>
                      <a:r>
                        <a:rPr lang="en-GB" sz="3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Red:</a:t>
                      </a:r>
                      <a:r>
                        <a:rPr lang="en-GB" sz="3200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3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Quadrilateral properties matching cards.</a:t>
                      </a:r>
                      <a:endParaRPr lang="en-GB" sz="4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359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997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6">
            <a:extLst>
              <a:ext uri="{FF2B5EF4-FFF2-40B4-BE49-F238E27FC236}">
                <a16:creationId xmlns:a16="http://schemas.microsoft.com/office/drawing/2014/main" id="{263EA56E-4D28-473E-AE18-4963473C3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8220075" cy="1597025"/>
          </a:xfrm>
        </p:spPr>
        <p:txBody>
          <a:bodyPr/>
          <a:lstStyle/>
          <a:p>
            <a:r>
              <a:rPr lang="en-GB" altLang="en-US"/>
              <a:t>Quadrilateral Sort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E46377-3A09-4D6F-A2EE-6B06795DF477}"/>
              </a:ext>
            </a:extLst>
          </p:cNvPr>
          <p:cNvSpPr/>
          <p:nvPr/>
        </p:nvSpPr>
        <p:spPr>
          <a:xfrm>
            <a:off x="3600450" y="1530350"/>
            <a:ext cx="4787900" cy="2762250"/>
          </a:xfrm>
          <a:prstGeom prst="ellipse">
            <a:avLst/>
          </a:prstGeom>
          <a:noFill/>
          <a:ln w="57150">
            <a:solidFill>
              <a:srgbClr val="2E56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61464-C6FB-4980-9930-96BA6781E8F2}"/>
              </a:ext>
            </a:extLst>
          </p:cNvPr>
          <p:cNvSpPr txBox="1"/>
          <p:nvPr/>
        </p:nvSpPr>
        <p:spPr>
          <a:xfrm>
            <a:off x="1979613" y="1684338"/>
            <a:ext cx="23399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000" dirty="0">
                <a:solidFill>
                  <a:srgbClr val="EE7919"/>
                </a:solidFill>
                <a:latin typeface="Twinkl" pitchFamily="2" charset="0"/>
              </a:rPr>
              <a:t>right angle</a:t>
            </a:r>
            <a:endParaRPr lang="en-GB" sz="1600" dirty="0">
              <a:solidFill>
                <a:srgbClr val="EE7919"/>
              </a:solidFill>
              <a:latin typeface="Twinkl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EE9320-AB1D-4118-B393-2C4BBDCC1858}"/>
              </a:ext>
            </a:extLst>
          </p:cNvPr>
          <p:cNvSpPr txBox="1"/>
          <p:nvPr/>
        </p:nvSpPr>
        <p:spPr>
          <a:xfrm>
            <a:off x="4759325" y="1684338"/>
            <a:ext cx="2619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000" dirty="0">
                <a:solidFill>
                  <a:srgbClr val="EE7919"/>
                </a:solidFill>
                <a:latin typeface="Twinkl" pitchFamily="2" charset="0"/>
              </a:rPr>
              <a:t>line of symmetry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4548791-FEA3-4D1A-9CF6-190F458091D8}"/>
              </a:ext>
            </a:extLst>
          </p:cNvPr>
          <p:cNvSpPr/>
          <p:nvPr/>
        </p:nvSpPr>
        <p:spPr>
          <a:xfrm>
            <a:off x="755650" y="1530350"/>
            <a:ext cx="4787900" cy="2762250"/>
          </a:xfrm>
          <a:prstGeom prst="ellipse">
            <a:avLst/>
          </a:prstGeom>
          <a:noFill/>
          <a:ln w="57150">
            <a:solidFill>
              <a:srgbClr val="2E56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76D81F0-7E48-4FDD-9AFB-4C8F082E7491}"/>
              </a:ext>
            </a:extLst>
          </p:cNvPr>
          <p:cNvSpPr/>
          <p:nvPr/>
        </p:nvSpPr>
        <p:spPr>
          <a:xfrm>
            <a:off x="3579813" y="5138738"/>
            <a:ext cx="820737" cy="820737"/>
          </a:xfrm>
          <a:prstGeom prst="rect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5" name="Trapezoid 24">
            <a:extLst>
              <a:ext uri="{FF2B5EF4-FFF2-40B4-BE49-F238E27FC236}">
                <a16:creationId xmlns:a16="http://schemas.microsoft.com/office/drawing/2014/main" id="{F3899DD9-B024-4C7B-8288-F9A2B74DCADC}"/>
              </a:ext>
            </a:extLst>
          </p:cNvPr>
          <p:cNvSpPr/>
          <p:nvPr/>
        </p:nvSpPr>
        <p:spPr>
          <a:xfrm>
            <a:off x="4598988" y="5259388"/>
            <a:ext cx="1214437" cy="700087"/>
          </a:xfrm>
          <a:prstGeom prst="trapezoid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645EE35-A9A1-4C1A-BAB0-2AAEA89A5D65}"/>
              </a:ext>
            </a:extLst>
          </p:cNvPr>
          <p:cNvSpPr/>
          <p:nvPr/>
        </p:nvSpPr>
        <p:spPr>
          <a:xfrm rot="5400000">
            <a:off x="6852444" y="5115719"/>
            <a:ext cx="1143000" cy="544512"/>
          </a:xfrm>
          <a:prstGeom prst="rect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7" name="Parallelogram 26">
            <a:extLst>
              <a:ext uri="{FF2B5EF4-FFF2-40B4-BE49-F238E27FC236}">
                <a16:creationId xmlns:a16="http://schemas.microsoft.com/office/drawing/2014/main" id="{B79F06D5-24B8-4DAC-8EA2-F230EF4E4391}"/>
              </a:ext>
            </a:extLst>
          </p:cNvPr>
          <p:cNvSpPr/>
          <p:nvPr/>
        </p:nvSpPr>
        <p:spPr>
          <a:xfrm>
            <a:off x="1338263" y="5259388"/>
            <a:ext cx="1160462" cy="681037"/>
          </a:xfrm>
          <a:prstGeom prst="parallelogram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8" name="Flowchart: Decision 27">
            <a:extLst>
              <a:ext uri="{FF2B5EF4-FFF2-40B4-BE49-F238E27FC236}">
                <a16:creationId xmlns:a16="http://schemas.microsoft.com/office/drawing/2014/main" id="{26D4FE75-F23B-445C-970E-D44EE731763E}"/>
              </a:ext>
            </a:extLst>
          </p:cNvPr>
          <p:cNvSpPr/>
          <p:nvPr/>
        </p:nvSpPr>
        <p:spPr>
          <a:xfrm rot="16200000">
            <a:off x="5867400" y="5018088"/>
            <a:ext cx="1103313" cy="814387"/>
          </a:xfrm>
          <a:prstGeom prst="flowChartDecision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EF0EEA8F-6334-433A-8A04-90700315B44E}"/>
              </a:ext>
            </a:extLst>
          </p:cNvPr>
          <p:cNvSpPr/>
          <p:nvPr/>
        </p:nvSpPr>
        <p:spPr>
          <a:xfrm>
            <a:off x="2697163" y="4927600"/>
            <a:ext cx="684212" cy="995363"/>
          </a:xfrm>
          <a:custGeom>
            <a:avLst/>
            <a:gdLst>
              <a:gd name="connsiteX0" fmla="*/ 1029729 w 2084173"/>
              <a:gd name="connsiteY0" fmla="*/ 0 h 3616411"/>
              <a:gd name="connsiteX1" fmla="*/ 0 w 2084173"/>
              <a:gd name="connsiteY1" fmla="*/ 1070919 h 3616411"/>
              <a:gd name="connsiteX2" fmla="*/ 1021491 w 2084173"/>
              <a:gd name="connsiteY2" fmla="*/ 3616411 h 3616411"/>
              <a:gd name="connsiteX3" fmla="*/ 2084173 w 2084173"/>
              <a:gd name="connsiteY3" fmla="*/ 1070919 h 3616411"/>
              <a:gd name="connsiteX4" fmla="*/ 1029729 w 2084173"/>
              <a:gd name="connsiteY4" fmla="*/ 0 h 361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4173" h="3616411">
                <a:moveTo>
                  <a:pt x="1029729" y="0"/>
                </a:moveTo>
                <a:lnTo>
                  <a:pt x="0" y="1070919"/>
                </a:lnTo>
                <a:lnTo>
                  <a:pt x="1021491" y="3616411"/>
                </a:lnTo>
                <a:lnTo>
                  <a:pt x="2084173" y="1070919"/>
                </a:lnTo>
                <a:lnTo>
                  <a:pt x="1029729" y="0"/>
                </a:lnTo>
                <a:close/>
              </a:path>
            </a:pathLst>
          </a:cu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1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0.0592 -0.62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3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0.09375 -0.363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-1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0.09167 -0.309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-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0.11163 -0.2965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73" y="-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12865 -0.3754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4" y="-1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5185E-6 L -0.30105 -0.4504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52" y="-2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6">
            <a:extLst>
              <a:ext uri="{FF2B5EF4-FFF2-40B4-BE49-F238E27FC236}">
                <a16:creationId xmlns:a16="http://schemas.microsoft.com/office/drawing/2014/main" id="{47322E1E-B5F5-44E1-91B0-0539E8344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8220075" cy="1597025"/>
          </a:xfrm>
        </p:spPr>
        <p:txBody>
          <a:bodyPr/>
          <a:lstStyle/>
          <a:p>
            <a:r>
              <a:rPr lang="en-GB" altLang="en-US" dirty="0"/>
              <a:t>Quadrilateral Sort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EC48C6D-4728-4DC0-9CE8-80E8ED70CFEE}"/>
              </a:ext>
            </a:extLst>
          </p:cNvPr>
          <p:cNvGraphicFramePr>
            <a:graphicFrameLocks noGrp="1"/>
          </p:cNvGraphicFramePr>
          <p:nvPr/>
        </p:nvGraphicFramePr>
        <p:xfrm>
          <a:off x="755650" y="1444625"/>
          <a:ext cx="7632699" cy="3070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6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4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4542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36" marB="45736">
                    <a:lnL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36" marB="45736">
                    <a:lnL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36" marB="45736">
                    <a:lnL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2842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36" marB="45736">
                    <a:lnL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36" marB="45736">
                    <a:lnL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36" marB="45736">
                    <a:lnL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2842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T="45736" marB="45736">
                    <a:lnL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36" marB="45736">
                    <a:lnL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T="45736" marB="45736">
                    <a:lnL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56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8D8A180E-CD2C-49FD-94C6-31F950BCE98A}"/>
              </a:ext>
            </a:extLst>
          </p:cNvPr>
          <p:cNvSpPr txBox="1"/>
          <p:nvPr/>
        </p:nvSpPr>
        <p:spPr>
          <a:xfrm>
            <a:off x="2058988" y="1476375"/>
            <a:ext cx="23383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000" dirty="0">
                <a:solidFill>
                  <a:srgbClr val="EE7919"/>
                </a:solidFill>
                <a:latin typeface="Twinkl" pitchFamily="2" charset="0"/>
              </a:rPr>
              <a:t>line of symmetry</a:t>
            </a:r>
            <a:endParaRPr lang="en-GB" sz="1600" dirty="0">
              <a:solidFill>
                <a:srgbClr val="EE7919"/>
              </a:solidFill>
              <a:latin typeface="Twinkl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019012-2B21-4BAD-8047-9A3677E11E09}"/>
              </a:ext>
            </a:extLst>
          </p:cNvPr>
          <p:cNvSpPr txBox="1"/>
          <p:nvPr/>
        </p:nvSpPr>
        <p:spPr>
          <a:xfrm>
            <a:off x="5445125" y="1476375"/>
            <a:ext cx="25558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000" dirty="0">
                <a:solidFill>
                  <a:srgbClr val="EE7919"/>
                </a:solidFill>
                <a:latin typeface="Twinkl" pitchFamily="2" charset="0"/>
              </a:rPr>
              <a:t>no line of symmetry</a:t>
            </a:r>
            <a:endParaRPr lang="en-GB" sz="1600" dirty="0">
              <a:solidFill>
                <a:srgbClr val="EE7919"/>
              </a:solidFill>
              <a:latin typeface="Twinkl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5DE82A-8E27-40B8-98CF-66CAC5096219}"/>
              </a:ext>
            </a:extLst>
          </p:cNvPr>
          <p:cNvSpPr txBox="1"/>
          <p:nvPr/>
        </p:nvSpPr>
        <p:spPr>
          <a:xfrm rot="16200000">
            <a:off x="503238" y="2220913"/>
            <a:ext cx="12604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000" dirty="0">
                <a:solidFill>
                  <a:srgbClr val="EE7919"/>
                </a:solidFill>
                <a:latin typeface="Twinkl" pitchFamily="2" charset="0"/>
              </a:rPr>
              <a:t>a right angle</a:t>
            </a:r>
            <a:endParaRPr lang="en-GB" sz="1600" dirty="0">
              <a:solidFill>
                <a:srgbClr val="EE7919"/>
              </a:solidFill>
              <a:latin typeface="Twinkl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E2714A-C5DE-4001-828E-102A40CF3F2A}"/>
              </a:ext>
            </a:extLst>
          </p:cNvPr>
          <p:cNvSpPr txBox="1"/>
          <p:nvPr/>
        </p:nvSpPr>
        <p:spPr>
          <a:xfrm rot="16200000">
            <a:off x="504031" y="3505994"/>
            <a:ext cx="1260475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000" dirty="0">
                <a:solidFill>
                  <a:srgbClr val="EE7919"/>
                </a:solidFill>
                <a:latin typeface="Twinkl" pitchFamily="2" charset="0"/>
              </a:rPr>
              <a:t>no right angle</a:t>
            </a:r>
            <a:endParaRPr lang="en-GB" sz="1600" dirty="0">
              <a:solidFill>
                <a:srgbClr val="EE7919"/>
              </a:solidFill>
              <a:latin typeface="Twinkl" pitchFamily="2" charset="0"/>
            </a:endParaRPr>
          </a:p>
        </p:txBody>
      </p:sp>
      <p:pic>
        <p:nvPicPr>
          <p:cNvPr id="38937" name="Talking Partners">
            <a:extLst>
              <a:ext uri="{FF2B5EF4-FFF2-40B4-BE49-F238E27FC236}">
                <a16:creationId xmlns:a16="http://schemas.microsoft.com/office/drawing/2014/main" id="{D464ACBB-48BD-47FE-A370-D4EB6D192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5950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958E4D9-0C2D-42BF-8381-C9B461914AEA}"/>
              </a:ext>
            </a:extLst>
          </p:cNvPr>
          <p:cNvSpPr/>
          <p:nvPr/>
        </p:nvSpPr>
        <p:spPr>
          <a:xfrm>
            <a:off x="3579813" y="5056188"/>
            <a:ext cx="820737" cy="822325"/>
          </a:xfrm>
          <a:prstGeom prst="rect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3" name="Trapezoid 22">
            <a:extLst>
              <a:ext uri="{FF2B5EF4-FFF2-40B4-BE49-F238E27FC236}">
                <a16:creationId xmlns:a16="http://schemas.microsoft.com/office/drawing/2014/main" id="{61DC0629-E24C-4832-9E17-B497DA7D2A39}"/>
              </a:ext>
            </a:extLst>
          </p:cNvPr>
          <p:cNvSpPr/>
          <p:nvPr/>
        </p:nvSpPr>
        <p:spPr>
          <a:xfrm>
            <a:off x="4598988" y="5176838"/>
            <a:ext cx="1214437" cy="701675"/>
          </a:xfrm>
          <a:prstGeom prst="trapezoid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009630E-CA9F-4432-82D6-939F81E81A84}"/>
              </a:ext>
            </a:extLst>
          </p:cNvPr>
          <p:cNvSpPr/>
          <p:nvPr/>
        </p:nvSpPr>
        <p:spPr>
          <a:xfrm rot="5400000">
            <a:off x="6851650" y="5033963"/>
            <a:ext cx="1144588" cy="544512"/>
          </a:xfrm>
          <a:prstGeom prst="rect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5" name="Parallelogram 24">
            <a:extLst>
              <a:ext uri="{FF2B5EF4-FFF2-40B4-BE49-F238E27FC236}">
                <a16:creationId xmlns:a16="http://schemas.microsoft.com/office/drawing/2014/main" id="{004B63CF-1CA3-4B6E-9464-BF8E89255F60}"/>
              </a:ext>
            </a:extLst>
          </p:cNvPr>
          <p:cNvSpPr/>
          <p:nvPr/>
        </p:nvSpPr>
        <p:spPr>
          <a:xfrm>
            <a:off x="1338263" y="5176838"/>
            <a:ext cx="1160462" cy="681037"/>
          </a:xfrm>
          <a:prstGeom prst="parallelogram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6" name="Flowchart: Decision 25">
            <a:extLst>
              <a:ext uri="{FF2B5EF4-FFF2-40B4-BE49-F238E27FC236}">
                <a16:creationId xmlns:a16="http://schemas.microsoft.com/office/drawing/2014/main" id="{5766770B-7568-4672-97B7-98D01CFE9470}"/>
              </a:ext>
            </a:extLst>
          </p:cNvPr>
          <p:cNvSpPr/>
          <p:nvPr/>
        </p:nvSpPr>
        <p:spPr>
          <a:xfrm rot="16200000">
            <a:off x="5868194" y="4936332"/>
            <a:ext cx="1101725" cy="814387"/>
          </a:xfrm>
          <a:prstGeom prst="flowChartDecision">
            <a:avLst/>
          </a:pr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BE5DCA51-417F-4A2C-AF60-0D02AD7C952C}"/>
              </a:ext>
            </a:extLst>
          </p:cNvPr>
          <p:cNvSpPr/>
          <p:nvPr/>
        </p:nvSpPr>
        <p:spPr>
          <a:xfrm>
            <a:off x="2697163" y="4845050"/>
            <a:ext cx="684212" cy="996950"/>
          </a:xfrm>
          <a:custGeom>
            <a:avLst/>
            <a:gdLst>
              <a:gd name="connsiteX0" fmla="*/ 1029729 w 2084173"/>
              <a:gd name="connsiteY0" fmla="*/ 0 h 3616411"/>
              <a:gd name="connsiteX1" fmla="*/ 0 w 2084173"/>
              <a:gd name="connsiteY1" fmla="*/ 1070919 h 3616411"/>
              <a:gd name="connsiteX2" fmla="*/ 1021491 w 2084173"/>
              <a:gd name="connsiteY2" fmla="*/ 3616411 h 3616411"/>
              <a:gd name="connsiteX3" fmla="*/ 2084173 w 2084173"/>
              <a:gd name="connsiteY3" fmla="*/ 1070919 h 3616411"/>
              <a:gd name="connsiteX4" fmla="*/ 1029729 w 2084173"/>
              <a:gd name="connsiteY4" fmla="*/ 0 h 361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4173" h="3616411">
                <a:moveTo>
                  <a:pt x="1029729" y="0"/>
                </a:moveTo>
                <a:lnTo>
                  <a:pt x="0" y="1070919"/>
                </a:lnTo>
                <a:lnTo>
                  <a:pt x="1021491" y="3616411"/>
                </a:lnTo>
                <a:lnTo>
                  <a:pt x="2084173" y="1070919"/>
                </a:lnTo>
                <a:lnTo>
                  <a:pt x="1029729" y="0"/>
                </a:lnTo>
                <a:close/>
              </a:path>
            </a:pathLst>
          </a:custGeom>
          <a:solidFill>
            <a:srgbClr val="94C93D"/>
          </a:solidFill>
          <a:ln w="57150">
            <a:solidFill>
              <a:srgbClr val="0CB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5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0.41216 -0.239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08" y="-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-0.11684 -0.4078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1" y="-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2222E-6 L -0.11371 -0.424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-2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48148E-6 L -0.31788 -0.2402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03" y="-1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3333E-6 L -0.27483 -0.216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-1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-0.32379 -0.4023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-2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4E907-A8AB-40EA-AA95-6130A0703EE7}" type="datetime1">
              <a:rPr lang="en-GB" altLang="en-US"/>
              <a:pPr/>
              <a:t>04/02/2021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altLang="en-US"/>
              <a:t>J. Knapp 6/06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2F31-BC0B-4FA1-B0F4-AD2034FEF093}" type="slidenum">
              <a:rPr lang="en-GB" altLang="en-US"/>
              <a:pPr/>
              <a:t>18</a:t>
            </a:fld>
            <a:endParaRPr lang="en-GB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49" y="365127"/>
            <a:ext cx="8117785" cy="6081714"/>
          </a:xfrm>
          <a:solidFill>
            <a:srgbClr val="FFFF99"/>
          </a:solidFill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en-US" sz="3600" b="1" dirty="0"/>
              <a:t>Vocabulary Challenge:</a:t>
            </a:r>
          </a:p>
          <a:p>
            <a:pPr>
              <a:lnSpc>
                <a:spcPct val="80000"/>
              </a:lnSpc>
            </a:pPr>
            <a:r>
              <a:rPr lang="en-GB" altLang="en-US" sz="2400" dirty="0"/>
              <a:t>List all the Maths vocabulary covered in the lesson.</a:t>
            </a:r>
          </a:p>
          <a:p>
            <a:pPr>
              <a:lnSpc>
                <a:spcPct val="80000"/>
              </a:lnSpc>
            </a:pPr>
            <a:r>
              <a:rPr lang="en-GB" altLang="en-US" sz="2400" dirty="0"/>
              <a:t>Either: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en-GB" altLang="en-US" sz="2400" dirty="0"/>
              <a:t>Draw pictures to represent each word.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en-GB" altLang="en-US" sz="2400" dirty="0" smtClean="0"/>
              <a:t>Link </a:t>
            </a:r>
            <a:r>
              <a:rPr lang="en-GB" altLang="en-US" sz="2400" dirty="0"/>
              <a:t>the word to another word in your list (or from previous learning).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en-GB" altLang="en-US" sz="2400" dirty="0"/>
              <a:t>Choose one from the list to describe and get your partner to guess which one it is.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en-GB" altLang="en-US" sz="2400" dirty="0"/>
              <a:t>Odd One Out.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en-GB" altLang="en-US" sz="2400" dirty="0"/>
              <a:t>Aide memoirs – students devise their own ideas/mnemonics e.g. picture/visual clues to the meaning of key words (e.g. para</a:t>
            </a:r>
            <a:r>
              <a:rPr lang="en-GB" altLang="en-US" sz="2400" u="sng" dirty="0"/>
              <a:t>ll</a:t>
            </a:r>
            <a:r>
              <a:rPr lang="en-GB" altLang="en-US" sz="2400" dirty="0"/>
              <a:t>el or </a:t>
            </a:r>
            <a:r>
              <a:rPr lang="en-GB" altLang="en-US" sz="2400" u="sng" dirty="0"/>
              <a:t>N</a:t>
            </a:r>
            <a:r>
              <a:rPr lang="en-GB" altLang="en-US" sz="2400" dirty="0"/>
              <a:t>ever </a:t>
            </a:r>
            <a:r>
              <a:rPr lang="en-GB" altLang="en-US" sz="2400" u="sng" dirty="0"/>
              <a:t>E</a:t>
            </a:r>
            <a:r>
              <a:rPr lang="en-GB" altLang="en-US" sz="2400" dirty="0"/>
              <a:t>at </a:t>
            </a:r>
            <a:r>
              <a:rPr lang="en-GB" altLang="en-US" sz="2400" u="sng" dirty="0"/>
              <a:t>S</a:t>
            </a:r>
            <a:r>
              <a:rPr lang="en-GB" altLang="en-US" sz="2400" dirty="0"/>
              <a:t>hredded </a:t>
            </a:r>
            <a:r>
              <a:rPr lang="en-GB" altLang="en-US" sz="2400" u="sng" dirty="0"/>
              <a:t>W</a:t>
            </a:r>
            <a:r>
              <a:rPr lang="en-GB" altLang="en-US" sz="2400" dirty="0"/>
              <a:t>heat) linked to objective </a:t>
            </a:r>
          </a:p>
          <a:p>
            <a:pPr>
              <a:lnSpc>
                <a:spcPct val="80000"/>
              </a:lnSpc>
            </a:pP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2274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603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prstClr val="black">
                    <a:tint val="75000"/>
                  </a:prstClr>
                </a:solidFill>
              </a:rPr>
              <a:t>Year 5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61937"/>
            <a:ext cx="8448675" cy="63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6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traight Connector 44"/>
          <p:cNvCxnSpPr/>
          <p:nvPr/>
        </p:nvCxnSpPr>
        <p:spPr>
          <a:xfrm flipV="1">
            <a:off x="2667000" y="4354513"/>
            <a:ext cx="2381250" cy="16716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660650" y="5357813"/>
            <a:ext cx="2387600" cy="6683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2667000" y="2363788"/>
            <a:ext cx="2381250" cy="25860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667000" y="4175125"/>
            <a:ext cx="2381250" cy="14827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2667000" y="1795463"/>
            <a:ext cx="2381250" cy="19796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667000" y="2967038"/>
            <a:ext cx="2381250" cy="22653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632075" y="2419350"/>
            <a:ext cx="2416175" cy="13874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667000" y="1849438"/>
            <a:ext cx="2381250" cy="13763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55650" y="1722438"/>
            <a:ext cx="2038350" cy="422275"/>
          </a:xfrm>
          <a:prstGeom prst="rect">
            <a:avLst/>
          </a:prstGeom>
          <a:solidFill>
            <a:srgbClr val="C9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Perpendicular</a:t>
            </a:r>
          </a:p>
        </p:txBody>
      </p:sp>
      <p:sp>
        <p:nvSpPr>
          <p:cNvPr id="10251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 smtClean="0"/>
              <a:t>Vocabulary Check</a:t>
            </a:r>
          </a:p>
        </p:txBody>
      </p:sp>
      <p:sp>
        <p:nvSpPr>
          <p:cNvPr id="10252" name="Rectangle 4"/>
          <p:cNvSpPr>
            <a:spLocks noChangeArrowheads="1"/>
          </p:cNvSpPr>
          <p:nvPr/>
        </p:nvSpPr>
        <p:spPr bwMode="auto">
          <a:xfrm>
            <a:off x="755650" y="1311275"/>
            <a:ext cx="76327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Match each word to its meaning.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2300288"/>
            <a:ext cx="2038350" cy="422275"/>
          </a:xfrm>
          <a:prstGeom prst="rect">
            <a:avLst/>
          </a:prstGeom>
          <a:solidFill>
            <a:srgbClr val="C9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Equal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2876550"/>
            <a:ext cx="2038350" cy="422275"/>
          </a:xfrm>
          <a:prstGeom prst="rect">
            <a:avLst/>
          </a:prstGeom>
          <a:solidFill>
            <a:srgbClr val="C9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Bisect</a:t>
            </a:r>
          </a:p>
        </p:txBody>
      </p:sp>
      <p:sp>
        <p:nvSpPr>
          <p:cNvPr id="9" name="Rectangle 8"/>
          <p:cNvSpPr/>
          <p:nvPr/>
        </p:nvSpPr>
        <p:spPr>
          <a:xfrm>
            <a:off x="755650" y="3452813"/>
            <a:ext cx="2038350" cy="422275"/>
          </a:xfrm>
          <a:prstGeom prst="rect">
            <a:avLst/>
          </a:prstGeom>
          <a:solidFill>
            <a:srgbClr val="C9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Adjacent</a:t>
            </a:r>
          </a:p>
        </p:txBody>
      </p:sp>
      <p:sp>
        <p:nvSpPr>
          <p:cNvPr id="10" name="Rectangle 9"/>
          <p:cNvSpPr/>
          <p:nvPr/>
        </p:nvSpPr>
        <p:spPr>
          <a:xfrm>
            <a:off x="755650" y="4030663"/>
            <a:ext cx="2038350" cy="422275"/>
          </a:xfrm>
          <a:prstGeom prst="rect">
            <a:avLst/>
          </a:prstGeom>
          <a:solidFill>
            <a:srgbClr val="C9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Right-angle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55650" y="4606925"/>
            <a:ext cx="2038350" cy="422275"/>
          </a:xfrm>
          <a:prstGeom prst="rect">
            <a:avLst/>
          </a:prstGeom>
          <a:solidFill>
            <a:srgbClr val="C9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Parallel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5650" y="5183188"/>
            <a:ext cx="2038350" cy="422275"/>
          </a:xfrm>
          <a:prstGeom prst="rect">
            <a:avLst/>
          </a:prstGeom>
          <a:solidFill>
            <a:srgbClr val="C9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Interior angle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5650" y="5761038"/>
            <a:ext cx="2038350" cy="422275"/>
          </a:xfrm>
          <a:prstGeom prst="rect">
            <a:avLst/>
          </a:prstGeom>
          <a:solidFill>
            <a:srgbClr val="C9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Diagonal</a:t>
            </a:r>
          </a:p>
        </p:txBody>
      </p:sp>
      <p:sp>
        <p:nvSpPr>
          <p:cNvPr id="10260" name="Rectangle 1"/>
          <p:cNvSpPr>
            <a:spLocks noChangeArrowheads="1"/>
          </p:cNvSpPr>
          <p:nvPr/>
        </p:nvSpPr>
        <p:spPr bwMode="auto">
          <a:xfrm>
            <a:off x="4927600" y="1727200"/>
            <a:ext cx="3614738" cy="33813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next to</a:t>
            </a:r>
          </a:p>
        </p:txBody>
      </p:sp>
      <p:sp>
        <p:nvSpPr>
          <p:cNvPr id="10261" name="Rectangle 3"/>
          <p:cNvSpPr>
            <a:spLocks noChangeArrowheads="1"/>
          </p:cNvSpPr>
          <p:nvPr/>
        </p:nvSpPr>
        <p:spPr bwMode="auto">
          <a:xfrm>
            <a:off x="4927600" y="2174875"/>
            <a:ext cx="3614738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lines that have the same distance between them and will never meet</a:t>
            </a:r>
          </a:p>
        </p:txBody>
      </p:sp>
      <p:sp>
        <p:nvSpPr>
          <p:cNvPr id="10262" name="Rectangle 15"/>
          <p:cNvSpPr>
            <a:spLocks noChangeArrowheads="1"/>
          </p:cNvSpPr>
          <p:nvPr/>
        </p:nvSpPr>
        <p:spPr bwMode="auto">
          <a:xfrm>
            <a:off x="4927600" y="2868613"/>
            <a:ext cx="3614738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a line or plane at an angle of 90° to another line or plane</a:t>
            </a:r>
          </a:p>
        </p:txBody>
      </p:sp>
      <p:sp>
        <p:nvSpPr>
          <p:cNvPr id="10263" name="Rectangle 16"/>
          <p:cNvSpPr>
            <a:spLocks noChangeArrowheads="1"/>
          </p:cNvSpPr>
          <p:nvPr/>
        </p:nvSpPr>
        <p:spPr bwMode="auto">
          <a:xfrm>
            <a:off x="4927600" y="3562350"/>
            <a:ext cx="3614738" cy="33813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the same as</a:t>
            </a:r>
          </a:p>
        </p:txBody>
      </p:sp>
      <p:sp>
        <p:nvSpPr>
          <p:cNvPr id="10264" name="Rectangle 17"/>
          <p:cNvSpPr>
            <a:spLocks noChangeArrowheads="1"/>
          </p:cNvSpPr>
          <p:nvPr/>
        </p:nvSpPr>
        <p:spPr bwMode="auto">
          <a:xfrm>
            <a:off x="4927600" y="4010025"/>
            <a:ext cx="3614738" cy="830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a straight line joining two opposite corners of a straight-sided shape, such as a square or rectangle</a:t>
            </a:r>
          </a:p>
        </p:txBody>
      </p:sp>
      <p:sp>
        <p:nvSpPr>
          <p:cNvPr id="10265" name="Rectangle 18"/>
          <p:cNvSpPr>
            <a:spLocks noChangeArrowheads="1"/>
          </p:cNvSpPr>
          <p:nvPr/>
        </p:nvSpPr>
        <p:spPr bwMode="auto">
          <a:xfrm>
            <a:off x="4927600" y="4949825"/>
            <a:ext cx="3614738" cy="33813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divide something into two equal parts</a:t>
            </a:r>
          </a:p>
        </p:txBody>
      </p:sp>
      <p:sp>
        <p:nvSpPr>
          <p:cNvPr id="10266" name="Rectangle 19"/>
          <p:cNvSpPr>
            <a:spLocks noChangeArrowheads="1"/>
          </p:cNvSpPr>
          <p:nvPr/>
        </p:nvSpPr>
        <p:spPr bwMode="auto">
          <a:xfrm>
            <a:off x="4927600" y="5397500"/>
            <a:ext cx="3614738" cy="33813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an angle of 90°</a:t>
            </a:r>
          </a:p>
        </p:txBody>
      </p:sp>
      <p:sp>
        <p:nvSpPr>
          <p:cNvPr id="10267" name="Rectangle 21"/>
          <p:cNvSpPr>
            <a:spLocks noChangeArrowheads="1"/>
          </p:cNvSpPr>
          <p:nvPr/>
        </p:nvSpPr>
        <p:spPr bwMode="auto">
          <a:xfrm>
            <a:off x="4927600" y="5845175"/>
            <a:ext cx="3614738" cy="33813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>
                <a:solidFill>
                  <a:schemeClr val="tx1"/>
                </a:solidFill>
              </a:rPr>
              <a:t>an angle inside a shape</a:t>
            </a:r>
          </a:p>
        </p:txBody>
      </p:sp>
    </p:spTree>
    <p:extLst>
      <p:ext uri="{BB962C8B-B14F-4D97-AF65-F5344CB8AC3E}">
        <p14:creationId xmlns:p14="http://schemas.microsoft.com/office/powerpoint/2010/main" val="249484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What Is a Quadrilateral?</a:t>
            </a:r>
          </a:p>
        </p:txBody>
      </p:sp>
      <p:sp>
        <p:nvSpPr>
          <p:cNvPr id="3" name="Rectangle 2"/>
          <p:cNvSpPr/>
          <p:nvPr/>
        </p:nvSpPr>
        <p:spPr>
          <a:xfrm>
            <a:off x="3008313" y="2651125"/>
            <a:ext cx="3060700" cy="2087563"/>
          </a:xfrm>
          <a:prstGeom prst="rect">
            <a:avLst/>
          </a:prstGeom>
          <a:solidFill>
            <a:srgbClr val="EC73A8"/>
          </a:solidFill>
          <a:ln w="57150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776288" y="1700213"/>
            <a:ext cx="1579562" cy="692150"/>
            <a:chOff x="775855" y="1699492"/>
            <a:chExt cx="1579418" cy="692729"/>
          </a:xfrm>
        </p:grpSpPr>
        <p:sp>
          <p:nvSpPr>
            <p:cNvPr id="5" name="Rectangle 4"/>
            <p:cNvSpPr/>
            <p:nvPr/>
          </p:nvSpPr>
          <p:spPr>
            <a:xfrm>
              <a:off x="775855" y="1699492"/>
              <a:ext cx="1579418" cy="692729"/>
            </a:xfrm>
            <a:prstGeom prst="rect">
              <a:avLst/>
            </a:prstGeom>
            <a:solidFill>
              <a:srgbClr val="EFB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1279" name="Rectangle 5"/>
            <p:cNvSpPr>
              <a:spLocks noChangeArrowheads="1"/>
            </p:cNvSpPr>
            <p:nvPr/>
          </p:nvSpPr>
          <p:spPr bwMode="auto">
            <a:xfrm>
              <a:off x="907371" y="1858879"/>
              <a:ext cx="13163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>
                  <a:solidFill>
                    <a:schemeClr val="tx1"/>
                  </a:solidFill>
                </a:rPr>
                <a:t>a 2D shape</a:t>
              </a: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776288" y="5145088"/>
            <a:ext cx="1846262" cy="844550"/>
            <a:chOff x="785090" y="4650507"/>
            <a:chExt cx="1847273" cy="845129"/>
          </a:xfrm>
        </p:grpSpPr>
        <p:sp>
          <p:nvSpPr>
            <p:cNvPr id="8" name="Rectangle 7"/>
            <p:cNvSpPr/>
            <p:nvPr/>
          </p:nvSpPr>
          <p:spPr>
            <a:xfrm>
              <a:off x="785090" y="4650507"/>
              <a:ext cx="1847273" cy="845129"/>
            </a:xfrm>
            <a:prstGeom prst="rect">
              <a:avLst/>
            </a:prstGeom>
            <a:solidFill>
              <a:srgbClr val="EFB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1277" name="Rectangle 8"/>
            <p:cNvSpPr>
              <a:spLocks noChangeArrowheads="1"/>
            </p:cNvSpPr>
            <p:nvPr/>
          </p:nvSpPr>
          <p:spPr bwMode="auto">
            <a:xfrm>
              <a:off x="833483" y="4756727"/>
              <a:ext cx="174346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>
                  <a:solidFill>
                    <a:schemeClr val="tx1"/>
                  </a:solidFill>
                </a:rPr>
                <a:t>all of its sides are straight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6516688" y="5000625"/>
            <a:ext cx="1846262" cy="1141413"/>
            <a:chOff x="785090" y="4650507"/>
            <a:chExt cx="1847273" cy="1140907"/>
          </a:xfrm>
        </p:grpSpPr>
        <p:sp>
          <p:nvSpPr>
            <p:cNvPr id="12" name="Rectangle 11"/>
            <p:cNvSpPr/>
            <p:nvPr/>
          </p:nvSpPr>
          <p:spPr>
            <a:xfrm>
              <a:off x="785090" y="4650507"/>
              <a:ext cx="1847273" cy="1140907"/>
            </a:xfrm>
            <a:prstGeom prst="rect">
              <a:avLst/>
            </a:prstGeom>
            <a:solidFill>
              <a:srgbClr val="EFB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1275" name="Rectangle 12"/>
            <p:cNvSpPr>
              <a:spLocks noChangeArrowheads="1"/>
            </p:cNvSpPr>
            <p:nvPr/>
          </p:nvSpPr>
          <p:spPr bwMode="auto">
            <a:xfrm>
              <a:off x="833483" y="4756727"/>
              <a:ext cx="174346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>
                  <a:solidFill>
                    <a:schemeClr val="tx1"/>
                  </a:solidFill>
                </a:rPr>
                <a:t>has 4 interior angles that add up to 360°</a:t>
              </a:r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6729413" y="1700213"/>
            <a:ext cx="1577975" cy="804862"/>
            <a:chOff x="6728695" y="1699492"/>
            <a:chExt cx="1579418" cy="805718"/>
          </a:xfrm>
        </p:grpSpPr>
        <p:sp>
          <p:nvSpPr>
            <p:cNvPr id="15" name="Rectangle 14"/>
            <p:cNvSpPr/>
            <p:nvPr/>
          </p:nvSpPr>
          <p:spPr>
            <a:xfrm>
              <a:off x="6728695" y="1699492"/>
              <a:ext cx="1579418" cy="805718"/>
            </a:xfrm>
            <a:prstGeom prst="rect">
              <a:avLst/>
            </a:prstGeom>
            <a:solidFill>
              <a:srgbClr val="EFB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1273" name="Rectangle 15"/>
            <p:cNvSpPr>
              <a:spLocks noChangeArrowheads="1"/>
            </p:cNvSpPr>
            <p:nvPr/>
          </p:nvSpPr>
          <p:spPr bwMode="auto">
            <a:xfrm>
              <a:off x="6922728" y="1794224"/>
              <a:ext cx="119135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>
                  <a:solidFill>
                    <a:schemeClr val="tx1"/>
                  </a:solidFill>
                </a:rPr>
                <a:t>a 4-sided </a:t>
              </a:r>
              <a:br>
                <a:rPr lang="en-GB" altLang="en-US">
                  <a:solidFill>
                    <a:schemeClr val="tx1"/>
                  </a:solidFill>
                </a:rPr>
              </a:br>
              <a:r>
                <a:rPr lang="en-GB" altLang="en-US">
                  <a:solidFill>
                    <a:schemeClr val="tx1"/>
                  </a:solidFill>
                </a:rPr>
                <a:t>shape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745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Square</a:t>
            </a: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2281238" y="1473200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Do you know what the properties of a square are?</a:t>
            </a:r>
          </a:p>
        </p:txBody>
      </p:sp>
      <p:sp>
        <p:nvSpPr>
          <p:cNvPr id="4" name="Rectangle 3"/>
          <p:cNvSpPr/>
          <p:nvPr/>
        </p:nvSpPr>
        <p:spPr>
          <a:xfrm>
            <a:off x="1050925" y="2835275"/>
            <a:ext cx="2190750" cy="2087563"/>
          </a:xfrm>
          <a:prstGeom prst="rect">
            <a:avLst/>
          </a:prstGeom>
          <a:solidFill>
            <a:srgbClr val="EC73A8"/>
          </a:solidFill>
          <a:ln w="57150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2293" name="Group 7"/>
          <p:cNvGrpSpPr>
            <a:grpSpLocks/>
          </p:cNvGrpSpPr>
          <p:nvPr/>
        </p:nvGrpSpPr>
        <p:grpSpPr bwMode="auto">
          <a:xfrm>
            <a:off x="2994025" y="3835400"/>
            <a:ext cx="476250" cy="87313"/>
            <a:chOff x="4567235" y="2835563"/>
            <a:chExt cx="475820" cy="87745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4567235" y="2835563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4567235" y="2923308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94" name="Group 8"/>
          <p:cNvGrpSpPr>
            <a:grpSpLocks/>
          </p:cNvGrpSpPr>
          <p:nvPr/>
        </p:nvGrpSpPr>
        <p:grpSpPr bwMode="auto">
          <a:xfrm>
            <a:off x="812800" y="3835400"/>
            <a:ext cx="474663" cy="87313"/>
            <a:chOff x="4567235" y="2835563"/>
            <a:chExt cx="475820" cy="87745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4567235" y="2835563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567235" y="2923308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95" name="Group 11"/>
          <p:cNvGrpSpPr>
            <a:grpSpLocks/>
          </p:cNvGrpSpPr>
          <p:nvPr/>
        </p:nvGrpSpPr>
        <p:grpSpPr bwMode="auto">
          <a:xfrm rot="5400000">
            <a:off x="1907382" y="4879181"/>
            <a:ext cx="476250" cy="87313"/>
            <a:chOff x="4567235" y="2835563"/>
            <a:chExt cx="475820" cy="87745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4567235" y="2825991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4567235" y="2913736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96" name="Group 14"/>
          <p:cNvGrpSpPr>
            <a:grpSpLocks/>
          </p:cNvGrpSpPr>
          <p:nvPr/>
        </p:nvGrpSpPr>
        <p:grpSpPr bwMode="auto">
          <a:xfrm rot="5400000">
            <a:off x="1951832" y="2791618"/>
            <a:ext cx="476250" cy="87313"/>
            <a:chOff x="4567235" y="2835563"/>
            <a:chExt cx="475820" cy="87745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4567235" y="2825991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567235" y="2913736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202113" y="2716213"/>
            <a:ext cx="3446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All sides are of equal length. 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202113" y="3227388"/>
            <a:ext cx="328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Opposite sides are parallel. 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4202113" y="3740150"/>
            <a:ext cx="3386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All interior angles are equal.</a:t>
            </a:r>
          </a:p>
        </p:txBody>
      </p: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3749675" y="4391025"/>
            <a:ext cx="4946650" cy="1076325"/>
            <a:chOff x="3749963" y="4567256"/>
            <a:chExt cx="4945782" cy="1076161"/>
          </a:xfrm>
        </p:grpSpPr>
        <p:sp>
          <p:nvSpPr>
            <p:cNvPr id="21" name="Rectangle 20"/>
            <p:cNvSpPr/>
            <p:nvPr/>
          </p:nvSpPr>
          <p:spPr>
            <a:xfrm>
              <a:off x="3749963" y="4567256"/>
              <a:ext cx="4945782" cy="107616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305" name="Rectangle 21"/>
            <p:cNvSpPr>
              <a:spLocks noChangeArrowheads="1"/>
            </p:cNvSpPr>
            <p:nvPr/>
          </p:nvSpPr>
          <p:spPr bwMode="auto">
            <a:xfrm>
              <a:off x="3936854" y="4636528"/>
              <a:ext cx="45720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>
                  <a:solidFill>
                    <a:schemeClr val="tx1"/>
                  </a:solidFill>
                </a:rPr>
                <a:t>If the interior angles of a quadrilateral add up to 360°, what must each interior angle of a square be?</a:t>
              </a:r>
            </a:p>
          </p:txBody>
        </p:sp>
      </p:grp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4849813" y="5588000"/>
            <a:ext cx="3846512" cy="582613"/>
            <a:chOff x="4849092" y="5588002"/>
            <a:chExt cx="3846654" cy="581891"/>
          </a:xfrm>
        </p:grpSpPr>
        <p:sp>
          <p:nvSpPr>
            <p:cNvPr id="24" name="Rectangle 23"/>
            <p:cNvSpPr/>
            <p:nvPr/>
          </p:nvSpPr>
          <p:spPr>
            <a:xfrm>
              <a:off x="4849092" y="5588002"/>
              <a:ext cx="3846654" cy="581891"/>
            </a:xfrm>
            <a:prstGeom prst="rect">
              <a:avLst/>
            </a:prstGeom>
            <a:solidFill>
              <a:srgbClr val="18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303" name="Rectangle 25"/>
            <p:cNvSpPr>
              <a:spLocks noChangeArrowheads="1"/>
            </p:cNvSpPr>
            <p:nvPr/>
          </p:nvSpPr>
          <p:spPr bwMode="auto">
            <a:xfrm>
              <a:off x="4922719" y="5694281"/>
              <a:ext cx="37545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bg1"/>
                  </a:solidFill>
                </a:rPr>
                <a:t>Each angle is a right angle of 90°.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042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Rectangle</a:t>
            </a:r>
          </a:p>
        </p:txBody>
      </p:sp>
      <p:sp>
        <p:nvSpPr>
          <p:cNvPr id="3" name="Rectangle 2"/>
          <p:cNvSpPr/>
          <p:nvPr/>
        </p:nvSpPr>
        <p:spPr>
          <a:xfrm rot="16200000">
            <a:off x="128587" y="2946401"/>
            <a:ext cx="3751263" cy="1884362"/>
          </a:xfrm>
          <a:prstGeom prst="rect">
            <a:avLst/>
          </a:prstGeom>
          <a:solidFill>
            <a:srgbClr val="F7BC92"/>
          </a:solidFill>
          <a:ln w="38100">
            <a:solidFill>
              <a:srgbClr val="F08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2698750" y="3789363"/>
            <a:ext cx="476250" cy="87312"/>
            <a:chOff x="4567235" y="2835563"/>
            <a:chExt cx="475820" cy="87745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4567235" y="2835563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4567235" y="2923308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17" name="Group 7"/>
          <p:cNvGrpSpPr>
            <a:grpSpLocks/>
          </p:cNvGrpSpPr>
          <p:nvPr/>
        </p:nvGrpSpPr>
        <p:grpSpPr bwMode="auto">
          <a:xfrm>
            <a:off x="823913" y="3844925"/>
            <a:ext cx="476250" cy="87313"/>
            <a:chOff x="4567235" y="2835563"/>
            <a:chExt cx="475820" cy="87745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4567235" y="2835563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567235" y="2923308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/>
          <p:cNvCxnSpPr/>
          <p:nvPr/>
        </p:nvCxnSpPr>
        <p:spPr>
          <a:xfrm rot="16200000">
            <a:off x="1789113" y="2022475"/>
            <a:ext cx="4762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>
            <a:off x="1758157" y="5763419"/>
            <a:ext cx="4746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Rectangle 15"/>
          <p:cNvSpPr>
            <a:spLocks noChangeArrowheads="1"/>
          </p:cNvSpPr>
          <p:nvPr/>
        </p:nvSpPr>
        <p:spPr bwMode="auto">
          <a:xfrm>
            <a:off x="2281238" y="1279525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Do you know what the properties of a rectangle are?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667125" y="2116138"/>
            <a:ext cx="4156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Opposite sides are parallel and of equal length. 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667125" y="2822575"/>
            <a:ext cx="3929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Every angle is a right angle (90°).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81088" y="2028825"/>
            <a:ext cx="341312" cy="341313"/>
          </a:xfrm>
          <a:prstGeom prst="rect">
            <a:avLst/>
          </a:prstGeom>
          <a:solidFill>
            <a:schemeClr val="bg1"/>
          </a:solidFill>
          <a:ln w="19050">
            <a:solidFill>
              <a:srgbClr val="F08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2586038" y="2022475"/>
            <a:ext cx="342900" cy="341313"/>
          </a:xfrm>
          <a:prstGeom prst="rect">
            <a:avLst/>
          </a:prstGeom>
          <a:solidFill>
            <a:schemeClr val="bg1"/>
          </a:solidFill>
          <a:ln w="19050">
            <a:solidFill>
              <a:srgbClr val="F08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1081088" y="5414963"/>
            <a:ext cx="341312" cy="341312"/>
          </a:xfrm>
          <a:prstGeom prst="rect">
            <a:avLst/>
          </a:prstGeom>
          <a:solidFill>
            <a:schemeClr val="bg1"/>
          </a:solidFill>
          <a:ln w="19050">
            <a:solidFill>
              <a:srgbClr val="F08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2586038" y="5353050"/>
            <a:ext cx="342900" cy="342900"/>
          </a:xfrm>
          <a:prstGeom prst="rect">
            <a:avLst/>
          </a:prstGeom>
          <a:solidFill>
            <a:schemeClr val="bg1"/>
          </a:solidFill>
          <a:ln w="19050">
            <a:solidFill>
              <a:srgbClr val="F08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3473450" y="3381375"/>
            <a:ext cx="5222875" cy="1033463"/>
            <a:chOff x="3749963" y="4567256"/>
            <a:chExt cx="4945782" cy="1033373"/>
          </a:xfrm>
        </p:grpSpPr>
        <p:sp>
          <p:nvSpPr>
            <p:cNvPr id="24" name="Rectangle 23"/>
            <p:cNvSpPr/>
            <p:nvPr/>
          </p:nvSpPr>
          <p:spPr>
            <a:xfrm>
              <a:off x="3749963" y="4567256"/>
              <a:ext cx="4945782" cy="103337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3332" name="Rectangle 24"/>
            <p:cNvSpPr>
              <a:spLocks noChangeArrowheads="1"/>
            </p:cNvSpPr>
            <p:nvPr/>
          </p:nvSpPr>
          <p:spPr bwMode="auto">
            <a:xfrm>
              <a:off x="3936854" y="4599584"/>
              <a:ext cx="45720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>
                  <a:solidFill>
                    <a:schemeClr val="tx1"/>
                  </a:solidFill>
                </a:rPr>
                <a:t>Squares can be classified as rectangles, but not all rectangles can be classified as squares. Can you explain why?</a:t>
              </a:r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3473450" y="4578350"/>
            <a:ext cx="5214938" cy="1582738"/>
            <a:chOff x="3749963" y="5588002"/>
            <a:chExt cx="4945783" cy="1583607"/>
          </a:xfrm>
        </p:grpSpPr>
        <p:sp>
          <p:nvSpPr>
            <p:cNvPr id="27" name="Rectangle 26"/>
            <p:cNvSpPr/>
            <p:nvPr/>
          </p:nvSpPr>
          <p:spPr>
            <a:xfrm>
              <a:off x="3749963" y="5588002"/>
              <a:ext cx="4945783" cy="1583607"/>
            </a:xfrm>
            <a:prstGeom prst="rect">
              <a:avLst/>
            </a:prstGeom>
            <a:solidFill>
              <a:srgbClr val="18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3330" name="Rectangle 27"/>
            <p:cNvSpPr>
              <a:spLocks noChangeArrowheads="1"/>
            </p:cNvSpPr>
            <p:nvPr/>
          </p:nvSpPr>
          <p:spPr bwMode="auto">
            <a:xfrm>
              <a:off x="3879277" y="5638864"/>
              <a:ext cx="4805894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bg1"/>
                  </a:solidFill>
                </a:rPr>
                <a:t>A rectangle has opposite sides of equal length and has four 90° angles. A square has opposite sides of equal length and four 90° angles. However, in a square, all of the sides are of equal length.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043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mtClean="0"/>
              <a:t>Rhombus</a:t>
            </a:r>
          </a:p>
        </p:txBody>
      </p:sp>
      <p:sp>
        <p:nvSpPr>
          <p:cNvPr id="3" name="Flowchart: Data 2"/>
          <p:cNvSpPr/>
          <p:nvPr/>
        </p:nvSpPr>
        <p:spPr>
          <a:xfrm>
            <a:off x="984250" y="1838325"/>
            <a:ext cx="2913063" cy="2235200"/>
          </a:xfrm>
          <a:prstGeom prst="flowChartInputOutput">
            <a:avLst/>
          </a:prstGeom>
          <a:solidFill>
            <a:srgbClr val="EC73A8"/>
          </a:solidFill>
          <a:ln w="38100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4262438" y="1473200"/>
            <a:ext cx="3856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Do you know what the properties </a:t>
            </a:r>
            <a:br>
              <a:rPr lang="en-GB" altLang="en-US">
                <a:solidFill>
                  <a:schemeClr val="tx1"/>
                </a:solidFill>
              </a:rPr>
            </a:br>
            <a:r>
              <a:rPr lang="en-GB" altLang="en-US">
                <a:solidFill>
                  <a:schemeClr val="tx1"/>
                </a:solidFill>
              </a:rPr>
              <a:t>of a rhombus are?</a:t>
            </a:r>
          </a:p>
        </p:txBody>
      </p:sp>
      <p:grpSp>
        <p:nvGrpSpPr>
          <p:cNvPr id="14341" name="Group 4"/>
          <p:cNvGrpSpPr>
            <a:grpSpLocks/>
          </p:cNvGrpSpPr>
          <p:nvPr/>
        </p:nvGrpSpPr>
        <p:grpSpPr bwMode="auto">
          <a:xfrm>
            <a:off x="3357563" y="2911475"/>
            <a:ext cx="474662" cy="87313"/>
            <a:chOff x="4567235" y="2835563"/>
            <a:chExt cx="475820" cy="87745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4567235" y="2835563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4567235" y="2923308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2" name="Group 7"/>
          <p:cNvGrpSpPr>
            <a:grpSpLocks/>
          </p:cNvGrpSpPr>
          <p:nvPr/>
        </p:nvGrpSpPr>
        <p:grpSpPr bwMode="auto">
          <a:xfrm>
            <a:off x="1030288" y="2909888"/>
            <a:ext cx="474662" cy="87312"/>
            <a:chOff x="4567235" y="2835563"/>
            <a:chExt cx="475820" cy="87745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4567235" y="2835563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4567235" y="2923308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3" name="Group 10"/>
          <p:cNvGrpSpPr>
            <a:grpSpLocks/>
          </p:cNvGrpSpPr>
          <p:nvPr/>
        </p:nvGrpSpPr>
        <p:grpSpPr bwMode="auto">
          <a:xfrm rot="5400000">
            <a:off x="2394744" y="1785144"/>
            <a:ext cx="476250" cy="87312"/>
            <a:chOff x="4567235" y="2835563"/>
            <a:chExt cx="475820" cy="87745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4567235" y="2825991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567235" y="2913736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4" name="Group 13"/>
          <p:cNvGrpSpPr>
            <a:grpSpLocks/>
          </p:cNvGrpSpPr>
          <p:nvPr/>
        </p:nvGrpSpPr>
        <p:grpSpPr bwMode="auto">
          <a:xfrm rot="5400000">
            <a:off x="1891507" y="4020343"/>
            <a:ext cx="476250" cy="87313"/>
            <a:chOff x="4567235" y="2835563"/>
            <a:chExt cx="475820" cy="8774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4567235" y="2825991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567235" y="2913736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Connector 17"/>
          <p:cNvCxnSpPr/>
          <p:nvPr/>
        </p:nvCxnSpPr>
        <p:spPr>
          <a:xfrm>
            <a:off x="1590675" y="1871663"/>
            <a:ext cx="1700213" cy="2166937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030288" y="1871663"/>
            <a:ext cx="2832100" cy="2166937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4033838" y="2282825"/>
            <a:ext cx="3646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All 4 sides are of equal length. 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4033838" y="2784475"/>
            <a:ext cx="4370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Diagonally opposite angles are equal. </a:t>
            </a: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033838" y="3284538"/>
            <a:ext cx="4244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2 angles are acute and 2 are obtuse. </a:t>
            </a: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4033838" y="3786188"/>
            <a:ext cx="32845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Opposite sides are parallel. 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4033838" y="4287838"/>
            <a:ext cx="3890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Diagonals bisect each other at right angles. </a:t>
            </a:r>
          </a:p>
        </p:txBody>
      </p: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447675" y="4694238"/>
            <a:ext cx="3586163" cy="776287"/>
            <a:chOff x="3749963" y="4567257"/>
            <a:chExt cx="3586284" cy="775700"/>
          </a:xfrm>
        </p:grpSpPr>
        <p:sp>
          <p:nvSpPr>
            <p:cNvPr id="37" name="Rectangle 36"/>
            <p:cNvSpPr/>
            <p:nvPr/>
          </p:nvSpPr>
          <p:spPr>
            <a:xfrm>
              <a:off x="3749963" y="4567257"/>
              <a:ext cx="3181457" cy="7757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4361" name="Rectangle 37"/>
            <p:cNvSpPr>
              <a:spLocks noChangeArrowheads="1"/>
            </p:cNvSpPr>
            <p:nvPr/>
          </p:nvSpPr>
          <p:spPr bwMode="auto">
            <a:xfrm>
              <a:off x="3936854" y="4636528"/>
              <a:ext cx="339939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>
                  <a:solidFill>
                    <a:schemeClr val="tx1"/>
                  </a:solidFill>
                </a:rPr>
                <a:t>What other name could be given to a rhombus?</a:t>
              </a:r>
            </a:p>
          </p:txBody>
        </p:sp>
      </p:grpSp>
      <p:grpSp>
        <p:nvGrpSpPr>
          <p:cNvPr id="39" name="Group 38"/>
          <p:cNvGrpSpPr>
            <a:grpSpLocks/>
          </p:cNvGrpSpPr>
          <p:nvPr/>
        </p:nvGrpSpPr>
        <p:grpSpPr bwMode="auto">
          <a:xfrm>
            <a:off x="447675" y="5578475"/>
            <a:ext cx="2247900" cy="582613"/>
            <a:chOff x="4849092" y="5588002"/>
            <a:chExt cx="3999164" cy="581891"/>
          </a:xfrm>
        </p:grpSpPr>
        <p:sp>
          <p:nvSpPr>
            <p:cNvPr id="40" name="Rectangle 39"/>
            <p:cNvSpPr/>
            <p:nvPr/>
          </p:nvSpPr>
          <p:spPr>
            <a:xfrm>
              <a:off x="4849092" y="5588002"/>
              <a:ext cx="3846654" cy="581891"/>
            </a:xfrm>
            <a:prstGeom prst="rect">
              <a:avLst/>
            </a:prstGeom>
            <a:solidFill>
              <a:srgbClr val="18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4359" name="Rectangle 40"/>
            <p:cNvSpPr>
              <a:spLocks noChangeArrowheads="1"/>
            </p:cNvSpPr>
            <p:nvPr/>
          </p:nvSpPr>
          <p:spPr bwMode="auto">
            <a:xfrm>
              <a:off x="5075229" y="5694281"/>
              <a:ext cx="37730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bg1"/>
                  </a:solidFill>
                </a:rPr>
                <a:t>A parallelogram.</a:t>
              </a:r>
            </a:p>
          </p:txBody>
        </p:sp>
      </p:grpSp>
      <p:sp>
        <p:nvSpPr>
          <p:cNvPr id="41" name="Freeform 40"/>
          <p:cNvSpPr/>
          <p:nvPr/>
        </p:nvSpPr>
        <p:spPr>
          <a:xfrm rot="20632133">
            <a:off x="3559175" y="1801813"/>
            <a:ext cx="361950" cy="393700"/>
          </a:xfrm>
          <a:custGeom>
            <a:avLst/>
            <a:gdLst>
              <a:gd name="connsiteX0" fmla="*/ 53647 w 361351"/>
              <a:gd name="connsiteY0" fmla="*/ 0 h 393647"/>
              <a:gd name="connsiteX1" fmla="*/ 355326 w 361351"/>
              <a:gd name="connsiteY1" fmla="*/ 87252 h 393647"/>
              <a:gd name="connsiteX2" fmla="*/ 361351 w 361351"/>
              <a:gd name="connsiteY2" fmla="*/ 101799 h 393647"/>
              <a:gd name="connsiteX3" fmla="*/ 186231 w 361351"/>
              <a:gd name="connsiteY3" fmla="*/ 393647 h 393647"/>
              <a:gd name="connsiteX4" fmla="*/ 141613 w 361351"/>
              <a:gd name="connsiteY4" fmla="*/ 380742 h 393647"/>
              <a:gd name="connsiteX5" fmla="*/ 134096 w 361351"/>
              <a:gd name="connsiteY5" fmla="*/ 377201 h 393647"/>
              <a:gd name="connsiteX6" fmla="*/ 9160 w 361351"/>
              <a:gd name="connsiteY6" fmla="*/ 75580 h 393647"/>
              <a:gd name="connsiteX7" fmla="*/ 20471 w 361351"/>
              <a:gd name="connsiteY7" fmla="*/ 50736 h 39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351" h="393647">
                <a:moveTo>
                  <a:pt x="53647" y="0"/>
                </a:moveTo>
                <a:lnTo>
                  <a:pt x="355326" y="87252"/>
                </a:lnTo>
                <a:lnTo>
                  <a:pt x="361351" y="101799"/>
                </a:lnTo>
                <a:lnTo>
                  <a:pt x="186231" y="393647"/>
                </a:lnTo>
                <a:lnTo>
                  <a:pt x="141613" y="380742"/>
                </a:lnTo>
                <a:lnTo>
                  <a:pt x="134096" y="377201"/>
                </a:lnTo>
                <a:cubicBezTo>
                  <a:pt x="28992" y="316519"/>
                  <a:pt x="-22251" y="192808"/>
                  <a:pt x="9160" y="75580"/>
                </a:cubicBezTo>
                <a:lnTo>
                  <a:pt x="20471" y="50736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3" name="Freeform 42"/>
          <p:cNvSpPr/>
          <p:nvPr/>
        </p:nvSpPr>
        <p:spPr>
          <a:xfrm rot="9867077">
            <a:off x="955675" y="3716338"/>
            <a:ext cx="361950" cy="393700"/>
          </a:xfrm>
          <a:custGeom>
            <a:avLst/>
            <a:gdLst>
              <a:gd name="connsiteX0" fmla="*/ 53647 w 361351"/>
              <a:gd name="connsiteY0" fmla="*/ 0 h 393647"/>
              <a:gd name="connsiteX1" fmla="*/ 355326 w 361351"/>
              <a:gd name="connsiteY1" fmla="*/ 87252 h 393647"/>
              <a:gd name="connsiteX2" fmla="*/ 361351 w 361351"/>
              <a:gd name="connsiteY2" fmla="*/ 101799 h 393647"/>
              <a:gd name="connsiteX3" fmla="*/ 186231 w 361351"/>
              <a:gd name="connsiteY3" fmla="*/ 393647 h 393647"/>
              <a:gd name="connsiteX4" fmla="*/ 141613 w 361351"/>
              <a:gd name="connsiteY4" fmla="*/ 380742 h 393647"/>
              <a:gd name="connsiteX5" fmla="*/ 134096 w 361351"/>
              <a:gd name="connsiteY5" fmla="*/ 377201 h 393647"/>
              <a:gd name="connsiteX6" fmla="*/ 9160 w 361351"/>
              <a:gd name="connsiteY6" fmla="*/ 75580 h 393647"/>
              <a:gd name="connsiteX7" fmla="*/ 20471 w 361351"/>
              <a:gd name="connsiteY7" fmla="*/ 50736 h 39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351" h="393647">
                <a:moveTo>
                  <a:pt x="53647" y="0"/>
                </a:moveTo>
                <a:lnTo>
                  <a:pt x="355326" y="87252"/>
                </a:lnTo>
                <a:lnTo>
                  <a:pt x="361351" y="101799"/>
                </a:lnTo>
                <a:lnTo>
                  <a:pt x="186231" y="393647"/>
                </a:lnTo>
                <a:lnTo>
                  <a:pt x="141613" y="380742"/>
                </a:lnTo>
                <a:lnTo>
                  <a:pt x="134096" y="377201"/>
                </a:lnTo>
                <a:cubicBezTo>
                  <a:pt x="28992" y="316519"/>
                  <a:pt x="-22251" y="192808"/>
                  <a:pt x="9160" y="75580"/>
                </a:cubicBezTo>
                <a:lnTo>
                  <a:pt x="20471" y="50736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grpSp>
        <p:nvGrpSpPr>
          <p:cNvPr id="14336" name="Group 14335"/>
          <p:cNvGrpSpPr/>
          <p:nvPr/>
        </p:nvGrpSpPr>
        <p:grpSpPr>
          <a:xfrm rot="21371545">
            <a:off x="1210394" y="1524825"/>
            <a:ext cx="735689" cy="646164"/>
            <a:chOff x="1237351" y="1513520"/>
            <a:chExt cx="735689" cy="646164"/>
          </a:xfrm>
          <a:solidFill>
            <a:schemeClr val="bg1"/>
          </a:solidFill>
        </p:grpSpPr>
        <p:sp>
          <p:nvSpPr>
            <p:cNvPr id="22" name="Arc 21"/>
            <p:cNvSpPr/>
            <p:nvPr/>
          </p:nvSpPr>
          <p:spPr>
            <a:xfrm rot="7401484">
              <a:off x="1282114" y="1468757"/>
              <a:ext cx="646164" cy="735689"/>
            </a:xfrm>
            <a:prstGeom prst="arc">
              <a:avLst>
                <a:gd name="adj1" fmla="val 14374808"/>
                <a:gd name="adj2" fmla="val 20755720"/>
              </a:avLst>
            </a:prstGeom>
            <a:grpFill/>
            <a:ln w="19050">
              <a:solidFill>
                <a:srgbClr val="E9506C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cxnSp>
          <p:nvCxnSpPr>
            <p:cNvPr id="24" name="Straight Connector 23"/>
            <p:cNvCxnSpPr>
              <a:endCxn id="22" idx="2"/>
            </p:cNvCxnSpPr>
            <p:nvPr/>
          </p:nvCxnSpPr>
          <p:spPr>
            <a:xfrm rot="228455" flipH="1">
              <a:off x="1508052" y="1833871"/>
              <a:ext cx="68695" cy="312387"/>
            </a:xfrm>
            <a:prstGeom prst="line">
              <a:avLst/>
            </a:prstGeom>
            <a:grpFill/>
            <a:ln w="19050">
              <a:solidFill>
                <a:srgbClr val="E950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endCxn id="22" idx="0"/>
            </p:cNvCxnSpPr>
            <p:nvPr/>
          </p:nvCxnSpPr>
          <p:spPr>
            <a:xfrm rot="228455" flipV="1">
              <a:off x="1586842" y="1842397"/>
              <a:ext cx="372707" cy="6486"/>
            </a:xfrm>
            <a:prstGeom prst="line">
              <a:avLst/>
            </a:prstGeom>
            <a:grpFill/>
            <a:ln w="19050">
              <a:solidFill>
                <a:srgbClr val="E950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 rot="10593748">
            <a:off x="2930330" y="3739620"/>
            <a:ext cx="735689" cy="646164"/>
            <a:chOff x="1237351" y="1513520"/>
            <a:chExt cx="735689" cy="646164"/>
          </a:xfrm>
          <a:solidFill>
            <a:schemeClr val="bg1"/>
          </a:solidFill>
        </p:grpSpPr>
        <p:sp>
          <p:nvSpPr>
            <p:cNvPr id="66" name="Arc 65"/>
            <p:cNvSpPr/>
            <p:nvPr/>
          </p:nvSpPr>
          <p:spPr>
            <a:xfrm rot="7401484">
              <a:off x="1282114" y="1468757"/>
              <a:ext cx="646164" cy="735689"/>
            </a:xfrm>
            <a:prstGeom prst="arc">
              <a:avLst>
                <a:gd name="adj1" fmla="val 14374808"/>
                <a:gd name="adj2" fmla="val 20755720"/>
              </a:avLst>
            </a:prstGeom>
            <a:grpFill/>
            <a:ln w="19050">
              <a:solidFill>
                <a:srgbClr val="E9506C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cxnSp>
          <p:nvCxnSpPr>
            <p:cNvPr id="67" name="Straight Connector 66"/>
            <p:cNvCxnSpPr>
              <a:endCxn id="66" idx="2"/>
            </p:cNvCxnSpPr>
            <p:nvPr/>
          </p:nvCxnSpPr>
          <p:spPr>
            <a:xfrm rot="228455" flipH="1">
              <a:off x="1508052" y="1833871"/>
              <a:ext cx="68695" cy="312387"/>
            </a:xfrm>
            <a:prstGeom prst="line">
              <a:avLst/>
            </a:prstGeom>
            <a:grpFill/>
            <a:ln w="19050">
              <a:solidFill>
                <a:srgbClr val="E950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endCxn id="66" idx="0"/>
            </p:cNvCxnSpPr>
            <p:nvPr/>
          </p:nvCxnSpPr>
          <p:spPr>
            <a:xfrm rot="228455" flipV="1">
              <a:off x="1586842" y="1842397"/>
              <a:ext cx="372707" cy="6486"/>
            </a:xfrm>
            <a:prstGeom prst="line">
              <a:avLst/>
            </a:prstGeom>
            <a:grpFill/>
            <a:ln w="19050">
              <a:solidFill>
                <a:srgbClr val="E950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59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mtClean="0"/>
              <a:t>Parallelogram</a:t>
            </a:r>
          </a:p>
        </p:txBody>
      </p:sp>
      <p:sp>
        <p:nvSpPr>
          <p:cNvPr id="3" name="Flowchart: Data 2"/>
          <p:cNvSpPr/>
          <p:nvPr/>
        </p:nvSpPr>
        <p:spPr>
          <a:xfrm>
            <a:off x="4972050" y="1974850"/>
            <a:ext cx="3568700" cy="2235200"/>
          </a:xfrm>
          <a:prstGeom prst="flowChartInputOutput">
            <a:avLst/>
          </a:prstGeom>
          <a:solidFill>
            <a:srgbClr val="F7BC92"/>
          </a:solidFill>
          <a:ln w="38100">
            <a:solidFill>
              <a:srgbClr val="F08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696913" y="1571625"/>
            <a:ext cx="368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Do you know what the properties of a parallelogram are?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7945438" y="3130550"/>
            <a:ext cx="4746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076825" y="3130550"/>
            <a:ext cx="4762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7" name="Group 10"/>
          <p:cNvGrpSpPr>
            <a:grpSpLocks/>
          </p:cNvGrpSpPr>
          <p:nvPr/>
        </p:nvGrpSpPr>
        <p:grpSpPr bwMode="auto">
          <a:xfrm rot="5400000">
            <a:off x="6851651" y="1922462"/>
            <a:ext cx="474662" cy="87313"/>
            <a:chOff x="4567235" y="2835563"/>
            <a:chExt cx="475820" cy="87745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4567236" y="2825991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567236" y="2913736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68" name="Group 13"/>
          <p:cNvGrpSpPr>
            <a:grpSpLocks/>
          </p:cNvGrpSpPr>
          <p:nvPr/>
        </p:nvGrpSpPr>
        <p:grpSpPr bwMode="auto">
          <a:xfrm rot="5400000">
            <a:off x="6258719" y="4161632"/>
            <a:ext cx="476250" cy="87312"/>
            <a:chOff x="4567235" y="2835563"/>
            <a:chExt cx="475820" cy="8774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4567235" y="2825991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567235" y="2913736"/>
              <a:ext cx="4758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Connector 17"/>
          <p:cNvCxnSpPr/>
          <p:nvPr/>
        </p:nvCxnSpPr>
        <p:spPr>
          <a:xfrm>
            <a:off x="5753100" y="2152650"/>
            <a:ext cx="2000250" cy="1862138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143500" y="2203450"/>
            <a:ext cx="3138488" cy="1811338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447675" y="4694238"/>
            <a:ext cx="6450013" cy="1270000"/>
            <a:chOff x="3749962" y="4567257"/>
            <a:chExt cx="3586285" cy="1269600"/>
          </a:xfrm>
        </p:grpSpPr>
        <p:sp>
          <p:nvSpPr>
            <p:cNvPr id="37" name="Rectangle 36"/>
            <p:cNvSpPr/>
            <p:nvPr/>
          </p:nvSpPr>
          <p:spPr>
            <a:xfrm>
              <a:off x="3749962" y="4567257"/>
              <a:ext cx="3410634" cy="77604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5383" name="Rectangle 37"/>
            <p:cNvSpPr>
              <a:spLocks noChangeArrowheads="1"/>
            </p:cNvSpPr>
            <p:nvPr/>
          </p:nvSpPr>
          <p:spPr bwMode="auto">
            <a:xfrm>
              <a:off x="3936854" y="4636528"/>
              <a:ext cx="3399393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>
                  <a:solidFill>
                    <a:schemeClr val="tx1"/>
                  </a:solidFill>
                </a:rPr>
                <a:t>A rhombus is a type of parallelogram. Which property means that not all parallelograms are rhombuses?</a:t>
              </a:r>
            </a:p>
          </p:txBody>
        </p:sp>
      </p:grpSp>
      <p:grpSp>
        <p:nvGrpSpPr>
          <p:cNvPr id="39" name="Group 38"/>
          <p:cNvGrpSpPr>
            <a:grpSpLocks/>
          </p:cNvGrpSpPr>
          <p:nvPr/>
        </p:nvGrpSpPr>
        <p:grpSpPr bwMode="auto">
          <a:xfrm>
            <a:off x="447675" y="5578475"/>
            <a:ext cx="5000625" cy="1030288"/>
            <a:chOff x="4849092" y="5588002"/>
            <a:chExt cx="3999164" cy="1029609"/>
          </a:xfrm>
        </p:grpSpPr>
        <p:sp>
          <p:nvSpPr>
            <p:cNvPr id="40" name="Rectangle 39"/>
            <p:cNvSpPr/>
            <p:nvPr/>
          </p:nvSpPr>
          <p:spPr>
            <a:xfrm>
              <a:off x="4849092" y="5588002"/>
              <a:ext cx="3846815" cy="582229"/>
            </a:xfrm>
            <a:prstGeom prst="rect">
              <a:avLst/>
            </a:prstGeom>
            <a:solidFill>
              <a:srgbClr val="18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5381" name="Rectangle 40"/>
            <p:cNvSpPr>
              <a:spLocks noChangeArrowheads="1"/>
            </p:cNvSpPr>
            <p:nvPr/>
          </p:nvSpPr>
          <p:spPr bwMode="auto">
            <a:xfrm>
              <a:off x="5075229" y="5694281"/>
              <a:ext cx="3773027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b="1">
                  <a:solidFill>
                    <a:schemeClr val="bg1"/>
                  </a:solidFill>
                </a:rPr>
                <a:t>In a rhombus, all of the sides are equal.</a:t>
              </a:r>
            </a:p>
          </p:txBody>
        </p:sp>
      </p:grp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96913" y="2419350"/>
            <a:ext cx="4275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It has 2 pairs of equal parallel sides. </a:t>
            </a: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696913" y="2909888"/>
            <a:ext cx="4370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Diagonally opposite angles are equal. </a:t>
            </a: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696913" y="3400425"/>
            <a:ext cx="4171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2 angles are acute and 2 are obtuse.</a:t>
            </a:r>
          </a:p>
        </p:txBody>
      </p:sp>
      <p:sp>
        <p:nvSpPr>
          <p:cNvPr id="29" name="Freeform 28"/>
          <p:cNvSpPr/>
          <p:nvPr/>
        </p:nvSpPr>
        <p:spPr>
          <a:xfrm rot="20793660">
            <a:off x="8175625" y="1939925"/>
            <a:ext cx="381000" cy="387350"/>
          </a:xfrm>
          <a:custGeom>
            <a:avLst/>
            <a:gdLst>
              <a:gd name="connsiteX0" fmla="*/ 53647 w 361351"/>
              <a:gd name="connsiteY0" fmla="*/ 0 h 393647"/>
              <a:gd name="connsiteX1" fmla="*/ 355326 w 361351"/>
              <a:gd name="connsiteY1" fmla="*/ 87252 h 393647"/>
              <a:gd name="connsiteX2" fmla="*/ 361351 w 361351"/>
              <a:gd name="connsiteY2" fmla="*/ 101799 h 393647"/>
              <a:gd name="connsiteX3" fmla="*/ 186231 w 361351"/>
              <a:gd name="connsiteY3" fmla="*/ 393647 h 393647"/>
              <a:gd name="connsiteX4" fmla="*/ 141613 w 361351"/>
              <a:gd name="connsiteY4" fmla="*/ 380742 h 393647"/>
              <a:gd name="connsiteX5" fmla="*/ 134096 w 361351"/>
              <a:gd name="connsiteY5" fmla="*/ 377201 h 393647"/>
              <a:gd name="connsiteX6" fmla="*/ 9160 w 361351"/>
              <a:gd name="connsiteY6" fmla="*/ 75580 h 393647"/>
              <a:gd name="connsiteX7" fmla="*/ 20471 w 361351"/>
              <a:gd name="connsiteY7" fmla="*/ 50736 h 39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351" h="393647">
                <a:moveTo>
                  <a:pt x="53647" y="0"/>
                </a:moveTo>
                <a:lnTo>
                  <a:pt x="355326" y="87252"/>
                </a:lnTo>
                <a:lnTo>
                  <a:pt x="361351" y="101799"/>
                </a:lnTo>
                <a:lnTo>
                  <a:pt x="186231" y="393647"/>
                </a:lnTo>
                <a:lnTo>
                  <a:pt x="141613" y="380742"/>
                </a:lnTo>
                <a:lnTo>
                  <a:pt x="134096" y="377201"/>
                </a:lnTo>
                <a:cubicBezTo>
                  <a:pt x="28992" y="316519"/>
                  <a:pt x="-22251" y="192808"/>
                  <a:pt x="9160" y="75580"/>
                </a:cubicBezTo>
                <a:lnTo>
                  <a:pt x="20471" y="50736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rgbClr val="F08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0" name="Freeform 29"/>
          <p:cNvSpPr/>
          <p:nvPr/>
        </p:nvSpPr>
        <p:spPr>
          <a:xfrm rot="9855543">
            <a:off x="4960938" y="3867150"/>
            <a:ext cx="361950" cy="379413"/>
          </a:xfrm>
          <a:custGeom>
            <a:avLst/>
            <a:gdLst>
              <a:gd name="connsiteX0" fmla="*/ 53647 w 361351"/>
              <a:gd name="connsiteY0" fmla="*/ 0 h 393647"/>
              <a:gd name="connsiteX1" fmla="*/ 355326 w 361351"/>
              <a:gd name="connsiteY1" fmla="*/ 87252 h 393647"/>
              <a:gd name="connsiteX2" fmla="*/ 361351 w 361351"/>
              <a:gd name="connsiteY2" fmla="*/ 101799 h 393647"/>
              <a:gd name="connsiteX3" fmla="*/ 186231 w 361351"/>
              <a:gd name="connsiteY3" fmla="*/ 393647 h 393647"/>
              <a:gd name="connsiteX4" fmla="*/ 141613 w 361351"/>
              <a:gd name="connsiteY4" fmla="*/ 380742 h 393647"/>
              <a:gd name="connsiteX5" fmla="*/ 134096 w 361351"/>
              <a:gd name="connsiteY5" fmla="*/ 377201 h 393647"/>
              <a:gd name="connsiteX6" fmla="*/ 9160 w 361351"/>
              <a:gd name="connsiteY6" fmla="*/ 75580 h 393647"/>
              <a:gd name="connsiteX7" fmla="*/ 20471 w 361351"/>
              <a:gd name="connsiteY7" fmla="*/ 50736 h 39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351" h="393647">
                <a:moveTo>
                  <a:pt x="53647" y="0"/>
                </a:moveTo>
                <a:lnTo>
                  <a:pt x="355326" y="87252"/>
                </a:lnTo>
                <a:lnTo>
                  <a:pt x="361351" y="101799"/>
                </a:lnTo>
                <a:lnTo>
                  <a:pt x="186231" y="393647"/>
                </a:lnTo>
                <a:lnTo>
                  <a:pt x="141613" y="380742"/>
                </a:lnTo>
                <a:lnTo>
                  <a:pt x="134096" y="377201"/>
                </a:lnTo>
                <a:cubicBezTo>
                  <a:pt x="28992" y="316519"/>
                  <a:pt x="-22251" y="192808"/>
                  <a:pt x="9160" y="75580"/>
                </a:cubicBezTo>
                <a:lnTo>
                  <a:pt x="20471" y="50736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rgbClr val="F08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grpSp>
        <p:nvGrpSpPr>
          <p:cNvPr id="31" name="Group 30"/>
          <p:cNvGrpSpPr/>
          <p:nvPr/>
        </p:nvGrpSpPr>
        <p:grpSpPr>
          <a:xfrm rot="21449486">
            <a:off x="5326925" y="1658001"/>
            <a:ext cx="735689" cy="646164"/>
            <a:chOff x="1237351" y="1513520"/>
            <a:chExt cx="735689" cy="646164"/>
          </a:xfrm>
          <a:solidFill>
            <a:schemeClr val="bg1"/>
          </a:solidFill>
        </p:grpSpPr>
        <p:sp>
          <p:nvSpPr>
            <p:cNvPr id="32" name="Arc 31"/>
            <p:cNvSpPr/>
            <p:nvPr/>
          </p:nvSpPr>
          <p:spPr>
            <a:xfrm rot="7401484">
              <a:off x="1282114" y="1468757"/>
              <a:ext cx="646164" cy="735689"/>
            </a:xfrm>
            <a:prstGeom prst="arc">
              <a:avLst>
                <a:gd name="adj1" fmla="val 14374808"/>
                <a:gd name="adj2" fmla="val 20755720"/>
              </a:avLst>
            </a:prstGeom>
            <a:grpFill/>
            <a:ln w="19050">
              <a:solidFill>
                <a:srgbClr val="F0811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cxnSp>
          <p:nvCxnSpPr>
            <p:cNvPr id="33" name="Straight Connector 32"/>
            <p:cNvCxnSpPr>
              <a:endCxn id="32" idx="2"/>
            </p:cNvCxnSpPr>
            <p:nvPr/>
          </p:nvCxnSpPr>
          <p:spPr>
            <a:xfrm rot="228455" flipH="1">
              <a:off x="1508052" y="1833871"/>
              <a:ext cx="68695" cy="312387"/>
            </a:xfrm>
            <a:prstGeom prst="line">
              <a:avLst/>
            </a:prstGeom>
            <a:grpFill/>
            <a:ln w="19050">
              <a:solidFill>
                <a:srgbClr val="F081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endCxn id="32" idx="0"/>
            </p:cNvCxnSpPr>
            <p:nvPr/>
          </p:nvCxnSpPr>
          <p:spPr>
            <a:xfrm rot="228455" flipV="1">
              <a:off x="1586842" y="1842397"/>
              <a:ext cx="372707" cy="6486"/>
            </a:xfrm>
            <a:prstGeom prst="line">
              <a:avLst/>
            </a:prstGeom>
            <a:grpFill/>
            <a:ln w="19050">
              <a:solidFill>
                <a:srgbClr val="F081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 rot="10605822">
            <a:off x="7433069" y="3872796"/>
            <a:ext cx="735689" cy="646164"/>
            <a:chOff x="1237351" y="1513520"/>
            <a:chExt cx="735689" cy="646164"/>
          </a:xfrm>
          <a:solidFill>
            <a:schemeClr val="bg1"/>
          </a:solidFill>
        </p:grpSpPr>
        <p:sp>
          <p:nvSpPr>
            <p:cNvPr id="38" name="Arc 37"/>
            <p:cNvSpPr/>
            <p:nvPr/>
          </p:nvSpPr>
          <p:spPr>
            <a:xfrm rot="7401484">
              <a:off x="1282114" y="1468757"/>
              <a:ext cx="646164" cy="735689"/>
            </a:xfrm>
            <a:prstGeom prst="arc">
              <a:avLst>
                <a:gd name="adj1" fmla="val 14374808"/>
                <a:gd name="adj2" fmla="val 21040353"/>
              </a:avLst>
            </a:prstGeom>
            <a:grpFill/>
            <a:ln w="19050">
              <a:solidFill>
                <a:srgbClr val="F0811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cxnSp>
          <p:nvCxnSpPr>
            <p:cNvPr id="41" name="Straight Connector 40"/>
            <p:cNvCxnSpPr>
              <a:endCxn id="38" idx="2"/>
            </p:cNvCxnSpPr>
            <p:nvPr/>
          </p:nvCxnSpPr>
          <p:spPr>
            <a:xfrm rot="10994178" flipV="1">
              <a:off x="1481680" y="1833519"/>
              <a:ext cx="96916" cy="302029"/>
            </a:xfrm>
            <a:prstGeom prst="line">
              <a:avLst/>
            </a:prstGeom>
            <a:grpFill/>
            <a:ln w="19050">
              <a:solidFill>
                <a:srgbClr val="F081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endCxn id="38" idx="0"/>
            </p:cNvCxnSpPr>
            <p:nvPr/>
          </p:nvCxnSpPr>
          <p:spPr>
            <a:xfrm rot="10994178" flipH="1">
              <a:off x="1586818" y="1844255"/>
              <a:ext cx="372754" cy="2770"/>
            </a:xfrm>
            <a:prstGeom prst="line">
              <a:avLst/>
            </a:prstGeom>
            <a:grpFill/>
            <a:ln w="19050">
              <a:solidFill>
                <a:srgbClr val="F081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170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mtClean="0"/>
              <a:t>Trapezium</a:t>
            </a: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2281238" y="1473200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Do you know what the properties of a trapezium are?</a:t>
            </a:r>
          </a:p>
        </p:txBody>
      </p:sp>
      <p:sp>
        <p:nvSpPr>
          <p:cNvPr id="4" name="Flowchart: Manual Operation 3"/>
          <p:cNvSpPr/>
          <p:nvPr/>
        </p:nvSpPr>
        <p:spPr>
          <a:xfrm rot="10800000">
            <a:off x="1006475" y="2636838"/>
            <a:ext cx="2697163" cy="2046287"/>
          </a:xfrm>
          <a:prstGeom prst="flowChartManualOperation">
            <a:avLst/>
          </a:prstGeom>
          <a:solidFill>
            <a:srgbClr val="EC73A8"/>
          </a:solidFill>
          <a:ln w="38100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Flowchart: Manual Input 4"/>
          <p:cNvSpPr/>
          <p:nvPr/>
        </p:nvSpPr>
        <p:spPr>
          <a:xfrm rot="5400000">
            <a:off x="4239419" y="2613819"/>
            <a:ext cx="1736725" cy="2401887"/>
          </a:xfrm>
          <a:prstGeom prst="flowChartManualInput">
            <a:avLst/>
          </a:prstGeom>
          <a:solidFill>
            <a:srgbClr val="EC73A8"/>
          </a:solidFill>
          <a:ln w="38100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Flowchart: Manual Input 5"/>
          <p:cNvSpPr/>
          <p:nvPr/>
        </p:nvSpPr>
        <p:spPr>
          <a:xfrm rot="5400000" flipH="1">
            <a:off x="6122988" y="2706688"/>
            <a:ext cx="2382837" cy="1570037"/>
          </a:xfrm>
          <a:prstGeom prst="flowChartManualInput">
            <a:avLst/>
          </a:prstGeom>
          <a:solidFill>
            <a:srgbClr val="EC73A8"/>
          </a:solidFill>
          <a:ln w="38100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954338" y="5014913"/>
            <a:ext cx="3225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n-US">
                <a:solidFill>
                  <a:schemeClr val="tx1"/>
                </a:solidFill>
              </a:rPr>
              <a:t>Has 1 pair of parallel sides.</a:t>
            </a:r>
          </a:p>
        </p:txBody>
      </p:sp>
      <p:sp>
        <p:nvSpPr>
          <p:cNvPr id="10" name="Freeform 9"/>
          <p:cNvSpPr/>
          <p:nvPr/>
        </p:nvSpPr>
        <p:spPr>
          <a:xfrm rot="9855543">
            <a:off x="973138" y="4344988"/>
            <a:ext cx="361950" cy="379412"/>
          </a:xfrm>
          <a:custGeom>
            <a:avLst/>
            <a:gdLst>
              <a:gd name="connsiteX0" fmla="*/ 53647 w 361351"/>
              <a:gd name="connsiteY0" fmla="*/ 0 h 393647"/>
              <a:gd name="connsiteX1" fmla="*/ 355326 w 361351"/>
              <a:gd name="connsiteY1" fmla="*/ 87252 h 393647"/>
              <a:gd name="connsiteX2" fmla="*/ 361351 w 361351"/>
              <a:gd name="connsiteY2" fmla="*/ 101799 h 393647"/>
              <a:gd name="connsiteX3" fmla="*/ 186231 w 361351"/>
              <a:gd name="connsiteY3" fmla="*/ 393647 h 393647"/>
              <a:gd name="connsiteX4" fmla="*/ 141613 w 361351"/>
              <a:gd name="connsiteY4" fmla="*/ 380742 h 393647"/>
              <a:gd name="connsiteX5" fmla="*/ 134096 w 361351"/>
              <a:gd name="connsiteY5" fmla="*/ 377201 h 393647"/>
              <a:gd name="connsiteX6" fmla="*/ 9160 w 361351"/>
              <a:gd name="connsiteY6" fmla="*/ 75580 h 393647"/>
              <a:gd name="connsiteX7" fmla="*/ 20471 w 361351"/>
              <a:gd name="connsiteY7" fmla="*/ 50736 h 39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351" h="393647">
                <a:moveTo>
                  <a:pt x="53647" y="0"/>
                </a:moveTo>
                <a:lnTo>
                  <a:pt x="355326" y="87252"/>
                </a:lnTo>
                <a:lnTo>
                  <a:pt x="361351" y="101799"/>
                </a:lnTo>
                <a:lnTo>
                  <a:pt x="186231" y="393647"/>
                </a:lnTo>
                <a:lnTo>
                  <a:pt x="141613" y="380742"/>
                </a:lnTo>
                <a:lnTo>
                  <a:pt x="134096" y="377201"/>
                </a:lnTo>
                <a:cubicBezTo>
                  <a:pt x="28992" y="316519"/>
                  <a:pt x="-22251" y="192808"/>
                  <a:pt x="9160" y="75580"/>
                </a:cubicBezTo>
                <a:lnTo>
                  <a:pt x="20471" y="50736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Freeform 10"/>
          <p:cNvSpPr/>
          <p:nvPr/>
        </p:nvSpPr>
        <p:spPr>
          <a:xfrm rot="3485449">
            <a:off x="3329782" y="4385468"/>
            <a:ext cx="361950" cy="379413"/>
          </a:xfrm>
          <a:custGeom>
            <a:avLst/>
            <a:gdLst>
              <a:gd name="connsiteX0" fmla="*/ 53647 w 361351"/>
              <a:gd name="connsiteY0" fmla="*/ 0 h 393647"/>
              <a:gd name="connsiteX1" fmla="*/ 355326 w 361351"/>
              <a:gd name="connsiteY1" fmla="*/ 87252 h 393647"/>
              <a:gd name="connsiteX2" fmla="*/ 361351 w 361351"/>
              <a:gd name="connsiteY2" fmla="*/ 101799 h 393647"/>
              <a:gd name="connsiteX3" fmla="*/ 186231 w 361351"/>
              <a:gd name="connsiteY3" fmla="*/ 393647 h 393647"/>
              <a:gd name="connsiteX4" fmla="*/ 141613 w 361351"/>
              <a:gd name="connsiteY4" fmla="*/ 380742 h 393647"/>
              <a:gd name="connsiteX5" fmla="*/ 134096 w 361351"/>
              <a:gd name="connsiteY5" fmla="*/ 377201 h 393647"/>
              <a:gd name="connsiteX6" fmla="*/ 9160 w 361351"/>
              <a:gd name="connsiteY6" fmla="*/ 75580 h 393647"/>
              <a:gd name="connsiteX7" fmla="*/ 20471 w 361351"/>
              <a:gd name="connsiteY7" fmla="*/ 50736 h 39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351" h="393647">
                <a:moveTo>
                  <a:pt x="53647" y="0"/>
                </a:moveTo>
                <a:lnTo>
                  <a:pt x="355326" y="87252"/>
                </a:lnTo>
                <a:lnTo>
                  <a:pt x="361351" y="101799"/>
                </a:lnTo>
                <a:lnTo>
                  <a:pt x="186231" y="393647"/>
                </a:lnTo>
                <a:lnTo>
                  <a:pt x="141613" y="380742"/>
                </a:lnTo>
                <a:lnTo>
                  <a:pt x="134096" y="377201"/>
                </a:lnTo>
                <a:cubicBezTo>
                  <a:pt x="28992" y="316519"/>
                  <a:pt x="-22251" y="192808"/>
                  <a:pt x="9160" y="75580"/>
                </a:cubicBezTo>
                <a:lnTo>
                  <a:pt x="20471" y="50736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E950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65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1_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7CBD4C-8357-477E-9AE7-313318BE32A8}"/>
</file>

<file path=customXml/itemProps2.xml><?xml version="1.0" encoding="utf-8"?>
<ds:datastoreItem xmlns:ds="http://schemas.openxmlformats.org/officeDocument/2006/customXml" ds:itemID="{64A0A5E2-7D22-4B73-A22C-2E8832702B41}"/>
</file>

<file path=customXml/itemProps3.xml><?xml version="1.0" encoding="utf-8"?>
<ds:datastoreItem xmlns:ds="http://schemas.openxmlformats.org/officeDocument/2006/customXml" ds:itemID="{BCE2874A-BEB2-4BC5-8F1E-8206A996115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3184</TotalTime>
  <Words>969</Words>
  <Application>Microsoft Office PowerPoint</Application>
  <PresentationFormat>On-screen Show (4:3)</PresentationFormat>
  <Paragraphs>127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Sassoon Infant Rg</vt:lpstr>
      <vt:lpstr>Times New Roman</vt:lpstr>
      <vt:lpstr>Twinkl</vt:lpstr>
      <vt:lpstr>Twinkl SemiBold</vt:lpstr>
      <vt:lpstr>Verdana</vt:lpstr>
      <vt:lpstr>1_Office Theme</vt:lpstr>
      <vt:lpstr>PowerPoint Presentation</vt:lpstr>
      <vt:lpstr>PowerPoint Presentation</vt:lpstr>
      <vt:lpstr>Vocabulary Check</vt:lpstr>
      <vt:lpstr>What Is a Quadrilateral?</vt:lpstr>
      <vt:lpstr>Square</vt:lpstr>
      <vt:lpstr>Rectangle</vt:lpstr>
      <vt:lpstr>Rhombus</vt:lpstr>
      <vt:lpstr>Parallelogram</vt:lpstr>
      <vt:lpstr>Trapezium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Quadrilateral Sort</vt:lpstr>
      <vt:lpstr>Quadrilateral Sort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178</cp:revision>
  <dcterms:created xsi:type="dcterms:W3CDTF">2018-09-13T11:08:58Z</dcterms:created>
  <dcterms:modified xsi:type="dcterms:W3CDTF">2021-02-04T20:14:54Z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