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2"/>
  </p:notesMasterIdLst>
  <p:sldIdLst>
    <p:sldId id="295" r:id="rId2"/>
    <p:sldId id="304" r:id="rId3"/>
    <p:sldId id="320" r:id="rId4"/>
    <p:sldId id="321" r:id="rId5"/>
    <p:sldId id="322" r:id="rId6"/>
    <p:sldId id="338" r:id="rId7"/>
    <p:sldId id="339" r:id="rId8"/>
    <p:sldId id="306" r:id="rId9"/>
    <p:sldId id="280" r:id="rId10"/>
    <p:sldId id="337" r:id="rId11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A7600"/>
    <a:srgbClr val="253746"/>
    <a:srgbClr val="0000FF"/>
    <a:srgbClr val="1F4E79"/>
    <a:srgbClr val="BDD7EE"/>
    <a:srgbClr val="E6E6E6"/>
    <a:srgbClr val="FFE699"/>
    <a:srgbClr val="F2F2F2"/>
    <a:srgbClr val="FFF2CC"/>
    <a:srgbClr val="9AF67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250" autoAdjust="0"/>
    <p:restoredTop sz="85819" autoAdjust="0"/>
  </p:normalViewPr>
  <p:slideViewPr>
    <p:cSldViewPr snapToGrid="0">
      <p:cViewPr varScale="1">
        <p:scale>
          <a:sx n="63" d="100"/>
          <a:sy n="63" d="100"/>
        </p:scale>
        <p:origin x="1770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 snapToGrid="0">
      <p:cViewPr>
        <p:scale>
          <a:sx n="80" d="100"/>
          <a:sy n="80" d="100"/>
        </p:scale>
        <p:origin x="2256" y="-71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ECC001-2C7A-4C2A-8B06-705CA02DC7C6}" type="datetimeFigureOut">
              <a:rPr lang="en-GB" smtClean="0"/>
              <a:t>22/06/2020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3873E03-7F6C-40B1-9C82-92C8804404E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62705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srgbClr val="253746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873E03-7F6C-40B1-9C82-92C8804404E5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1353494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lang="en-GB" b="0" dirty="0">
              <a:solidFill>
                <a:schemeClr val="tx1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873E03-7F6C-40B1-9C82-92C8804404E5}" type="slidenum">
              <a:rPr lang="en-GB" smtClean="0"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8372873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Take feedback. 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873E03-7F6C-40B1-9C82-92C8804404E5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0502608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873E03-7F6C-40B1-9C82-92C8804404E5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0502608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873E03-7F6C-40B1-9C82-92C8804404E5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0502608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Today would be a great day to use a problem-solving investigation</a:t>
            </a:r>
            <a:r>
              <a:rPr lang="en-GB" sz="1200" b="1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– </a:t>
            </a:r>
            <a:r>
              <a:rPr lang="en-US" sz="1200" b="1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18 Times Tables – Wow! </a:t>
            </a:r>
            <a:r>
              <a:rPr lang="en-GB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– as the group activity, which you can find in this unit’s IN-DEPTH INVESTIGATION box on Hamilton’s website.</a:t>
            </a:r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Alternatively, children </a:t>
            </a:r>
            <a:r>
              <a:rPr kumimoji="0" lang="en-GB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can now go on to do differentiated GROUP ACTIVITIES. You can find Hamilton’s group activities in this unit’s TEACHING AND GROUP ACTIVITIES download.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WT/ARE/GD: 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Investigate multiplying odd and even 2-digit numbers by 1-digit numbers using the grid method.</a:t>
            </a:r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873E03-7F6C-40B1-9C82-92C8804404E5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0502608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Today would be a great day to use a problem-solving investigation</a:t>
            </a:r>
            <a:r>
              <a:rPr lang="en-GB" sz="1200" b="1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– </a:t>
            </a:r>
            <a:r>
              <a:rPr lang="en-US" sz="1200" b="1" i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18 Times Tables – Wow! </a:t>
            </a:r>
            <a:r>
              <a:rPr lang="en-GB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– as the group activity, which you can find in this unit’s IN-DEPTH INVESTIGATION box on Hamilton’s website.</a:t>
            </a:r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873E03-7F6C-40B1-9C82-92C8804404E5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6857997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Today would be a great day to use a problem-solving investigation</a:t>
            </a:r>
            <a:r>
              <a:rPr lang="en-GB" sz="1200" b="1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– </a:t>
            </a:r>
            <a:r>
              <a:rPr lang="en-US" sz="1200" b="1" i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18 Times Tables – Wow! </a:t>
            </a:r>
            <a:r>
              <a:rPr lang="en-GB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– as the group activity, which you can find in this unit’s IN-DEPTH INVESTIGATION box on Hamilton’s website.</a:t>
            </a:r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873E03-7F6C-40B1-9C82-92C8804404E5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1262617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The Practice Sheet on this slide is suitable for most children.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Differentiated PRACTICE WORKSHEETS are available on Hamilton’s website in this unit’s PROCEDURAL FLUENCY box.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WT/ARE/GD: </a:t>
            </a:r>
            <a:r>
              <a:rPr lang="en-GB" sz="1200" b="1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Multiplication: grid method practice Sheet 1</a:t>
            </a:r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873E03-7F6C-40B1-9C82-92C8804404E5}" type="slidenum">
              <a:rPr lang="en-GB" smtClean="0"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0086463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lang="en-GB" b="0" dirty="0">
              <a:solidFill>
                <a:schemeClr val="tx1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873E03-7F6C-40B1-9C82-92C8804404E5}" type="slidenum">
              <a:rPr lang="en-GB" smtClean="0"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43251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www.hamilton-trust.org.uk/maths/year-3-maths/" TargetMode="Externa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Year 3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187540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Year 3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116252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Year 3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7751584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0FB96D1F-83BC-4887-89A5-175B6E6C68B9}"/>
              </a:ext>
            </a:extLst>
          </p:cNvPr>
          <p:cNvSpPr/>
          <p:nvPr userDrawn="1"/>
        </p:nvSpPr>
        <p:spPr>
          <a:xfrm>
            <a:off x="-53107" y="6221405"/>
            <a:ext cx="9197108" cy="657069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050" b="1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413BC91-F6D0-4DC8-B0B8-6E7E7FAB663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17" name="Slide Number Placeholder 16">
            <a:extLst>
              <a:ext uri="{FF2B5EF4-FFF2-40B4-BE49-F238E27FC236}">
                <a16:creationId xmlns:a16="http://schemas.microsoft.com/office/drawing/2014/main" id="{5D9A2E24-96C9-44BE-881E-97F4ADE190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185487" y="6367375"/>
            <a:ext cx="719921" cy="365125"/>
          </a:xfrm>
        </p:spPr>
        <p:txBody>
          <a:bodyPr/>
          <a:lstStyle>
            <a:lvl1pPr algn="ctr">
              <a:defRPr sz="1300" b="0">
                <a:solidFill>
                  <a:srgbClr val="EA7600"/>
                </a:solidFill>
                <a:latin typeface="+mn-lt"/>
              </a:defRPr>
            </a:lvl1pPr>
          </a:lstStyle>
          <a:p>
            <a:fld id="{BA0EE811-478C-4958-8104-2A70B5A19611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89D1CB2-11BF-434A-9AE8-BEAF97E774D6}"/>
              </a:ext>
            </a:extLst>
          </p:cNvPr>
          <p:cNvSpPr/>
          <p:nvPr userDrawn="1"/>
        </p:nvSpPr>
        <p:spPr>
          <a:xfrm>
            <a:off x="810409" y="6380189"/>
            <a:ext cx="2271837" cy="2923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GB" sz="1300" b="0" dirty="0">
                <a:solidFill>
                  <a:srgbClr val="EA7600"/>
                </a:solidFill>
              </a:rPr>
              <a:t>©</a:t>
            </a:r>
            <a:r>
              <a:rPr lang="en-GB" sz="1200" b="0" dirty="0">
                <a:solidFill>
                  <a:srgbClr val="EA7600"/>
                </a:solidFill>
              </a:rPr>
              <a:t>  </a:t>
            </a:r>
            <a:r>
              <a:rPr lang="en-GB" sz="1300" b="0" u="none" dirty="0">
                <a:solidFill>
                  <a:srgbClr val="EA7600"/>
                </a:solidFill>
                <a:hlinkClick r:id="rId2"/>
              </a:rPr>
              <a:t>hamilton-trust.org.uk</a:t>
            </a:r>
            <a:endParaRPr lang="en-GB" sz="1300" b="0" u="none" dirty="0">
              <a:solidFill>
                <a:srgbClr val="EA7600"/>
              </a:solidFill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251EBB7B-6C39-48C7-850C-99BEC78CA162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58" y="6091747"/>
            <a:ext cx="775846" cy="721945"/>
          </a:xfrm>
          <a:prstGeom prst="rect">
            <a:avLst/>
          </a:prstGeom>
        </p:spPr>
      </p:pic>
      <p:sp>
        <p:nvSpPr>
          <p:cNvPr id="16" name="Footer Placeholder 15">
            <a:extLst>
              <a:ext uri="{FF2B5EF4-FFF2-40B4-BE49-F238E27FC236}">
                <a16:creationId xmlns:a16="http://schemas.microsoft.com/office/drawing/2014/main" id="{7E7D638D-B41C-46A9-87E5-34C770A46C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943602" y="6367376"/>
            <a:ext cx="3086100" cy="365125"/>
          </a:xfrm>
        </p:spPr>
        <p:txBody>
          <a:bodyPr/>
          <a:lstStyle>
            <a:lvl1pPr>
              <a:defRPr sz="1300" b="0">
                <a:solidFill>
                  <a:srgbClr val="EA7600"/>
                </a:solidFill>
                <a:latin typeface="+mn-lt"/>
              </a:defRPr>
            </a:lvl1pPr>
          </a:lstStyle>
          <a:p>
            <a:pPr algn="r"/>
            <a:r>
              <a:rPr lang="en-GB" dirty="0"/>
              <a:t>Year 3</a:t>
            </a:r>
          </a:p>
        </p:txBody>
      </p:sp>
    </p:spTree>
    <p:extLst>
      <p:ext uri="{BB962C8B-B14F-4D97-AF65-F5344CB8AC3E}">
        <p14:creationId xmlns:p14="http://schemas.microsoft.com/office/powerpoint/2010/main" val="12918710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Year 3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631847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Year 3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17761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Year 3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867705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Year 3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824691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Year 3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661725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Year 3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480320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Year 3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866419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Year 3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117128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21000">
              <a:srgbClr val="F2F2F2"/>
            </a:gs>
            <a:gs pos="0">
              <a:srgbClr val="FFF2CC"/>
            </a:gs>
            <a:gs pos="100000">
              <a:srgbClr val="FFE699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GB"/>
              <a:t>Year 3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0EE811-478C-4958-8104-2A70B5A196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282761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ECEC2F06-FA07-421C-9E8C-C3D9827F8F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>
                <a:solidFill>
                  <a:srgbClr val="EA7600"/>
                </a:solidFill>
              </a:rPr>
              <a:pPr/>
              <a:t>1</a:t>
            </a:fld>
            <a:endParaRPr lang="en-GB" dirty="0">
              <a:solidFill>
                <a:srgbClr val="EA7600"/>
              </a:solidFill>
            </a:endParaRP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6E6E7435-766E-44DA-9E64-580F9F209C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r>
              <a:rPr lang="en-GB"/>
              <a:t>Year 3</a:t>
            </a:r>
            <a:endParaRPr lang="en-GB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69677ED-5C54-4353-B94F-C526DD00205C}"/>
              </a:ext>
            </a:extLst>
          </p:cNvPr>
          <p:cNvSpPr txBox="1"/>
          <p:nvPr/>
        </p:nvSpPr>
        <p:spPr>
          <a:xfrm>
            <a:off x="480194" y="1743331"/>
            <a:ext cx="8130503" cy="17568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450"/>
              </a:spcAft>
              <a:buClr>
                <a:schemeClr val="accent2"/>
              </a:buClr>
            </a:pPr>
            <a:r>
              <a:rPr lang="en-US" sz="2400" b="1" dirty="0">
                <a:solidFill>
                  <a:srgbClr val="253746"/>
                </a:solidFill>
              </a:rPr>
              <a:t>Objectives</a:t>
            </a:r>
            <a:endParaRPr lang="en-GB" sz="2400" b="1" dirty="0">
              <a:solidFill>
                <a:srgbClr val="253746"/>
              </a:solidFill>
            </a:endParaRPr>
          </a:p>
          <a:p>
            <a:pPr>
              <a:buClr>
                <a:srgbClr val="EA7600"/>
              </a:buClr>
              <a:buSzPct val="120000"/>
            </a:pPr>
            <a:r>
              <a:rPr lang="en-GB" sz="2000" b="1" dirty="0">
                <a:solidFill>
                  <a:srgbClr val="253746"/>
                </a:solidFill>
              </a:rPr>
              <a:t>Day 4</a:t>
            </a:r>
          </a:p>
          <a:p>
            <a:pPr>
              <a:spcAft>
                <a:spcPts val="1000"/>
              </a:spcAft>
              <a:buClr>
                <a:srgbClr val="EA7600"/>
              </a:buClr>
              <a:buSzPct val="120000"/>
            </a:pPr>
            <a:r>
              <a:rPr lang="en-GB" sz="2000" b="1" dirty="0">
                <a:solidFill>
                  <a:schemeClr val="accent5">
                    <a:lumMod val="75000"/>
                  </a:schemeClr>
                </a:solidFill>
              </a:rPr>
              <a:t>Begin to use the grid method to multiply 2-digit numbers (numbers less than 30) by 1-digit numbers.                                                                                           Find and test rules.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A64F3FED-3247-4F55-BF8A-D1D9E087C650}"/>
              </a:ext>
            </a:extLst>
          </p:cNvPr>
          <p:cNvSpPr txBox="1"/>
          <p:nvPr/>
        </p:nvSpPr>
        <p:spPr>
          <a:xfrm>
            <a:off x="116681" y="16610"/>
            <a:ext cx="8910088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b="1" dirty="0">
                <a:solidFill>
                  <a:srgbClr val="253746"/>
                </a:solidFill>
              </a:rPr>
              <a:t>Multiplication and Division</a:t>
            </a:r>
          </a:p>
          <a:p>
            <a:pPr algn="ctr"/>
            <a:r>
              <a:rPr lang="en-GB" sz="2400" b="1" dirty="0">
                <a:solidFill>
                  <a:srgbClr val="253746"/>
                </a:solidFill>
              </a:rPr>
              <a:t>Partition 2-digit numbers to double, halve and multiply using grid</a:t>
            </a:r>
          </a:p>
        </p:txBody>
      </p:sp>
    </p:spTree>
    <p:extLst>
      <p:ext uri="{BB962C8B-B14F-4D97-AF65-F5344CB8AC3E}">
        <p14:creationId xmlns:p14="http://schemas.microsoft.com/office/powerpoint/2010/main" val="42780521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ECEC2F06-FA07-421C-9E8C-C3D9827F8F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>
                <a:solidFill>
                  <a:srgbClr val="EA7600"/>
                </a:solidFill>
              </a:rPr>
              <a:pPr/>
              <a:t>10</a:t>
            </a:fld>
            <a:endParaRPr lang="en-GB" dirty="0">
              <a:solidFill>
                <a:srgbClr val="EA7600"/>
              </a:solidFill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15C486FE-0542-4482-AD40-87B16F714A61}"/>
              </a:ext>
            </a:extLst>
          </p:cNvPr>
          <p:cNvSpPr/>
          <p:nvPr/>
        </p:nvSpPr>
        <p:spPr>
          <a:xfrm>
            <a:off x="587829" y="140677"/>
            <a:ext cx="8115300" cy="5908181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66675" algn="ctr">
              <a:spcAft>
                <a:spcPts val="600"/>
              </a:spcAft>
            </a:pPr>
            <a:r>
              <a:rPr lang="en-GB" sz="2000" b="1" dirty="0">
                <a:solidFill>
                  <a:schemeClr val="tx1"/>
                </a:solidFill>
              </a:rPr>
              <a:t>Problem solving and reasoning: </a:t>
            </a:r>
            <a:r>
              <a:rPr lang="en-GB" sz="2000" b="1" dirty="0">
                <a:solidFill>
                  <a:srgbClr val="00B050"/>
                </a:solidFill>
              </a:rPr>
              <a:t>Answers</a:t>
            </a:r>
          </a:p>
          <a:p>
            <a:pPr marL="66675">
              <a:spcAft>
                <a:spcPts val="600"/>
              </a:spcAft>
            </a:pPr>
            <a:r>
              <a:rPr lang="en-GB" sz="1500" dirty="0">
                <a:solidFill>
                  <a:schemeClr val="tx1"/>
                </a:solidFill>
              </a:rPr>
              <a:t>Write the missing numbers in each diagram. </a:t>
            </a:r>
          </a:p>
          <a:p>
            <a:pPr marL="66675">
              <a:spcAft>
                <a:spcPts val="600"/>
              </a:spcAft>
            </a:pPr>
            <a:endParaRPr lang="en-GB" sz="1500" dirty="0">
              <a:solidFill>
                <a:schemeClr val="tx1"/>
              </a:solidFill>
            </a:endParaRPr>
          </a:p>
          <a:p>
            <a:pPr marL="66675">
              <a:spcAft>
                <a:spcPts val="600"/>
              </a:spcAft>
            </a:pPr>
            <a:endParaRPr lang="en-GB" sz="1500" dirty="0">
              <a:solidFill>
                <a:schemeClr val="tx1"/>
              </a:solidFill>
            </a:endParaRPr>
          </a:p>
          <a:p>
            <a:pPr marL="66675">
              <a:spcAft>
                <a:spcPts val="600"/>
              </a:spcAft>
            </a:pPr>
            <a:endParaRPr lang="en-GB" sz="1500" dirty="0">
              <a:solidFill>
                <a:schemeClr val="tx1"/>
              </a:solidFill>
            </a:endParaRPr>
          </a:p>
          <a:p>
            <a:pPr marL="66675">
              <a:spcAft>
                <a:spcPts val="600"/>
              </a:spcAft>
            </a:pPr>
            <a:endParaRPr lang="en-GB" sz="1500" dirty="0">
              <a:solidFill>
                <a:schemeClr val="tx1"/>
              </a:solidFill>
            </a:endParaRPr>
          </a:p>
          <a:p>
            <a:pPr marL="66675">
              <a:spcAft>
                <a:spcPts val="600"/>
              </a:spcAft>
            </a:pPr>
            <a:endParaRPr lang="en-GB" sz="1500" dirty="0">
              <a:solidFill>
                <a:schemeClr val="tx1"/>
              </a:solidFill>
            </a:endParaRPr>
          </a:p>
          <a:p>
            <a:pPr marL="66675">
              <a:spcAft>
                <a:spcPts val="600"/>
              </a:spcAft>
            </a:pPr>
            <a:endParaRPr lang="en-GB" sz="1500" dirty="0">
              <a:solidFill>
                <a:schemeClr val="tx1"/>
              </a:solidFill>
            </a:endParaRPr>
          </a:p>
          <a:p>
            <a:pPr marL="66675">
              <a:spcAft>
                <a:spcPts val="600"/>
              </a:spcAft>
            </a:pPr>
            <a:r>
              <a:rPr lang="en-GB" sz="1500" dirty="0">
                <a:solidFill>
                  <a:schemeClr val="tx1"/>
                </a:solidFill>
              </a:rPr>
              <a:t>How many odd numbers between 50 and 100, when halved, give an answer ending 4½?</a:t>
            </a:r>
          </a:p>
          <a:p>
            <a:pPr marL="66675">
              <a:spcAft>
                <a:spcPts val="600"/>
              </a:spcAft>
            </a:pPr>
            <a:r>
              <a:rPr lang="en-GB" sz="1500" dirty="0">
                <a:solidFill>
                  <a:srgbClr val="00B050"/>
                </a:solidFill>
                <a:ea typeface="MS Gothic" panose="020B0609070205080204" pitchFamily="49" charset="-128"/>
                <a:cs typeface="Menlo Regular"/>
              </a:rPr>
              <a:t>2 numbers only, 69 and 89. Note that the 10s digit is an even number. Some may give 59, 79 and 99 since half of 9 is 4½. However, half of each of those numbers will end in 9½.</a:t>
            </a:r>
            <a:r>
              <a:rPr lang="en-GB" sz="1500" dirty="0">
                <a:solidFill>
                  <a:schemeClr val="tx1"/>
                </a:solidFill>
              </a:rPr>
              <a:t>  </a:t>
            </a:r>
          </a:p>
          <a:p>
            <a:pPr marL="66675">
              <a:spcAft>
                <a:spcPts val="600"/>
              </a:spcAft>
            </a:pPr>
            <a:endParaRPr lang="en-GB" sz="1500" dirty="0">
              <a:solidFill>
                <a:schemeClr val="tx1"/>
              </a:solidFill>
            </a:endParaRPr>
          </a:p>
          <a:p>
            <a:pPr marL="66675">
              <a:spcAft>
                <a:spcPts val="600"/>
              </a:spcAft>
            </a:pPr>
            <a:r>
              <a:rPr lang="en-GB" sz="1500" dirty="0">
                <a:solidFill>
                  <a:schemeClr val="tx1"/>
                </a:solidFill>
              </a:rPr>
              <a:t>Write the missing numbers in this grid:</a:t>
            </a:r>
          </a:p>
          <a:p>
            <a:pPr marL="66675">
              <a:spcAft>
                <a:spcPts val="600"/>
              </a:spcAft>
            </a:pPr>
            <a:r>
              <a:rPr lang="en-GB" sz="1500" dirty="0">
                <a:solidFill>
                  <a:schemeClr val="tx1"/>
                </a:solidFill>
              </a:rPr>
              <a:t>	</a:t>
            </a:r>
          </a:p>
          <a:p>
            <a:pPr marL="66675">
              <a:spcAft>
                <a:spcPts val="600"/>
              </a:spcAft>
            </a:pPr>
            <a:endParaRPr lang="en-GB" sz="1500" dirty="0">
              <a:solidFill>
                <a:schemeClr val="tx1"/>
              </a:solidFill>
            </a:endParaRPr>
          </a:p>
          <a:p>
            <a:pPr marL="66675">
              <a:spcAft>
                <a:spcPts val="600"/>
              </a:spcAft>
            </a:pPr>
            <a:endParaRPr lang="en-GB" sz="1500" dirty="0">
              <a:solidFill>
                <a:schemeClr val="tx1"/>
              </a:solidFill>
            </a:endParaRPr>
          </a:p>
          <a:p>
            <a:pPr marL="66675">
              <a:spcAft>
                <a:spcPts val="600"/>
              </a:spcAft>
            </a:pPr>
            <a:r>
              <a:rPr lang="en-GB" sz="1500" dirty="0">
                <a:solidFill>
                  <a:schemeClr val="tx1"/>
                </a:solidFill>
              </a:rPr>
              <a:t>Now complete the addition to find the total of the partial products.</a:t>
            </a:r>
          </a:p>
          <a:p>
            <a:pPr marL="66675">
              <a:spcAft>
                <a:spcPts val="600"/>
              </a:spcAft>
            </a:pPr>
            <a:r>
              <a:rPr lang="en-GB" sz="1500">
                <a:solidFill>
                  <a:schemeClr val="tx1"/>
                </a:solidFill>
              </a:rPr>
              <a:t>     			  </a:t>
            </a:r>
            <a:r>
              <a:rPr lang="en-GB" sz="1500" b="1" dirty="0">
                <a:solidFill>
                  <a:srgbClr val="00B050"/>
                </a:solidFill>
              </a:rPr>
              <a:t>120</a:t>
            </a:r>
            <a:r>
              <a:rPr lang="en-GB" sz="1500" dirty="0">
                <a:solidFill>
                  <a:schemeClr val="tx1"/>
                </a:solidFill>
              </a:rPr>
              <a:t> + </a:t>
            </a:r>
            <a:r>
              <a:rPr lang="en-GB" sz="1500" b="1" dirty="0">
                <a:solidFill>
                  <a:srgbClr val="00B050"/>
                </a:solidFill>
              </a:rPr>
              <a:t>24</a:t>
            </a:r>
            <a:r>
              <a:rPr lang="en-GB" sz="1500" dirty="0">
                <a:solidFill>
                  <a:schemeClr val="tx1"/>
                </a:solidFill>
              </a:rPr>
              <a:t> =  </a:t>
            </a:r>
            <a:r>
              <a:rPr lang="en-GB" sz="1500" b="1" dirty="0">
                <a:solidFill>
                  <a:srgbClr val="00B050"/>
                </a:solidFill>
              </a:rPr>
              <a:t>144</a:t>
            </a:r>
          </a:p>
          <a:p>
            <a:pPr marL="66675">
              <a:spcAft>
                <a:spcPts val="600"/>
              </a:spcAft>
            </a:pPr>
            <a:endParaRPr lang="en-GB" sz="2000" dirty="0">
              <a:solidFill>
                <a:schemeClr val="tx1"/>
              </a:solidFill>
            </a:endParaRPr>
          </a:p>
          <a:p>
            <a:pPr marL="66675">
              <a:spcAft>
                <a:spcPts val="600"/>
              </a:spcAft>
            </a:pPr>
            <a:endParaRPr lang="en-GB" sz="2000" dirty="0">
              <a:solidFill>
                <a:schemeClr val="tx1"/>
              </a:solidFill>
            </a:endParaRPr>
          </a:p>
          <a:p>
            <a:pPr marL="66675" algn="ctr">
              <a:spcAft>
                <a:spcPts val="600"/>
              </a:spcAft>
            </a:pPr>
            <a:r>
              <a:rPr lang="en-GB" sz="2000" b="1" dirty="0">
                <a:solidFill>
                  <a:schemeClr val="tx1"/>
                </a:solidFill>
              </a:rPr>
              <a:t> 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FD0714CD-286A-4438-8012-C18FA2C2F6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r>
              <a:rPr lang="en-GB"/>
              <a:t>Year 3</a:t>
            </a:r>
            <a:endParaRPr lang="en-GB" dirty="0"/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84674315-E0E1-4AFC-9BFC-333B48B2174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20409504"/>
              </p:ext>
            </p:extLst>
          </p:nvPr>
        </p:nvGraphicFramePr>
        <p:xfrm>
          <a:off x="1681575" y="821272"/>
          <a:ext cx="3399155" cy="48387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699260">
                  <a:extLst>
                    <a:ext uri="{9D8B030D-6E8A-4147-A177-3AD203B41FA5}">
                      <a16:colId xmlns:a16="http://schemas.microsoft.com/office/drawing/2014/main" val="3920580160"/>
                    </a:ext>
                  </a:extLst>
                </a:gridCol>
                <a:gridCol w="1699895">
                  <a:extLst>
                    <a:ext uri="{9D8B030D-6E8A-4147-A177-3AD203B41FA5}">
                      <a16:colId xmlns:a16="http://schemas.microsoft.com/office/drawing/2014/main" val="1018922509"/>
                    </a:ext>
                  </a:extLst>
                </a:gridCol>
              </a:tblGrid>
              <a:tr h="247015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500" b="1" dirty="0">
                          <a:solidFill>
                            <a:srgbClr val="00B050"/>
                          </a:solidFill>
                          <a:effectLst/>
                        </a:rPr>
                        <a:t>112</a:t>
                      </a:r>
                      <a:endParaRPr lang="en-GB" sz="1500" b="1" dirty="0">
                        <a:solidFill>
                          <a:srgbClr val="00B050"/>
                        </a:solidFill>
                        <a:effectLst/>
                        <a:latin typeface="Cambria" panose="02040503050406030204" pitchFamily="18" charset="0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63036469"/>
                  </a:ext>
                </a:extLst>
              </a:tr>
              <a:tr h="23685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500" b="1">
                          <a:solidFill>
                            <a:schemeClr val="tx1"/>
                          </a:solidFill>
                          <a:effectLst/>
                        </a:rPr>
                        <a:t>56</a:t>
                      </a:r>
                      <a:endParaRPr lang="en-GB" sz="1500" b="1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500" b="1" dirty="0">
                          <a:solidFill>
                            <a:schemeClr val="tx1"/>
                          </a:solidFill>
                          <a:effectLst/>
                        </a:rPr>
                        <a:t>56</a:t>
                      </a:r>
                      <a:endParaRPr lang="en-GB" sz="1500" b="1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1993700"/>
                  </a:ext>
                </a:extLst>
              </a:tr>
            </a:tbl>
          </a:graphicData>
        </a:graphic>
      </p:graphicFrame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53B3B4E6-9F5A-471E-9D6E-426C1D0312E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64385035"/>
              </p:ext>
            </p:extLst>
          </p:nvPr>
        </p:nvGraphicFramePr>
        <p:xfrm>
          <a:off x="1686337" y="1386804"/>
          <a:ext cx="3389630" cy="4572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694815">
                  <a:extLst>
                    <a:ext uri="{9D8B030D-6E8A-4147-A177-3AD203B41FA5}">
                      <a16:colId xmlns:a16="http://schemas.microsoft.com/office/drawing/2014/main" val="25134012"/>
                    </a:ext>
                  </a:extLst>
                </a:gridCol>
                <a:gridCol w="1694815">
                  <a:extLst>
                    <a:ext uri="{9D8B030D-6E8A-4147-A177-3AD203B41FA5}">
                      <a16:colId xmlns:a16="http://schemas.microsoft.com/office/drawing/2014/main" val="2139032036"/>
                    </a:ext>
                  </a:extLst>
                </a:gridCol>
              </a:tblGrid>
              <a:tr h="193675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500" b="1" dirty="0">
                          <a:solidFill>
                            <a:schemeClr val="tx1"/>
                          </a:solidFill>
                          <a:effectLst/>
                        </a:rPr>
                        <a:t>74</a:t>
                      </a:r>
                      <a:endParaRPr lang="en-GB" sz="1500" b="1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56337323"/>
                  </a:ext>
                </a:extLst>
              </a:tr>
              <a:tr h="18669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500" b="1">
                          <a:solidFill>
                            <a:srgbClr val="00B050"/>
                          </a:solidFill>
                          <a:effectLst/>
                        </a:rPr>
                        <a:t>37</a:t>
                      </a:r>
                      <a:endParaRPr lang="en-GB" sz="1500" b="1">
                        <a:solidFill>
                          <a:srgbClr val="00B050"/>
                        </a:solidFill>
                        <a:effectLst/>
                        <a:latin typeface="Cambria" panose="02040503050406030204" pitchFamily="18" charset="0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500" b="1">
                          <a:solidFill>
                            <a:srgbClr val="00B050"/>
                          </a:solidFill>
                          <a:effectLst/>
                        </a:rPr>
                        <a:t>37</a:t>
                      </a:r>
                      <a:endParaRPr lang="en-GB" sz="1500" b="1" dirty="0">
                        <a:solidFill>
                          <a:srgbClr val="00B050"/>
                        </a:solidFill>
                        <a:effectLst/>
                        <a:latin typeface="Cambria" panose="02040503050406030204" pitchFamily="18" charset="0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6850297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0A4330C7-8A8C-413E-8C21-1A6A2475274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49291165"/>
              </p:ext>
            </p:extLst>
          </p:nvPr>
        </p:nvGraphicFramePr>
        <p:xfrm>
          <a:off x="1681575" y="1992722"/>
          <a:ext cx="3408680" cy="4572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704340">
                  <a:extLst>
                    <a:ext uri="{9D8B030D-6E8A-4147-A177-3AD203B41FA5}">
                      <a16:colId xmlns:a16="http://schemas.microsoft.com/office/drawing/2014/main" val="3602713633"/>
                    </a:ext>
                  </a:extLst>
                </a:gridCol>
                <a:gridCol w="1704340">
                  <a:extLst>
                    <a:ext uri="{9D8B030D-6E8A-4147-A177-3AD203B41FA5}">
                      <a16:colId xmlns:a16="http://schemas.microsoft.com/office/drawing/2014/main" val="3943424458"/>
                    </a:ext>
                  </a:extLst>
                </a:gridCol>
              </a:tblGrid>
              <a:tr h="179705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5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95</a:t>
                      </a:r>
                      <a:endParaRPr lang="en-GB" sz="1500" dirty="0">
                        <a:solidFill>
                          <a:schemeClr val="tx1"/>
                        </a:solidFill>
                        <a:effectLst/>
                        <a:latin typeface="+mn-lt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40446542"/>
                  </a:ext>
                </a:extLst>
              </a:tr>
              <a:tr h="17335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500" b="1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MS Mincho"/>
                          <a:cs typeface="Times New Roman" panose="02020603050405020304" pitchFamily="18" charset="0"/>
                        </a:rPr>
                        <a:t>47</a:t>
                      </a:r>
                      <a:r>
                        <a:rPr lang="en-GB" sz="1500" b="1" baseline="300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MS Mincho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GB" sz="1500" b="1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MS Mincho"/>
                          <a:cs typeface="Times New Roman" panose="02020603050405020304" pitchFamily="18" charset="0"/>
                        </a:rPr>
                        <a:t>/</a:t>
                      </a:r>
                      <a:r>
                        <a:rPr lang="en-GB" sz="1500" b="1" baseline="-250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MS Mincho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GB" sz="1500" b="1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MS Mincho"/>
                          <a:cs typeface="Times New Roman" panose="02020603050405020304" pitchFamily="18" charset="0"/>
                        </a:rPr>
                        <a:t> 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500" b="1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MS Mincho"/>
                          <a:cs typeface="Times New Roman" panose="02020603050405020304" pitchFamily="18" charset="0"/>
                        </a:rPr>
                        <a:t>47</a:t>
                      </a:r>
                      <a:r>
                        <a:rPr lang="en-GB" sz="1500" b="1" baseline="300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MS Mincho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GB" sz="1500" b="1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MS Mincho"/>
                          <a:cs typeface="Times New Roman" panose="02020603050405020304" pitchFamily="18" charset="0"/>
                        </a:rPr>
                        <a:t>/</a:t>
                      </a:r>
                      <a:r>
                        <a:rPr lang="en-GB" sz="1500" b="1" baseline="-250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MS Mincho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38449103"/>
                  </a:ext>
                </a:extLst>
              </a:tr>
            </a:tbl>
          </a:graphicData>
        </a:graphic>
      </p:graphicFrame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61530153-79A8-43B5-808C-53C66F89A00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15714169"/>
              </p:ext>
            </p:extLst>
          </p:nvPr>
        </p:nvGraphicFramePr>
        <p:xfrm>
          <a:off x="1672924" y="4224618"/>
          <a:ext cx="1617345" cy="69088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27355">
                  <a:extLst>
                    <a:ext uri="{9D8B030D-6E8A-4147-A177-3AD203B41FA5}">
                      <a16:colId xmlns:a16="http://schemas.microsoft.com/office/drawing/2014/main" val="1842203602"/>
                    </a:ext>
                  </a:extLst>
                </a:gridCol>
                <a:gridCol w="739775">
                  <a:extLst>
                    <a:ext uri="{9D8B030D-6E8A-4147-A177-3AD203B41FA5}">
                      <a16:colId xmlns:a16="http://schemas.microsoft.com/office/drawing/2014/main" val="1689035619"/>
                    </a:ext>
                  </a:extLst>
                </a:gridCol>
                <a:gridCol w="450215">
                  <a:extLst>
                    <a:ext uri="{9D8B030D-6E8A-4147-A177-3AD203B41FA5}">
                      <a16:colId xmlns:a16="http://schemas.microsoft.com/office/drawing/2014/main" val="3372250179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x</a:t>
                      </a:r>
                      <a:endParaRPr lang="en-GB" sz="1200">
                        <a:effectLst/>
                        <a:latin typeface="Cambria" panose="02040503050406030204" pitchFamily="18" charset="0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30</a:t>
                      </a:r>
                      <a:endParaRPr lang="en-GB" sz="1200">
                        <a:effectLst/>
                        <a:latin typeface="Cambria" panose="02040503050406030204" pitchFamily="18" charset="0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6</a:t>
                      </a:r>
                      <a:endParaRPr lang="en-GB" sz="1200" dirty="0">
                        <a:effectLst/>
                        <a:latin typeface="Cambria" panose="02040503050406030204" pitchFamily="18" charset="0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915821557"/>
                  </a:ext>
                </a:extLst>
              </a:tr>
              <a:tr h="4470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4</a:t>
                      </a:r>
                      <a:endParaRPr lang="en-GB" sz="1200" dirty="0">
                        <a:effectLst/>
                        <a:latin typeface="Cambria" panose="02040503050406030204" pitchFamily="18" charset="0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b="1" dirty="0">
                          <a:solidFill>
                            <a:srgbClr val="00B050"/>
                          </a:solidFill>
                          <a:effectLst/>
                        </a:rPr>
                        <a:t> 120</a:t>
                      </a:r>
                      <a:endParaRPr lang="en-GB" sz="1200" b="1" dirty="0">
                        <a:solidFill>
                          <a:srgbClr val="00B050"/>
                        </a:solidFill>
                        <a:effectLst/>
                        <a:latin typeface="Cambria" panose="02040503050406030204" pitchFamily="18" charset="0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b="1" dirty="0">
                          <a:solidFill>
                            <a:srgbClr val="00B050"/>
                          </a:solidFill>
                          <a:effectLst/>
                        </a:rPr>
                        <a:t> 24</a:t>
                      </a:r>
                      <a:endParaRPr lang="en-GB" sz="1200" b="1" dirty="0">
                        <a:solidFill>
                          <a:srgbClr val="00B050"/>
                        </a:solidFill>
                        <a:effectLst/>
                        <a:latin typeface="Cambria" panose="02040503050406030204" pitchFamily="18" charset="0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911012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873189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ECEC2F06-FA07-421C-9E8C-C3D9827F8F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>
                <a:solidFill>
                  <a:srgbClr val="EA7600"/>
                </a:solidFill>
              </a:rPr>
              <a:pPr/>
              <a:t>2</a:t>
            </a:fld>
            <a:endParaRPr lang="en-GB" dirty="0">
              <a:solidFill>
                <a:srgbClr val="EA7600"/>
              </a:solidFill>
            </a:endParaRP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6E6E7435-766E-44DA-9E64-580F9F209C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305926" y="6367376"/>
            <a:ext cx="3723776" cy="365125"/>
          </a:xfrm>
        </p:spPr>
        <p:txBody>
          <a:bodyPr/>
          <a:lstStyle/>
          <a:p>
            <a:pPr algn="r"/>
            <a:r>
              <a:rPr lang="en-GB"/>
              <a:t>Year 3</a:t>
            </a:r>
            <a:endParaRPr lang="en-GB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69677ED-5C54-4353-B94F-C526DD00205C}"/>
              </a:ext>
            </a:extLst>
          </p:cNvPr>
          <p:cNvSpPr txBox="1"/>
          <p:nvPr/>
        </p:nvSpPr>
        <p:spPr>
          <a:xfrm>
            <a:off x="116681" y="138645"/>
            <a:ext cx="893353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buClr>
                <a:srgbClr val="EA7600"/>
              </a:buClr>
              <a:buSzPct val="120000"/>
            </a:pPr>
            <a:r>
              <a:rPr lang="en-GB" sz="2000" b="1" dirty="0">
                <a:solidFill>
                  <a:srgbClr val="253746"/>
                </a:solidFill>
              </a:rPr>
              <a:t>Day 4: </a:t>
            </a:r>
            <a:r>
              <a:rPr lang="en-GB" sz="2000" b="1" dirty="0">
                <a:solidFill>
                  <a:srgbClr val="5B9BD5">
                    <a:lumMod val="75000"/>
                  </a:srgbClr>
                </a:solidFill>
              </a:rPr>
              <a:t>Begin to use the grid method to multiply 2-digit numbers (numbers less than 30) by 1-digit numbers; Find and test rules.</a:t>
            </a:r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85826411"/>
              </p:ext>
            </p:extLst>
          </p:nvPr>
        </p:nvGraphicFramePr>
        <p:xfrm>
          <a:off x="1091499" y="1127868"/>
          <a:ext cx="6096000" cy="15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524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24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24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524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4400" dirty="0"/>
                        <a:t>x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dirty="0"/>
                        <a:t>20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dirty="0"/>
                        <a:t>4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GB" sz="4400" dirty="0"/>
                        <a:t>3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dirty="0">
                          <a:solidFill>
                            <a:srgbClr val="0000FF"/>
                          </a:solidFill>
                        </a:rPr>
                        <a:t>60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dirty="0">
                          <a:solidFill>
                            <a:srgbClr val="0000FF"/>
                          </a:solidFill>
                        </a:rPr>
                        <a:t>12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1" dirty="0">
                          <a:solidFill>
                            <a:srgbClr val="C00000"/>
                          </a:solidFill>
                        </a:rPr>
                        <a:t>72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7" name="Speech Bubble: Rectangle with Corners Rounded 10">
            <a:extLst>
              <a:ext uri="{FF2B5EF4-FFF2-40B4-BE49-F238E27FC236}">
                <a16:creationId xmlns:a16="http://schemas.microsoft.com/office/drawing/2014/main" id="{CD2579CE-2DB8-4F93-8ECD-0E9BF715B235}"/>
              </a:ext>
            </a:extLst>
          </p:cNvPr>
          <p:cNvSpPr/>
          <p:nvPr/>
        </p:nvSpPr>
        <p:spPr>
          <a:xfrm>
            <a:off x="5305926" y="4572942"/>
            <a:ext cx="3547463" cy="1450531"/>
          </a:xfrm>
          <a:prstGeom prst="wedgeEllipseCallout">
            <a:avLst>
              <a:gd name="adj1" fmla="val -50792"/>
              <a:gd name="adj2" fmla="val -61248"/>
            </a:avLst>
          </a:prstGeom>
          <a:solidFill>
            <a:schemeClr val="accent5">
              <a:lumMod val="40000"/>
              <a:lumOff val="60000"/>
            </a:schemeClr>
          </a:solidFill>
          <a:ln w="28575">
            <a:solidFill>
              <a:schemeClr val="accent5">
                <a:lumMod val="50000"/>
              </a:schemeClr>
            </a:solidFill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000" b="1" dirty="0">
                <a:solidFill>
                  <a:srgbClr val="253746"/>
                </a:solidFill>
              </a:rPr>
              <a:t>Where does each number in the grid come from?</a:t>
            </a: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EE9A5378-B51B-43AA-A6B8-A0C167D106BC}"/>
              </a:ext>
            </a:extLst>
          </p:cNvPr>
          <p:cNvGrpSpPr/>
          <p:nvPr/>
        </p:nvGrpSpPr>
        <p:grpSpPr>
          <a:xfrm>
            <a:off x="-129209" y="2564296"/>
            <a:ext cx="5925231" cy="3624613"/>
            <a:chOff x="137396" y="1010910"/>
            <a:chExt cx="5675405" cy="3285177"/>
          </a:xfrm>
        </p:grpSpPr>
        <p:sp>
          <p:nvSpPr>
            <p:cNvPr id="9" name="Speech Bubble: Rectangle with Corners Rounded 14">
              <a:extLst>
                <a:ext uri="{FF2B5EF4-FFF2-40B4-BE49-F238E27FC236}">
                  <a16:creationId xmlns:a16="http://schemas.microsoft.com/office/drawing/2014/main" id="{DB9E29E8-CA16-4472-9224-9EDC2178042C}"/>
                </a:ext>
              </a:extLst>
            </p:cNvPr>
            <p:cNvSpPr/>
            <p:nvPr/>
          </p:nvSpPr>
          <p:spPr>
            <a:xfrm>
              <a:off x="137396" y="1010910"/>
              <a:ext cx="5675405" cy="3285177"/>
            </a:xfrm>
            <a:prstGeom prst="irregularSeal2">
              <a:avLst/>
            </a:prstGeom>
            <a:solidFill>
              <a:schemeClr val="accent5">
                <a:lumMod val="50000"/>
              </a:schemeClr>
            </a:solidFill>
            <a:ln>
              <a:solidFill>
                <a:schemeClr val="accent5">
                  <a:lumMod val="20000"/>
                  <a:lumOff val="8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GB" sz="2000" b="1" dirty="0">
                  <a:solidFill>
                    <a:schemeClr val="accent5">
                      <a:lumMod val="20000"/>
                      <a:lumOff val="80000"/>
                    </a:schemeClr>
                  </a:solidFill>
                </a:rPr>
                <a:t>Talk to your partner about the calculation this person has done using the grid method.</a:t>
              </a:r>
            </a:p>
          </p:txBody>
        </p:sp>
        <p:pic>
          <p:nvPicPr>
            <p:cNvPr id="11" name="Picture 10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57618" y="1948933"/>
              <a:ext cx="1175656" cy="657473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</p:grpSp>
    </p:spTree>
    <p:extLst>
      <p:ext uri="{BB962C8B-B14F-4D97-AF65-F5344CB8AC3E}">
        <p14:creationId xmlns:p14="http://schemas.microsoft.com/office/powerpoint/2010/main" val="736848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ECEC2F06-FA07-421C-9E8C-C3D9827F8F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>
                <a:solidFill>
                  <a:srgbClr val="EA7600"/>
                </a:solidFill>
              </a:rPr>
              <a:pPr/>
              <a:t>3</a:t>
            </a:fld>
            <a:endParaRPr lang="en-GB" dirty="0">
              <a:solidFill>
                <a:srgbClr val="EA7600"/>
              </a:solidFill>
            </a:endParaRP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6E6E7435-766E-44DA-9E64-580F9F209C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305926" y="6367376"/>
            <a:ext cx="3723776" cy="365125"/>
          </a:xfrm>
        </p:spPr>
        <p:txBody>
          <a:bodyPr/>
          <a:lstStyle/>
          <a:p>
            <a:pPr algn="r"/>
            <a:r>
              <a:rPr lang="en-GB"/>
              <a:t>Year 3</a:t>
            </a:r>
            <a:endParaRPr lang="en-GB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69677ED-5C54-4353-B94F-C526DD00205C}"/>
              </a:ext>
            </a:extLst>
          </p:cNvPr>
          <p:cNvSpPr txBox="1"/>
          <p:nvPr/>
        </p:nvSpPr>
        <p:spPr>
          <a:xfrm>
            <a:off x="116681" y="138645"/>
            <a:ext cx="893353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buClr>
                <a:srgbClr val="EA7600"/>
              </a:buClr>
              <a:buSzPct val="120000"/>
            </a:pPr>
            <a:r>
              <a:rPr lang="en-GB" sz="2000" b="1" dirty="0">
                <a:solidFill>
                  <a:srgbClr val="253746"/>
                </a:solidFill>
              </a:rPr>
              <a:t>Day 4: </a:t>
            </a:r>
            <a:r>
              <a:rPr lang="en-GB" sz="2000" b="1" dirty="0">
                <a:solidFill>
                  <a:srgbClr val="5B9BD5">
                    <a:lumMod val="75000"/>
                  </a:srgbClr>
                </a:solidFill>
              </a:rPr>
              <a:t>Begin to use the grid method to multiply 2-digit numbers (numbers less than 30) by 1-digit numbers; Find and test rules.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EE9A5378-B51B-43AA-A6B8-A0C167D106BC}"/>
              </a:ext>
            </a:extLst>
          </p:cNvPr>
          <p:cNvGrpSpPr/>
          <p:nvPr/>
        </p:nvGrpSpPr>
        <p:grpSpPr>
          <a:xfrm>
            <a:off x="795129" y="1441173"/>
            <a:ext cx="6937513" cy="4439623"/>
            <a:chOff x="137396" y="1010910"/>
            <a:chExt cx="5675405" cy="3285177"/>
          </a:xfrm>
        </p:grpSpPr>
        <p:sp>
          <p:nvSpPr>
            <p:cNvPr id="6" name="Speech Bubble: Rectangle with Corners Rounded 14">
              <a:extLst>
                <a:ext uri="{FF2B5EF4-FFF2-40B4-BE49-F238E27FC236}">
                  <a16:creationId xmlns:a16="http://schemas.microsoft.com/office/drawing/2014/main" id="{DB9E29E8-CA16-4472-9224-9EDC2178042C}"/>
                </a:ext>
              </a:extLst>
            </p:cNvPr>
            <p:cNvSpPr/>
            <p:nvPr/>
          </p:nvSpPr>
          <p:spPr>
            <a:xfrm>
              <a:off x="137396" y="1010910"/>
              <a:ext cx="5675405" cy="3285177"/>
            </a:xfrm>
            <a:prstGeom prst="irregularSeal2">
              <a:avLst/>
            </a:prstGeom>
            <a:solidFill>
              <a:schemeClr val="accent5">
                <a:lumMod val="50000"/>
              </a:schemeClr>
            </a:solidFill>
            <a:ln>
              <a:solidFill>
                <a:schemeClr val="accent5">
                  <a:lumMod val="20000"/>
                  <a:lumOff val="8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GB" sz="2000" b="1" dirty="0" smtClean="0">
                  <a:solidFill>
                    <a:schemeClr val="accent5">
                      <a:lumMod val="20000"/>
                      <a:lumOff val="80000"/>
                    </a:schemeClr>
                  </a:solidFill>
                </a:rPr>
                <a:t>Use </a:t>
              </a:r>
              <a:r>
                <a:rPr lang="en-GB" sz="2000" b="1" dirty="0">
                  <a:solidFill>
                    <a:schemeClr val="accent5">
                      <a:lumMod val="20000"/>
                      <a:lumOff val="80000"/>
                    </a:schemeClr>
                  </a:solidFill>
                </a:rPr>
                <a:t>the grid method to multiply 24 by 1, 2, 3, 4, 5, 6, 7, 8 and 9.</a:t>
              </a:r>
            </a:p>
          </p:txBody>
        </p:sp>
        <p:pic>
          <p:nvPicPr>
            <p:cNvPr id="7" name="Picture 6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57618" y="1948933"/>
              <a:ext cx="1175656" cy="657473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</p:grpSp>
      <p:sp>
        <p:nvSpPr>
          <p:cNvPr id="8" name="Rounded Rectangle 7">
            <a:extLst>
              <a:ext uri="{FF2B5EF4-FFF2-40B4-BE49-F238E27FC236}">
                <a16:creationId xmlns:a16="http://schemas.microsoft.com/office/drawing/2014/main" id="{1D28E1B8-BBBC-4976-9E3D-C814FE17F205}"/>
              </a:ext>
            </a:extLst>
          </p:cNvPr>
          <p:cNvSpPr/>
          <p:nvPr/>
        </p:nvSpPr>
        <p:spPr>
          <a:xfrm>
            <a:off x="1815401" y="2094674"/>
            <a:ext cx="1553964" cy="606311"/>
          </a:xfrm>
          <a:prstGeom prst="roundRect">
            <a:avLst>
              <a:gd name="adj" fmla="val 42473"/>
            </a:avLst>
          </a:prstGeom>
          <a:solidFill>
            <a:schemeClr val="bg1"/>
          </a:solidFill>
          <a:ln w="19050">
            <a:solidFill>
              <a:srgbClr val="A9DBC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b="1" dirty="0">
                <a:solidFill>
                  <a:schemeClr val="tx1"/>
                </a:solidFill>
              </a:rPr>
              <a:t>Challenge</a:t>
            </a:r>
            <a:endParaRPr lang="en-GB" sz="20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9618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ECEC2F06-FA07-421C-9E8C-C3D9827F8F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>
                <a:solidFill>
                  <a:srgbClr val="EA7600"/>
                </a:solidFill>
              </a:rPr>
              <a:pPr/>
              <a:t>4</a:t>
            </a:fld>
            <a:endParaRPr lang="en-GB" dirty="0">
              <a:solidFill>
                <a:srgbClr val="EA7600"/>
              </a:solidFill>
            </a:endParaRP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6E6E7435-766E-44DA-9E64-580F9F209C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305926" y="6367376"/>
            <a:ext cx="3723776" cy="365125"/>
          </a:xfrm>
        </p:spPr>
        <p:txBody>
          <a:bodyPr/>
          <a:lstStyle/>
          <a:p>
            <a:pPr algn="r"/>
            <a:r>
              <a:rPr lang="en-GB"/>
              <a:t>Year 3</a:t>
            </a:r>
            <a:endParaRPr lang="en-GB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69677ED-5C54-4353-B94F-C526DD00205C}"/>
              </a:ext>
            </a:extLst>
          </p:cNvPr>
          <p:cNvSpPr txBox="1"/>
          <p:nvPr/>
        </p:nvSpPr>
        <p:spPr>
          <a:xfrm>
            <a:off x="116681" y="138645"/>
            <a:ext cx="893353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buClr>
                <a:srgbClr val="EA7600"/>
              </a:buClr>
              <a:buSzPct val="120000"/>
            </a:pPr>
            <a:r>
              <a:rPr lang="en-GB" sz="2000" b="1" dirty="0">
                <a:solidFill>
                  <a:srgbClr val="253746"/>
                </a:solidFill>
              </a:rPr>
              <a:t>Day 4: </a:t>
            </a:r>
            <a:r>
              <a:rPr lang="en-GB" sz="2000" b="1" dirty="0">
                <a:solidFill>
                  <a:srgbClr val="5B9BD5">
                    <a:lumMod val="75000"/>
                  </a:srgbClr>
                </a:solidFill>
              </a:rPr>
              <a:t>Begin to use the grid method to multiply 2-digit numbers (numbers less than 30) by 1-digit numbers; Find and test rules.</a:t>
            </a:r>
          </a:p>
        </p:txBody>
      </p:sp>
      <p:sp>
        <p:nvSpPr>
          <p:cNvPr id="5" name="Rectangle 4"/>
          <p:cNvSpPr/>
          <p:nvPr/>
        </p:nvSpPr>
        <p:spPr>
          <a:xfrm>
            <a:off x="16317" y="1235282"/>
            <a:ext cx="343088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GB" sz="4400" dirty="0"/>
              <a:t>1 × 24 = 24</a:t>
            </a:r>
          </a:p>
        </p:txBody>
      </p:sp>
      <p:sp>
        <p:nvSpPr>
          <p:cNvPr id="6" name="Rectangle 5"/>
          <p:cNvSpPr/>
          <p:nvPr/>
        </p:nvSpPr>
        <p:spPr>
          <a:xfrm>
            <a:off x="-147526" y="2132327"/>
            <a:ext cx="3594725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GB" sz="4400" dirty="0"/>
              <a:t>2 × 24 = 48 </a:t>
            </a:r>
          </a:p>
        </p:txBody>
      </p:sp>
      <p:sp>
        <p:nvSpPr>
          <p:cNvPr id="7" name="Speech Bubble: Rectangle with Corners Rounded 10">
            <a:extLst>
              <a:ext uri="{FF2B5EF4-FFF2-40B4-BE49-F238E27FC236}">
                <a16:creationId xmlns:a16="http://schemas.microsoft.com/office/drawing/2014/main" id="{CD2579CE-2DB8-4F93-8ECD-0E9BF715B235}"/>
              </a:ext>
            </a:extLst>
          </p:cNvPr>
          <p:cNvSpPr/>
          <p:nvPr/>
        </p:nvSpPr>
        <p:spPr>
          <a:xfrm>
            <a:off x="3764679" y="2182368"/>
            <a:ext cx="3006946" cy="1106853"/>
          </a:xfrm>
          <a:prstGeom prst="wedgeEllipseCallout">
            <a:avLst>
              <a:gd name="adj1" fmla="val -53767"/>
              <a:gd name="adj2" fmla="val 55487"/>
            </a:avLst>
          </a:prstGeom>
          <a:solidFill>
            <a:schemeClr val="accent5">
              <a:lumMod val="40000"/>
              <a:lumOff val="60000"/>
            </a:schemeClr>
          </a:solidFill>
          <a:ln w="28575">
            <a:solidFill>
              <a:schemeClr val="accent5">
                <a:lumMod val="50000"/>
              </a:schemeClr>
            </a:solidFill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000" b="1" dirty="0">
                <a:solidFill>
                  <a:srgbClr val="253746"/>
                </a:solidFill>
              </a:rPr>
              <a:t>To get 3 x </a:t>
            </a:r>
            <a:r>
              <a:rPr lang="en-GB" sz="2000" b="1" dirty="0" smtClean="0">
                <a:solidFill>
                  <a:srgbClr val="253746"/>
                </a:solidFill>
              </a:rPr>
              <a:t>24 </a:t>
            </a:r>
            <a:r>
              <a:rPr lang="en-GB" sz="2000" b="1" dirty="0">
                <a:solidFill>
                  <a:srgbClr val="253746"/>
                </a:solidFill>
              </a:rPr>
              <a:t>we can just add another 24.</a:t>
            </a:r>
          </a:p>
        </p:txBody>
      </p:sp>
      <p:sp>
        <p:nvSpPr>
          <p:cNvPr id="8" name="Rectangle 7"/>
          <p:cNvSpPr/>
          <p:nvPr/>
        </p:nvSpPr>
        <p:spPr>
          <a:xfrm>
            <a:off x="-147526" y="3012462"/>
            <a:ext cx="3594725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GB" sz="4400" dirty="0"/>
              <a:t>3 × 24 = 72 </a:t>
            </a:r>
          </a:p>
        </p:txBody>
      </p:sp>
      <p:sp>
        <p:nvSpPr>
          <p:cNvPr id="9" name="Speech Bubble: Rectangle with Corners Rounded 10">
            <a:extLst>
              <a:ext uri="{FF2B5EF4-FFF2-40B4-BE49-F238E27FC236}">
                <a16:creationId xmlns:a16="http://schemas.microsoft.com/office/drawing/2014/main" id="{CD2579CE-2DB8-4F93-8ECD-0E9BF715B235}"/>
              </a:ext>
            </a:extLst>
          </p:cNvPr>
          <p:cNvSpPr/>
          <p:nvPr/>
        </p:nvSpPr>
        <p:spPr>
          <a:xfrm>
            <a:off x="5765757" y="1451297"/>
            <a:ext cx="3006946" cy="1106853"/>
          </a:xfrm>
          <a:prstGeom prst="wedgeEllipseCallout">
            <a:avLst>
              <a:gd name="adj1" fmla="val 49361"/>
              <a:gd name="adj2" fmla="val 57283"/>
            </a:avLst>
          </a:prstGeom>
          <a:solidFill>
            <a:schemeClr val="accent5">
              <a:lumMod val="40000"/>
              <a:lumOff val="60000"/>
            </a:schemeClr>
          </a:solidFill>
          <a:ln w="28575">
            <a:solidFill>
              <a:schemeClr val="accent5">
                <a:lumMod val="50000"/>
              </a:schemeClr>
            </a:solidFill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000" b="1" dirty="0">
                <a:solidFill>
                  <a:srgbClr val="253746"/>
                </a:solidFill>
              </a:rPr>
              <a:t>It is 72… just like we found using the grid method.</a:t>
            </a:r>
          </a:p>
        </p:txBody>
      </p:sp>
      <p:sp>
        <p:nvSpPr>
          <p:cNvPr id="13" name="Speech Bubble: Rectangle with Corners Rounded 10">
            <a:extLst>
              <a:ext uri="{FF2B5EF4-FFF2-40B4-BE49-F238E27FC236}">
                <a16:creationId xmlns:a16="http://schemas.microsoft.com/office/drawing/2014/main" id="{CD2579CE-2DB8-4F93-8ECD-0E9BF715B235}"/>
              </a:ext>
            </a:extLst>
          </p:cNvPr>
          <p:cNvSpPr/>
          <p:nvPr/>
        </p:nvSpPr>
        <p:spPr>
          <a:xfrm>
            <a:off x="3764679" y="4461713"/>
            <a:ext cx="3006946" cy="1106853"/>
          </a:xfrm>
          <a:prstGeom prst="wedgeEllipseCallout">
            <a:avLst>
              <a:gd name="adj1" fmla="val -53106"/>
              <a:gd name="adj2" fmla="val -50473"/>
            </a:avLst>
          </a:prstGeom>
          <a:solidFill>
            <a:schemeClr val="accent5">
              <a:lumMod val="40000"/>
              <a:lumOff val="60000"/>
            </a:schemeClr>
          </a:solidFill>
          <a:ln w="28575">
            <a:solidFill>
              <a:schemeClr val="accent5">
                <a:lumMod val="50000"/>
              </a:schemeClr>
            </a:solidFill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000" b="1" dirty="0">
                <a:solidFill>
                  <a:srgbClr val="253746"/>
                </a:solidFill>
              </a:rPr>
              <a:t>To get 4 x </a:t>
            </a:r>
            <a:r>
              <a:rPr lang="en-GB" sz="2000" b="1" dirty="0" smtClean="0">
                <a:solidFill>
                  <a:srgbClr val="253746"/>
                </a:solidFill>
              </a:rPr>
              <a:t>24 </a:t>
            </a:r>
            <a:r>
              <a:rPr lang="en-GB" sz="2000" b="1" dirty="0">
                <a:solidFill>
                  <a:srgbClr val="253746"/>
                </a:solidFill>
              </a:rPr>
              <a:t>we can just add another 24.</a:t>
            </a:r>
          </a:p>
        </p:txBody>
      </p:sp>
      <p:sp>
        <p:nvSpPr>
          <p:cNvPr id="14" name="Rectangle 13"/>
          <p:cNvSpPr/>
          <p:nvPr/>
        </p:nvSpPr>
        <p:spPr>
          <a:xfrm>
            <a:off x="-147527" y="3892597"/>
            <a:ext cx="3594725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GB" sz="4400" dirty="0"/>
              <a:t>4 × 24 = 96 </a:t>
            </a:r>
          </a:p>
        </p:txBody>
      </p:sp>
      <p:sp>
        <p:nvSpPr>
          <p:cNvPr id="15" name="Speech Bubble: Rectangle with Corners Rounded 10">
            <a:extLst>
              <a:ext uri="{FF2B5EF4-FFF2-40B4-BE49-F238E27FC236}">
                <a16:creationId xmlns:a16="http://schemas.microsoft.com/office/drawing/2014/main" id="{CD2579CE-2DB8-4F93-8ECD-0E9BF715B235}"/>
              </a:ext>
            </a:extLst>
          </p:cNvPr>
          <p:cNvSpPr/>
          <p:nvPr/>
        </p:nvSpPr>
        <p:spPr>
          <a:xfrm>
            <a:off x="5662033" y="3342408"/>
            <a:ext cx="3388182" cy="1500144"/>
          </a:xfrm>
          <a:prstGeom prst="wedgeEllipseCallout">
            <a:avLst>
              <a:gd name="adj1" fmla="val 49361"/>
              <a:gd name="adj2" fmla="val 57283"/>
            </a:avLst>
          </a:prstGeom>
          <a:solidFill>
            <a:schemeClr val="accent5">
              <a:lumMod val="40000"/>
              <a:lumOff val="60000"/>
            </a:schemeClr>
          </a:solidFill>
          <a:ln w="28575">
            <a:solidFill>
              <a:schemeClr val="accent5">
                <a:lumMod val="50000"/>
              </a:schemeClr>
            </a:solidFill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000" b="1" dirty="0">
                <a:solidFill>
                  <a:srgbClr val="253746"/>
                </a:solidFill>
              </a:rPr>
              <a:t>It is 96… did you get the same answer when you used the grid method?</a:t>
            </a:r>
          </a:p>
        </p:txBody>
      </p:sp>
    </p:spTree>
    <p:extLst>
      <p:ext uri="{BB962C8B-B14F-4D97-AF65-F5344CB8AC3E}">
        <p14:creationId xmlns:p14="http://schemas.microsoft.com/office/powerpoint/2010/main" val="4188643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 animBg="1"/>
      <p:bldP spid="13" grpId="0" animBg="1"/>
      <p:bldP spid="14" grpId="0"/>
      <p:bldP spid="1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ECEC2F06-FA07-421C-9E8C-C3D9827F8F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>
                <a:solidFill>
                  <a:srgbClr val="EA7600"/>
                </a:solidFill>
              </a:rPr>
              <a:pPr/>
              <a:t>5</a:t>
            </a:fld>
            <a:endParaRPr lang="en-GB" dirty="0">
              <a:solidFill>
                <a:srgbClr val="EA7600"/>
              </a:solidFill>
            </a:endParaRP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6E6E7435-766E-44DA-9E64-580F9F209C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305926" y="6367376"/>
            <a:ext cx="3723776" cy="365125"/>
          </a:xfrm>
        </p:spPr>
        <p:txBody>
          <a:bodyPr/>
          <a:lstStyle/>
          <a:p>
            <a:pPr algn="r"/>
            <a:r>
              <a:rPr lang="en-GB"/>
              <a:t>Year 3</a:t>
            </a:r>
            <a:endParaRPr lang="en-GB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69677ED-5C54-4353-B94F-C526DD00205C}"/>
              </a:ext>
            </a:extLst>
          </p:cNvPr>
          <p:cNvSpPr txBox="1"/>
          <p:nvPr/>
        </p:nvSpPr>
        <p:spPr>
          <a:xfrm>
            <a:off x="116681" y="138645"/>
            <a:ext cx="893353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buClr>
                <a:srgbClr val="EA7600"/>
              </a:buClr>
              <a:buSzPct val="120000"/>
            </a:pPr>
            <a:r>
              <a:rPr lang="en-GB" sz="2000" b="1" dirty="0">
                <a:solidFill>
                  <a:srgbClr val="253746"/>
                </a:solidFill>
              </a:rPr>
              <a:t>Day 4: </a:t>
            </a:r>
            <a:r>
              <a:rPr lang="en-GB" sz="2000" b="1" dirty="0">
                <a:solidFill>
                  <a:srgbClr val="5B9BD5">
                    <a:lumMod val="75000"/>
                  </a:srgbClr>
                </a:solidFill>
              </a:rPr>
              <a:t>Begin to use the grid method to multiply 2-digit numbers (numbers less than 30) by 1-digit numbers; Find and test rules.</a:t>
            </a:r>
          </a:p>
        </p:txBody>
      </p:sp>
      <p:sp>
        <p:nvSpPr>
          <p:cNvPr id="5" name="Rectangle 4"/>
          <p:cNvSpPr/>
          <p:nvPr/>
        </p:nvSpPr>
        <p:spPr>
          <a:xfrm>
            <a:off x="862212" y="1235283"/>
            <a:ext cx="200888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3200" dirty="0"/>
              <a:t>1 × 24 = 24</a:t>
            </a:r>
          </a:p>
        </p:txBody>
      </p:sp>
      <p:sp>
        <p:nvSpPr>
          <p:cNvPr id="6" name="Rectangle 5"/>
          <p:cNvSpPr/>
          <p:nvPr/>
        </p:nvSpPr>
        <p:spPr>
          <a:xfrm>
            <a:off x="862212" y="2131767"/>
            <a:ext cx="210185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3200" dirty="0"/>
              <a:t>2 × 24 = 48 </a:t>
            </a:r>
          </a:p>
        </p:txBody>
      </p:sp>
      <p:sp>
        <p:nvSpPr>
          <p:cNvPr id="7" name="Rectangle 6"/>
          <p:cNvSpPr/>
          <p:nvPr/>
        </p:nvSpPr>
        <p:spPr>
          <a:xfrm>
            <a:off x="862212" y="3012462"/>
            <a:ext cx="210185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3200" dirty="0"/>
              <a:t>3 × 24 = 72 </a:t>
            </a:r>
          </a:p>
        </p:txBody>
      </p:sp>
      <p:sp>
        <p:nvSpPr>
          <p:cNvPr id="8" name="Rectangle 7"/>
          <p:cNvSpPr/>
          <p:nvPr/>
        </p:nvSpPr>
        <p:spPr>
          <a:xfrm>
            <a:off x="862212" y="3892597"/>
            <a:ext cx="210185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3200" dirty="0"/>
              <a:t>4 × 24 = 96 </a:t>
            </a:r>
          </a:p>
        </p:txBody>
      </p:sp>
      <p:sp>
        <p:nvSpPr>
          <p:cNvPr id="9" name="Rectangle 8"/>
          <p:cNvSpPr/>
          <p:nvPr/>
        </p:nvSpPr>
        <p:spPr>
          <a:xfrm>
            <a:off x="862211" y="4629772"/>
            <a:ext cx="231024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3200" dirty="0"/>
              <a:t>5 × 24 = 120 </a:t>
            </a:r>
          </a:p>
        </p:txBody>
      </p:sp>
      <p:sp>
        <p:nvSpPr>
          <p:cNvPr id="11" name="Rectangle 10"/>
          <p:cNvSpPr/>
          <p:nvPr/>
        </p:nvSpPr>
        <p:spPr>
          <a:xfrm>
            <a:off x="2871095" y="4263658"/>
            <a:ext cx="89960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3200" dirty="0"/>
              <a:t>+ 24</a:t>
            </a:r>
          </a:p>
        </p:txBody>
      </p:sp>
      <p:sp>
        <p:nvSpPr>
          <p:cNvPr id="13" name="Speech Bubble: Rectangle with Corners Rounded 10">
            <a:extLst>
              <a:ext uri="{FF2B5EF4-FFF2-40B4-BE49-F238E27FC236}">
                <a16:creationId xmlns:a16="http://schemas.microsoft.com/office/drawing/2014/main" id="{CD2579CE-2DB8-4F93-8ECD-0E9BF715B235}"/>
              </a:ext>
            </a:extLst>
          </p:cNvPr>
          <p:cNvSpPr/>
          <p:nvPr/>
        </p:nvSpPr>
        <p:spPr>
          <a:xfrm>
            <a:off x="5965532" y="4972829"/>
            <a:ext cx="3006946" cy="1106853"/>
          </a:xfrm>
          <a:prstGeom prst="wedgeEllipseCallout">
            <a:avLst>
              <a:gd name="adj1" fmla="val -66073"/>
              <a:gd name="adj2" fmla="val 41327"/>
            </a:avLst>
          </a:prstGeom>
          <a:solidFill>
            <a:schemeClr val="accent5">
              <a:lumMod val="40000"/>
              <a:lumOff val="60000"/>
            </a:schemeClr>
          </a:solidFill>
          <a:ln w="28575">
            <a:solidFill>
              <a:schemeClr val="accent5">
                <a:lumMod val="50000"/>
              </a:schemeClr>
            </a:solidFill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solidFill>
                  <a:srgbClr val="253746"/>
                </a:solidFill>
              </a:rPr>
              <a:t>Let’s add 24 each time and check our answers.</a:t>
            </a:r>
          </a:p>
        </p:txBody>
      </p:sp>
      <p:sp>
        <p:nvSpPr>
          <p:cNvPr id="14" name="Rectangle 13"/>
          <p:cNvSpPr/>
          <p:nvPr/>
        </p:nvSpPr>
        <p:spPr>
          <a:xfrm>
            <a:off x="4434776" y="1235281"/>
            <a:ext cx="221727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3200" dirty="0"/>
              <a:t>6 × 24 = 144</a:t>
            </a:r>
          </a:p>
        </p:txBody>
      </p:sp>
      <p:sp>
        <p:nvSpPr>
          <p:cNvPr id="15" name="Rectangle 14"/>
          <p:cNvSpPr/>
          <p:nvPr/>
        </p:nvSpPr>
        <p:spPr>
          <a:xfrm>
            <a:off x="4434776" y="2131765"/>
            <a:ext cx="231024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3200" dirty="0"/>
              <a:t>7 × 24 = 168 </a:t>
            </a:r>
          </a:p>
        </p:txBody>
      </p:sp>
      <p:sp>
        <p:nvSpPr>
          <p:cNvPr id="16" name="Rectangle 15"/>
          <p:cNvSpPr/>
          <p:nvPr/>
        </p:nvSpPr>
        <p:spPr>
          <a:xfrm>
            <a:off x="4434776" y="3012460"/>
            <a:ext cx="231024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3200" dirty="0"/>
              <a:t>8 × 24 = 192 </a:t>
            </a:r>
          </a:p>
        </p:txBody>
      </p:sp>
      <p:sp>
        <p:nvSpPr>
          <p:cNvPr id="17" name="Rectangle 16"/>
          <p:cNvSpPr/>
          <p:nvPr/>
        </p:nvSpPr>
        <p:spPr>
          <a:xfrm>
            <a:off x="4434776" y="3892595"/>
            <a:ext cx="231024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3200" dirty="0"/>
              <a:t>9 × 24 = 216 </a:t>
            </a:r>
          </a:p>
        </p:txBody>
      </p:sp>
      <p:sp>
        <p:nvSpPr>
          <p:cNvPr id="19" name="Rectangle 18"/>
          <p:cNvSpPr/>
          <p:nvPr/>
        </p:nvSpPr>
        <p:spPr>
          <a:xfrm>
            <a:off x="2964069" y="5182867"/>
            <a:ext cx="89960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3200" dirty="0"/>
              <a:t>+ 24</a:t>
            </a:r>
          </a:p>
        </p:txBody>
      </p:sp>
      <p:sp>
        <p:nvSpPr>
          <p:cNvPr id="20" name="Rectangle 19"/>
          <p:cNvSpPr/>
          <p:nvPr/>
        </p:nvSpPr>
        <p:spPr>
          <a:xfrm>
            <a:off x="6474142" y="1677667"/>
            <a:ext cx="89960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3200" dirty="0"/>
              <a:t>+ 24</a:t>
            </a:r>
          </a:p>
        </p:txBody>
      </p:sp>
      <p:sp>
        <p:nvSpPr>
          <p:cNvPr id="21" name="Rectangle 20"/>
          <p:cNvSpPr/>
          <p:nvPr/>
        </p:nvSpPr>
        <p:spPr>
          <a:xfrm>
            <a:off x="6536633" y="2542371"/>
            <a:ext cx="89960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3200" dirty="0"/>
              <a:t>+ 24</a:t>
            </a:r>
          </a:p>
        </p:txBody>
      </p:sp>
      <p:sp>
        <p:nvSpPr>
          <p:cNvPr id="22" name="Rectangle 21"/>
          <p:cNvSpPr/>
          <p:nvPr/>
        </p:nvSpPr>
        <p:spPr>
          <a:xfrm>
            <a:off x="6536633" y="3397136"/>
            <a:ext cx="89960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3200" dirty="0"/>
              <a:t>+ 24</a:t>
            </a:r>
          </a:p>
        </p:txBody>
      </p:sp>
      <p:sp>
        <p:nvSpPr>
          <p:cNvPr id="23" name="Speech Bubble: Rectangle with Corners Rounded 10">
            <a:extLst>
              <a:ext uri="{FF2B5EF4-FFF2-40B4-BE49-F238E27FC236}">
                <a16:creationId xmlns:a16="http://schemas.microsoft.com/office/drawing/2014/main" id="{CD2579CE-2DB8-4F93-8ECD-0E9BF715B235}"/>
              </a:ext>
            </a:extLst>
          </p:cNvPr>
          <p:cNvSpPr/>
          <p:nvPr/>
        </p:nvSpPr>
        <p:spPr>
          <a:xfrm>
            <a:off x="5564541" y="4629772"/>
            <a:ext cx="3618412" cy="1477914"/>
          </a:xfrm>
          <a:prstGeom prst="wedgeEllipseCallout">
            <a:avLst>
              <a:gd name="adj1" fmla="val 41368"/>
              <a:gd name="adj2" fmla="val -55591"/>
            </a:avLst>
          </a:prstGeom>
          <a:solidFill>
            <a:schemeClr val="accent5">
              <a:lumMod val="40000"/>
              <a:lumOff val="60000"/>
            </a:schemeClr>
          </a:solidFill>
          <a:ln w="28575">
            <a:solidFill>
              <a:schemeClr val="accent5">
                <a:lumMod val="50000"/>
              </a:schemeClr>
            </a:solidFill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solidFill>
                  <a:srgbClr val="253746"/>
                </a:solidFill>
              </a:rPr>
              <a:t>We can answer</a:t>
            </a:r>
          </a:p>
          <a:p>
            <a:pPr algn="ctr"/>
            <a:r>
              <a:rPr lang="en-GB" b="1" dirty="0">
                <a:solidFill>
                  <a:srgbClr val="253746"/>
                </a:solidFill>
              </a:rPr>
              <a:t>10 x 24 without using the grid method… How?</a:t>
            </a:r>
          </a:p>
        </p:txBody>
      </p:sp>
      <p:sp>
        <p:nvSpPr>
          <p:cNvPr id="24" name="Rectangle 23"/>
          <p:cNvSpPr/>
          <p:nvPr/>
        </p:nvSpPr>
        <p:spPr>
          <a:xfrm>
            <a:off x="4226386" y="4629772"/>
            <a:ext cx="2518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3200" dirty="0"/>
              <a:t>10 × 24 = 240 </a:t>
            </a:r>
          </a:p>
        </p:txBody>
      </p:sp>
    </p:spTree>
    <p:extLst>
      <p:ext uri="{BB962C8B-B14F-4D97-AF65-F5344CB8AC3E}">
        <p14:creationId xmlns:p14="http://schemas.microsoft.com/office/powerpoint/2010/main" val="4188643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  <p:bldP spid="13" grpId="0" animBg="1"/>
      <p:bldP spid="14" grpId="0"/>
      <p:bldP spid="15" grpId="0"/>
      <p:bldP spid="16" grpId="0"/>
      <p:bldP spid="17" grpId="0"/>
      <p:bldP spid="19" grpId="0"/>
      <p:bldP spid="20" grpId="0"/>
      <p:bldP spid="21" grpId="0"/>
      <p:bldP spid="22" grpId="0"/>
      <p:bldP spid="23" grpId="0" animBg="1"/>
      <p:bldP spid="2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ECEC2F06-FA07-421C-9E8C-C3D9827F8F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>
                <a:solidFill>
                  <a:srgbClr val="EA7600"/>
                </a:solidFill>
              </a:rPr>
              <a:pPr/>
              <a:t>6</a:t>
            </a:fld>
            <a:endParaRPr lang="en-GB" dirty="0">
              <a:solidFill>
                <a:srgbClr val="EA7600"/>
              </a:solidFill>
            </a:endParaRP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6E6E7435-766E-44DA-9E64-580F9F209C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305926" y="6367376"/>
            <a:ext cx="3723776" cy="365125"/>
          </a:xfrm>
        </p:spPr>
        <p:txBody>
          <a:bodyPr/>
          <a:lstStyle/>
          <a:p>
            <a:pPr algn="r"/>
            <a:r>
              <a:rPr lang="en-GB"/>
              <a:t>Year 3/4</a:t>
            </a:r>
            <a:endParaRPr lang="en-GB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B3E15E5-D652-40AE-828D-17B9AF65B97A}"/>
              </a:ext>
            </a:extLst>
          </p:cNvPr>
          <p:cNvSpPr txBox="1"/>
          <p:nvPr/>
        </p:nvSpPr>
        <p:spPr>
          <a:xfrm>
            <a:off x="198629" y="182668"/>
            <a:ext cx="337655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buClr>
                <a:srgbClr val="EA7600"/>
              </a:buClr>
              <a:buSzPct val="120000"/>
            </a:pPr>
            <a:r>
              <a:rPr lang="en-GB" sz="2000" b="1" dirty="0">
                <a:solidFill>
                  <a:srgbClr val="253746"/>
                </a:solidFill>
              </a:rPr>
              <a:t>Investigation: </a:t>
            </a:r>
          </a:p>
          <a:p>
            <a:pPr lvl="0">
              <a:buClr>
                <a:srgbClr val="EA7600"/>
              </a:buClr>
              <a:buSzPct val="120000"/>
            </a:pPr>
            <a:r>
              <a:rPr lang="en-GB" sz="2000" b="1" i="1" dirty="0">
                <a:solidFill>
                  <a:srgbClr val="5B9BD5">
                    <a:lumMod val="75000"/>
                  </a:srgbClr>
                </a:solidFill>
              </a:rPr>
              <a:t>Adult Sheet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81246" y="89807"/>
            <a:ext cx="4176903" cy="598126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996799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ECEC2F06-FA07-421C-9E8C-C3D9827F8F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>
                <a:solidFill>
                  <a:srgbClr val="EA7600"/>
                </a:solidFill>
              </a:rPr>
              <a:pPr/>
              <a:t>7</a:t>
            </a:fld>
            <a:endParaRPr lang="en-GB" dirty="0">
              <a:solidFill>
                <a:srgbClr val="EA7600"/>
              </a:solidFill>
            </a:endParaRP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6E6E7435-766E-44DA-9E64-580F9F209C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305926" y="6367376"/>
            <a:ext cx="3723776" cy="365125"/>
          </a:xfrm>
        </p:spPr>
        <p:txBody>
          <a:bodyPr/>
          <a:lstStyle/>
          <a:p>
            <a:pPr algn="r"/>
            <a:r>
              <a:rPr lang="en-GB"/>
              <a:t>Year 3/4</a:t>
            </a:r>
            <a:endParaRPr lang="en-GB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B3E15E5-D652-40AE-828D-17B9AF65B97A}"/>
              </a:ext>
            </a:extLst>
          </p:cNvPr>
          <p:cNvSpPr txBox="1"/>
          <p:nvPr/>
        </p:nvSpPr>
        <p:spPr>
          <a:xfrm>
            <a:off x="198629" y="182668"/>
            <a:ext cx="337655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buClr>
                <a:srgbClr val="EA7600"/>
              </a:buClr>
              <a:buSzPct val="120000"/>
            </a:pPr>
            <a:r>
              <a:rPr lang="en-GB" sz="2000" b="1" dirty="0">
                <a:solidFill>
                  <a:srgbClr val="253746"/>
                </a:solidFill>
              </a:rPr>
              <a:t>Investigation: </a:t>
            </a:r>
          </a:p>
          <a:p>
            <a:pPr lvl="0">
              <a:buClr>
                <a:srgbClr val="EA7600"/>
              </a:buClr>
              <a:buSzPct val="120000"/>
            </a:pPr>
            <a:r>
              <a:rPr lang="en-GB" sz="2000" b="1" i="1" dirty="0">
                <a:solidFill>
                  <a:srgbClr val="5B9BD5">
                    <a:lumMod val="75000"/>
                  </a:srgbClr>
                </a:solidFill>
              </a:rPr>
              <a:t>Child Sheet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76633" y="349321"/>
            <a:ext cx="6452460" cy="541651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7818276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ECEC2F06-FA07-421C-9E8C-C3D9827F8F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>
                <a:solidFill>
                  <a:srgbClr val="EA7600"/>
                </a:solidFill>
              </a:rPr>
              <a:pPr/>
              <a:t>8</a:t>
            </a:fld>
            <a:endParaRPr lang="en-GB" dirty="0">
              <a:solidFill>
                <a:srgbClr val="EA7600"/>
              </a:solidFill>
            </a:endParaRP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6E6E7435-766E-44DA-9E64-580F9F209C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305926" y="6367376"/>
            <a:ext cx="3723776" cy="365125"/>
          </a:xfrm>
        </p:spPr>
        <p:txBody>
          <a:bodyPr/>
          <a:lstStyle/>
          <a:p>
            <a:pPr algn="r"/>
            <a:r>
              <a:rPr lang="en-GB"/>
              <a:t>Year 3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9C6FB8F-5DA4-4A4F-99A4-806FF764F6C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349559" y="100612"/>
            <a:ext cx="4444882" cy="604653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6538076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ECEC2F06-FA07-421C-9E8C-C3D9827F8F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>
                <a:solidFill>
                  <a:srgbClr val="EA7600"/>
                </a:solidFill>
              </a:rPr>
              <a:pPr/>
              <a:t>9</a:t>
            </a:fld>
            <a:endParaRPr lang="en-GB" dirty="0">
              <a:solidFill>
                <a:srgbClr val="EA7600"/>
              </a:solidFill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15C486FE-0542-4482-AD40-87B16F714A61}"/>
              </a:ext>
            </a:extLst>
          </p:cNvPr>
          <p:cNvSpPr/>
          <p:nvPr/>
        </p:nvSpPr>
        <p:spPr>
          <a:xfrm>
            <a:off x="1551725" y="140677"/>
            <a:ext cx="6108820" cy="5908181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66675" algn="ctr">
              <a:spcAft>
                <a:spcPts val="600"/>
              </a:spcAft>
            </a:pPr>
            <a:r>
              <a:rPr lang="en-GB" sz="2000" b="1" dirty="0">
                <a:solidFill>
                  <a:schemeClr val="tx1"/>
                </a:solidFill>
              </a:rPr>
              <a:t>Problem solving and reasoning questions</a:t>
            </a:r>
          </a:p>
          <a:p>
            <a:pPr marL="66675">
              <a:spcAft>
                <a:spcPts val="600"/>
              </a:spcAft>
            </a:pPr>
            <a:r>
              <a:rPr lang="en-GB" sz="1600" dirty="0">
                <a:solidFill>
                  <a:schemeClr val="tx1"/>
                </a:solidFill>
              </a:rPr>
              <a:t>Write the missing numbers in each diagram. </a:t>
            </a:r>
          </a:p>
          <a:p>
            <a:pPr marL="66675">
              <a:spcAft>
                <a:spcPts val="600"/>
              </a:spcAft>
            </a:pPr>
            <a:endParaRPr lang="en-GB" sz="1600" dirty="0">
              <a:solidFill>
                <a:schemeClr val="tx1"/>
              </a:solidFill>
            </a:endParaRPr>
          </a:p>
          <a:p>
            <a:pPr marL="66675">
              <a:spcAft>
                <a:spcPts val="600"/>
              </a:spcAft>
            </a:pPr>
            <a:endParaRPr lang="en-GB" sz="1600" dirty="0">
              <a:solidFill>
                <a:schemeClr val="tx1"/>
              </a:solidFill>
            </a:endParaRPr>
          </a:p>
          <a:p>
            <a:pPr marL="66675">
              <a:spcAft>
                <a:spcPts val="600"/>
              </a:spcAft>
            </a:pPr>
            <a:endParaRPr lang="en-GB" sz="1600" dirty="0">
              <a:solidFill>
                <a:schemeClr val="tx1"/>
              </a:solidFill>
            </a:endParaRPr>
          </a:p>
          <a:p>
            <a:pPr marL="66675">
              <a:spcAft>
                <a:spcPts val="600"/>
              </a:spcAft>
            </a:pPr>
            <a:endParaRPr lang="en-GB" sz="1600" dirty="0">
              <a:solidFill>
                <a:schemeClr val="tx1"/>
              </a:solidFill>
            </a:endParaRPr>
          </a:p>
          <a:p>
            <a:pPr marL="66675">
              <a:spcAft>
                <a:spcPts val="600"/>
              </a:spcAft>
            </a:pPr>
            <a:endParaRPr lang="en-GB" sz="1600" dirty="0">
              <a:solidFill>
                <a:schemeClr val="tx1"/>
              </a:solidFill>
            </a:endParaRPr>
          </a:p>
          <a:p>
            <a:pPr marL="66675">
              <a:spcAft>
                <a:spcPts val="600"/>
              </a:spcAft>
            </a:pPr>
            <a:endParaRPr lang="en-GB" sz="1600" dirty="0">
              <a:solidFill>
                <a:schemeClr val="tx1"/>
              </a:solidFill>
            </a:endParaRPr>
          </a:p>
          <a:p>
            <a:pPr marL="66675">
              <a:spcAft>
                <a:spcPts val="600"/>
              </a:spcAft>
            </a:pPr>
            <a:endParaRPr lang="en-GB" sz="1600" dirty="0">
              <a:solidFill>
                <a:schemeClr val="tx1"/>
              </a:solidFill>
            </a:endParaRPr>
          </a:p>
          <a:p>
            <a:pPr marL="66675">
              <a:spcAft>
                <a:spcPts val="600"/>
              </a:spcAft>
            </a:pPr>
            <a:r>
              <a:rPr lang="en-GB" sz="1600" dirty="0">
                <a:solidFill>
                  <a:schemeClr val="tx1"/>
                </a:solidFill>
              </a:rPr>
              <a:t>How many odd numbers between 50 and 100, when halved, give an answer ending 4½?  </a:t>
            </a:r>
          </a:p>
          <a:p>
            <a:pPr marL="66675">
              <a:spcAft>
                <a:spcPts val="600"/>
              </a:spcAft>
            </a:pPr>
            <a:endParaRPr lang="en-GB" sz="1600" dirty="0">
              <a:solidFill>
                <a:schemeClr val="tx1"/>
              </a:solidFill>
            </a:endParaRPr>
          </a:p>
          <a:p>
            <a:pPr marL="66675">
              <a:spcAft>
                <a:spcPts val="600"/>
              </a:spcAft>
            </a:pPr>
            <a:r>
              <a:rPr lang="en-GB" sz="1600" dirty="0">
                <a:solidFill>
                  <a:schemeClr val="tx1"/>
                </a:solidFill>
              </a:rPr>
              <a:t>Write the missing numbers in this grid:</a:t>
            </a:r>
          </a:p>
          <a:p>
            <a:pPr marL="66675">
              <a:spcAft>
                <a:spcPts val="600"/>
              </a:spcAft>
            </a:pPr>
            <a:r>
              <a:rPr lang="en-GB" sz="1600" dirty="0">
                <a:solidFill>
                  <a:schemeClr val="tx1"/>
                </a:solidFill>
              </a:rPr>
              <a:t>	</a:t>
            </a:r>
          </a:p>
          <a:p>
            <a:pPr marL="66675">
              <a:spcAft>
                <a:spcPts val="600"/>
              </a:spcAft>
            </a:pPr>
            <a:endParaRPr lang="en-GB" sz="1600" dirty="0">
              <a:solidFill>
                <a:schemeClr val="tx1"/>
              </a:solidFill>
            </a:endParaRPr>
          </a:p>
          <a:p>
            <a:pPr marL="66675">
              <a:spcAft>
                <a:spcPts val="600"/>
              </a:spcAft>
            </a:pPr>
            <a:endParaRPr lang="en-GB" sz="1600" dirty="0">
              <a:solidFill>
                <a:schemeClr val="tx1"/>
              </a:solidFill>
            </a:endParaRPr>
          </a:p>
          <a:p>
            <a:pPr marL="66675">
              <a:spcAft>
                <a:spcPts val="600"/>
              </a:spcAft>
            </a:pPr>
            <a:r>
              <a:rPr lang="en-GB" sz="1600" dirty="0">
                <a:solidFill>
                  <a:schemeClr val="tx1"/>
                </a:solidFill>
              </a:rPr>
              <a:t>Now complete the addition to find the total of the partial products.</a:t>
            </a:r>
          </a:p>
          <a:p>
            <a:pPr marL="66675">
              <a:spcAft>
                <a:spcPts val="600"/>
              </a:spcAft>
            </a:pPr>
            <a:r>
              <a:rPr lang="en-GB" sz="1600" dirty="0">
                <a:solidFill>
                  <a:schemeClr val="tx1"/>
                </a:solidFill>
              </a:rPr>
              <a:t>        +        =  </a:t>
            </a:r>
          </a:p>
          <a:p>
            <a:pPr marL="66675">
              <a:spcAft>
                <a:spcPts val="600"/>
              </a:spcAft>
            </a:pPr>
            <a:endParaRPr lang="en-GB" sz="2000" dirty="0">
              <a:solidFill>
                <a:schemeClr val="tx1"/>
              </a:solidFill>
            </a:endParaRPr>
          </a:p>
          <a:p>
            <a:pPr marL="66675">
              <a:spcAft>
                <a:spcPts val="600"/>
              </a:spcAft>
            </a:pPr>
            <a:endParaRPr lang="en-GB" sz="2000" dirty="0">
              <a:solidFill>
                <a:schemeClr val="tx1"/>
              </a:solidFill>
            </a:endParaRPr>
          </a:p>
          <a:p>
            <a:pPr marL="66675" algn="ctr">
              <a:spcAft>
                <a:spcPts val="600"/>
              </a:spcAft>
            </a:pPr>
            <a:r>
              <a:rPr lang="en-GB" sz="2000" b="1" dirty="0">
                <a:solidFill>
                  <a:schemeClr val="tx1"/>
                </a:solidFill>
              </a:rPr>
              <a:t> 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FD0714CD-286A-4438-8012-C18FA2C2F6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r>
              <a:rPr lang="en-GB"/>
              <a:t>Year 3</a:t>
            </a:r>
            <a:endParaRPr lang="en-GB" dirty="0"/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84674315-E0E1-4AFC-9BFC-333B48B2174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30135089"/>
              </p:ext>
            </p:extLst>
          </p:nvPr>
        </p:nvGraphicFramePr>
        <p:xfrm>
          <a:off x="1681575" y="821272"/>
          <a:ext cx="3399155" cy="49085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699260">
                  <a:extLst>
                    <a:ext uri="{9D8B030D-6E8A-4147-A177-3AD203B41FA5}">
                      <a16:colId xmlns:a16="http://schemas.microsoft.com/office/drawing/2014/main" val="3920580160"/>
                    </a:ext>
                  </a:extLst>
                </a:gridCol>
                <a:gridCol w="1699895">
                  <a:extLst>
                    <a:ext uri="{9D8B030D-6E8A-4147-A177-3AD203B41FA5}">
                      <a16:colId xmlns:a16="http://schemas.microsoft.com/office/drawing/2014/main" val="1018922509"/>
                    </a:ext>
                  </a:extLst>
                </a:gridCol>
              </a:tblGrid>
              <a:tr h="247015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?</a:t>
                      </a:r>
                      <a:endParaRPr lang="en-GB" sz="1200">
                        <a:effectLst/>
                        <a:latin typeface="Cambria" panose="02040503050406030204" pitchFamily="18" charset="0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63036469"/>
                  </a:ext>
                </a:extLst>
              </a:tr>
              <a:tr h="23685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56</a:t>
                      </a:r>
                      <a:endParaRPr lang="en-GB" sz="1200">
                        <a:effectLst/>
                        <a:latin typeface="Cambria" panose="02040503050406030204" pitchFamily="18" charset="0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56</a:t>
                      </a:r>
                      <a:endParaRPr lang="en-GB" sz="1200" dirty="0">
                        <a:effectLst/>
                        <a:latin typeface="Cambria" panose="02040503050406030204" pitchFamily="18" charset="0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401993700"/>
                  </a:ext>
                </a:extLst>
              </a:tr>
            </a:tbl>
          </a:graphicData>
        </a:graphic>
      </p:graphicFrame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53B3B4E6-9F5A-471E-9D6E-426C1D0312E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03466280"/>
              </p:ext>
            </p:extLst>
          </p:nvPr>
        </p:nvGraphicFramePr>
        <p:xfrm>
          <a:off x="1686337" y="1386804"/>
          <a:ext cx="3389630" cy="48768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694815">
                  <a:extLst>
                    <a:ext uri="{9D8B030D-6E8A-4147-A177-3AD203B41FA5}">
                      <a16:colId xmlns:a16="http://schemas.microsoft.com/office/drawing/2014/main" val="25134012"/>
                    </a:ext>
                  </a:extLst>
                </a:gridCol>
                <a:gridCol w="1694815">
                  <a:extLst>
                    <a:ext uri="{9D8B030D-6E8A-4147-A177-3AD203B41FA5}">
                      <a16:colId xmlns:a16="http://schemas.microsoft.com/office/drawing/2014/main" val="2139032036"/>
                    </a:ext>
                  </a:extLst>
                </a:gridCol>
              </a:tblGrid>
              <a:tr h="193675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74</a:t>
                      </a:r>
                      <a:endParaRPr lang="en-GB" sz="1200">
                        <a:effectLst/>
                        <a:latin typeface="Cambria" panose="02040503050406030204" pitchFamily="18" charset="0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56337323"/>
                  </a:ext>
                </a:extLst>
              </a:tr>
              <a:tr h="18669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?</a:t>
                      </a:r>
                      <a:endParaRPr lang="en-GB" sz="1200">
                        <a:effectLst/>
                        <a:latin typeface="Cambria" panose="02040503050406030204" pitchFamily="18" charset="0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?</a:t>
                      </a:r>
                      <a:endParaRPr lang="en-GB" sz="1200" dirty="0">
                        <a:effectLst/>
                        <a:latin typeface="Cambria" panose="02040503050406030204" pitchFamily="18" charset="0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06850297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0A4330C7-8A8C-413E-8C21-1A6A2475274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35340350"/>
              </p:ext>
            </p:extLst>
          </p:nvPr>
        </p:nvGraphicFramePr>
        <p:xfrm>
          <a:off x="1681575" y="1992722"/>
          <a:ext cx="3408680" cy="48768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704340">
                  <a:extLst>
                    <a:ext uri="{9D8B030D-6E8A-4147-A177-3AD203B41FA5}">
                      <a16:colId xmlns:a16="http://schemas.microsoft.com/office/drawing/2014/main" val="3602713633"/>
                    </a:ext>
                  </a:extLst>
                </a:gridCol>
                <a:gridCol w="1704340">
                  <a:extLst>
                    <a:ext uri="{9D8B030D-6E8A-4147-A177-3AD203B41FA5}">
                      <a16:colId xmlns:a16="http://schemas.microsoft.com/office/drawing/2014/main" val="3943424458"/>
                    </a:ext>
                  </a:extLst>
                </a:gridCol>
              </a:tblGrid>
              <a:tr h="179705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95</a:t>
                      </a:r>
                      <a:endParaRPr lang="en-GB" sz="1200">
                        <a:effectLst/>
                        <a:latin typeface="Cambria" panose="02040503050406030204" pitchFamily="18" charset="0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40446542"/>
                  </a:ext>
                </a:extLst>
              </a:tr>
              <a:tr h="17335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?</a:t>
                      </a:r>
                      <a:endParaRPr lang="en-GB" sz="1200">
                        <a:effectLst/>
                        <a:latin typeface="Cambria" panose="02040503050406030204" pitchFamily="18" charset="0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?</a:t>
                      </a:r>
                      <a:endParaRPr lang="en-GB" sz="1200" dirty="0">
                        <a:effectLst/>
                        <a:latin typeface="Cambria" panose="02040503050406030204" pitchFamily="18" charset="0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538449103"/>
                  </a:ext>
                </a:extLst>
              </a:tr>
            </a:tbl>
          </a:graphicData>
        </a:graphic>
      </p:graphicFrame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61530153-79A8-43B5-808C-53C66F89A00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97573302"/>
              </p:ext>
            </p:extLst>
          </p:nvPr>
        </p:nvGraphicFramePr>
        <p:xfrm>
          <a:off x="1672924" y="4224618"/>
          <a:ext cx="1617345" cy="69088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27355">
                  <a:extLst>
                    <a:ext uri="{9D8B030D-6E8A-4147-A177-3AD203B41FA5}">
                      <a16:colId xmlns:a16="http://schemas.microsoft.com/office/drawing/2014/main" val="1842203602"/>
                    </a:ext>
                  </a:extLst>
                </a:gridCol>
                <a:gridCol w="739775">
                  <a:extLst>
                    <a:ext uri="{9D8B030D-6E8A-4147-A177-3AD203B41FA5}">
                      <a16:colId xmlns:a16="http://schemas.microsoft.com/office/drawing/2014/main" val="1689035619"/>
                    </a:ext>
                  </a:extLst>
                </a:gridCol>
                <a:gridCol w="450215">
                  <a:extLst>
                    <a:ext uri="{9D8B030D-6E8A-4147-A177-3AD203B41FA5}">
                      <a16:colId xmlns:a16="http://schemas.microsoft.com/office/drawing/2014/main" val="3372250179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x</a:t>
                      </a:r>
                      <a:endParaRPr lang="en-GB" sz="1200">
                        <a:effectLst/>
                        <a:latin typeface="Cambria" panose="02040503050406030204" pitchFamily="18" charset="0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30</a:t>
                      </a:r>
                      <a:endParaRPr lang="en-GB" sz="1200">
                        <a:effectLst/>
                        <a:latin typeface="Cambria" panose="02040503050406030204" pitchFamily="18" charset="0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6</a:t>
                      </a:r>
                      <a:endParaRPr lang="en-GB" sz="1200" dirty="0">
                        <a:effectLst/>
                        <a:latin typeface="Cambria" panose="02040503050406030204" pitchFamily="18" charset="0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915821557"/>
                  </a:ext>
                </a:extLst>
              </a:tr>
              <a:tr h="4470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4</a:t>
                      </a:r>
                      <a:endParaRPr lang="en-GB" sz="1200" dirty="0">
                        <a:effectLst/>
                        <a:latin typeface="Cambria" panose="02040503050406030204" pitchFamily="18" charset="0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 </a:t>
                      </a:r>
                      <a:endParaRPr lang="en-GB" sz="1200" dirty="0">
                        <a:effectLst/>
                        <a:latin typeface="Cambria" panose="02040503050406030204" pitchFamily="18" charset="0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 </a:t>
                      </a:r>
                      <a:endParaRPr lang="en-GB" sz="1200" dirty="0">
                        <a:effectLst/>
                        <a:latin typeface="Cambria" panose="02040503050406030204" pitchFamily="18" charset="0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491101200"/>
                  </a:ext>
                </a:extLst>
              </a:tr>
            </a:tbl>
          </a:graphicData>
        </a:graphic>
      </p:graphicFrame>
      <p:sp>
        <p:nvSpPr>
          <p:cNvPr id="9" name="Rounded Rectangle 3">
            <a:extLst>
              <a:ext uri="{FF2B5EF4-FFF2-40B4-BE49-F238E27FC236}">
                <a16:creationId xmlns:a16="http://schemas.microsoft.com/office/drawing/2014/main" id="{5F1DB3D0-2146-4ED3-B4E3-D98915318E75}"/>
              </a:ext>
            </a:extLst>
          </p:cNvPr>
          <p:cNvSpPr/>
          <p:nvPr/>
        </p:nvSpPr>
        <p:spPr>
          <a:xfrm>
            <a:off x="1681575" y="5567251"/>
            <a:ext cx="251460" cy="251460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GB"/>
          </a:p>
        </p:txBody>
      </p:sp>
      <p:sp>
        <p:nvSpPr>
          <p:cNvPr id="11" name="Rounded Rectangle 3">
            <a:extLst>
              <a:ext uri="{FF2B5EF4-FFF2-40B4-BE49-F238E27FC236}">
                <a16:creationId xmlns:a16="http://schemas.microsoft.com/office/drawing/2014/main" id="{E186B023-3963-4863-B72D-729C8C9F3B10}"/>
              </a:ext>
            </a:extLst>
          </p:cNvPr>
          <p:cNvSpPr/>
          <p:nvPr/>
        </p:nvSpPr>
        <p:spPr>
          <a:xfrm>
            <a:off x="2230136" y="5567251"/>
            <a:ext cx="251460" cy="251460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GB"/>
          </a:p>
        </p:txBody>
      </p:sp>
      <p:sp>
        <p:nvSpPr>
          <p:cNvPr id="12" name="Rounded Rectangle 3">
            <a:extLst>
              <a:ext uri="{FF2B5EF4-FFF2-40B4-BE49-F238E27FC236}">
                <a16:creationId xmlns:a16="http://schemas.microsoft.com/office/drawing/2014/main" id="{38C8B2CC-231D-400C-8927-10F0191E3110}"/>
              </a:ext>
            </a:extLst>
          </p:cNvPr>
          <p:cNvSpPr/>
          <p:nvPr/>
        </p:nvSpPr>
        <p:spPr>
          <a:xfrm>
            <a:off x="2778697" y="5567251"/>
            <a:ext cx="251460" cy="251460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GB"/>
          </a:p>
        </p:txBody>
      </p:sp>
      <p:sp>
        <p:nvSpPr>
          <p:cNvPr id="7" name="TextBox 6"/>
          <p:cNvSpPr txBox="1"/>
          <p:nvPr/>
        </p:nvSpPr>
        <p:spPr>
          <a:xfrm>
            <a:off x="350520" y="532121"/>
            <a:ext cx="1015663" cy="5125291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pPr algn="ctr"/>
            <a:r>
              <a:rPr lang="en-GB" sz="5400" dirty="0" smtClean="0"/>
              <a:t>CHALLENGE</a:t>
            </a:r>
            <a:endParaRPr lang="en-GB" sz="5400" dirty="0"/>
          </a:p>
        </p:txBody>
      </p:sp>
    </p:spTree>
    <p:extLst>
      <p:ext uri="{BB962C8B-B14F-4D97-AF65-F5344CB8AC3E}">
        <p14:creationId xmlns:p14="http://schemas.microsoft.com/office/powerpoint/2010/main" val="32626031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Custom 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EA7600"/>
      </a:hlink>
      <a:folHlink>
        <a:srgbClr val="EA7600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3517</TotalTime>
  <Words>819</Words>
  <Application>Microsoft Office PowerPoint</Application>
  <PresentationFormat>On-screen Show (4:3)</PresentationFormat>
  <Paragraphs>160</Paragraphs>
  <Slides>10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9" baseType="lpstr">
      <vt:lpstr>MS Gothic</vt:lpstr>
      <vt:lpstr>Arial</vt:lpstr>
      <vt:lpstr>Calibri</vt:lpstr>
      <vt:lpstr>Calibri Light</vt:lpstr>
      <vt:lpstr>Cambria</vt:lpstr>
      <vt:lpstr>Menlo Regular</vt:lpstr>
      <vt:lpstr>MS Mincho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Office PC</dc:creator>
  <cp:lastModifiedBy>KJones</cp:lastModifiedBy>
  <cp:revision>233</cp:revision>
  <dcterms:created xsi:type="dcterms:W3CDTF">2018-09-13T11:08:58Z</dcterms:created>
  <dcterms:modified xsi:type="dcterms:W3CDTF">2020-06-22T13:32:36Z</dcterms:modified>
</cp:coreProperties>
</file>