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319" r:id="rId3"/>
    <p:sldId id="257" r:id="rId4"/>
    <p:sldId id="258" r:id="rId5"/>
    <p:sldId id="259" r:id="rId6"/>
    <p:sldId id="260" r:id="rId7"/>
    <p:sldId id="261" r:id="rId8"/>
    <p:sldId id="303" r:id="rId9"/>
    <p:sldId id="304" r:id="rId10"/>
    <p:sldId id="305" r:id="rId11"/>
    <p:sldId id="306" r:id="rId12"/>
    <p:sldId id="314" r:id="rId13"/>
    <p:sldId id="301" r:id="rId14"/>
    <p:sldId id="300" r:id="rId15"/>
    <p:sldId id="286" r:id="rId16"/>
    <p:sldId id="315" r:id="rId17"/>
    <p:sldId id="302" r:id="rId18"/>
    <p:sldId id="269" r:id="rId19"/>
    <p:sldId id="312" r:id="rId20"/>
    <p:sldId id="287" r:id="rId21"/>
    <p:sldId id="310" r:id="rId22"/>
    <p:sldId id="316" r:id="rId23"/>
    <p:sldId id="291" r:id="rId24"/>
    <p:sldId id="311" r:id="rId25"/>
    <p:sldId id="313" r:id="rId26"/>
    <p:sldId id="317" r:id="rId27"/>
    <p:sldId id="283" r:id="rId28"/>
    <p:sldId id="318"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250" autoAdjust="0"/>
    <p:restoredTop sz="94660"/>
  </p:normalViewPr>
  <p:slideViewPr>
    <p:cSldViewPr>
      <p:cViewPr varScale="1">
        <p:scale>
          <a:sx n="68" d="100"/>
          <a:sy n="68" d="100"/>
        </p:scale>
        <p:origin x="1416" y="6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A3B5DAD-C969-48E0-9F3A-16B593049C7F}" type="datetimeFigureOut">
              <a:rPr lang="en-GB" smtClean="0"/>
              <a:t>15/05/2020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6B2A56-8029-4595-AFBE-624C4064CACF}" type="slidenum">
              <a:rPr lang="en-GB" smtClean="0"/>
              <a:t>‹#›</a:t>
            </a:fld>
            <a:endParaRPr lang="en-GB"/>
          </a:p>
        </p:txBody>
      </p:sp>
    </p:spTree>
    <p:extLst>
      <p:ext uri="{BB962C8B-B14F-4D97-AF65-F5344CB8AC3E}">
        <p14:creationId xmlns:p14="http://schemas.microsoft.com/office/powerpoint/2010/main" val="1253625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15/05/2020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812229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15/05/2020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4275034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15/05/2020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20085188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ABC87822-743B-4C78-87E2-CDD1B74BF785}" type="datetimeFigureOut">
              <a:rPr lang="en-GB" smtClean="0"/>
              <a:t>15/05/2020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2025378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BC87822-743B-4C78-87E2-CDD1B74BF785}" type="datetimeFigureOut">
              <a:rPr lang="en-GB" smtClean="0"/>
              <a:t>15/05/2020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414009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ABC87822-743B-4C78-87E2-CDD1B74BF785}" type="datetimeFigureOut">
              <a:rPr lang="en-GB" smtClean="0"/>
              <a:t>15/05/2020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884491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ABC87822-743B-4C78-87E2-CDD1B74BF785}" type="datetimeFigureOut">
              <a:rPr lang="en-GB" smtClean="0"/>
              <a:t>15/05/2020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27968637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ABC87822-743B-4C78-87E2-CDD1B74BF785}" type="datetimeFigureOut">
              <a:rPr lang="en-GB" smtClean="0"/>
              <a:t>15/05/2020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0429045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C87822-743B-4C78-87E2-CDD1B74BF785}" type="datetimeFigureOut">
              <a:rPr lang="en-GB" smtClean="0"/>
              <a:t>15/05/2020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8139701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C87822-743B-4C78-87E2-CDD1B74BF785}" type="datetimeFigureOut">
              <a:rPr lang="en-GB" smtClean="0"/>
              <a:t>15/05/2020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1006007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C87822-743B-4C78-87E2-CDD1B74BF785}" type="datetimeFigureOut">
              <a:rPr lang="en-GB" smtClean="0"/>
              <a:t>15/05/2020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1338D792-C29C-463B-8C17-649AA043D399}" type="slidenum">
              <a:rPr lang="en-GB" smtClean="0"/>
              <a:t>‹#›</a:t>
            </a:fld>
            <a:endParaRPr lang="en-GB"/>
          </a:p>
        </p:txBody>
      </p:sp>
    </p:spTree>
    <p:extLst>
      <p:ext uri="{BB962C8B-B14F-4D97-AF65-F5344CB8AC3E}">
        <p14:creationId xmlns:p14="http://schemas.microsoft.com/office/powerpoint/2010/main" val="35951705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C87822-743B-4C78-87E2-CDD1B74BF785}" type="datetimeFigureOut">
              <a:rPr lang="en-GB" smtClean="0"/>
              <a:t>15/05/2020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38D792-C29C-463B-8C17-649AA043D399}" type="slidenum">
              <a:rPr lang="en-GB" smtClean="0"/>
              <a:t>‹#›</a:t>
            </a:fld>
            <a:endParaRPr lang="en-GB"/>
          </a:p>
        </p:txBody>
      </p:sp>
    </p:spTree>
    <p:extLst>
      <p:ext uri="{BB962C8B-B14F-4D97-AF65-F5344CB8AC3E}">
        <p14:creationId xmlns:p14="http://schemas.microsoft.com/office/powerpoint/2010/main" val="41348092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576" y="2132856"/>
            <a:ext cx="7772400" cy="1470025"/>
          </a:xfrm>
        </p:spPr>
        <p:txBody>
          <a:bodyPr/>
          <a:lstStyle/>
          <a:p>
            <a:r>
              <a:rPr lang="en-GB" b="1" dirty="0"/>
              <a:t>ENGLISH LESSONS MONDAY 18</a:t>
            </a:r>
            <a:r>
              <a:rPr lang="en-GB" b="1" baseline="30000" dirty="0"/>
              <a:t>th</a:t>
            </a:r>
            <a:r>
              <a:rPr lang="en-GB" b="1" dirty="0"/>
              <a:t> MAY TO FRIDAY 22nd MAY</a:t>
            </a:r>
          </a:p>
        </p:txBody>
      </p:sp>
    </p:spTree>
    <p:extLst>
      <p:ext uri="{BB962C8B-B14F-4D97-AF65-F5344CB8AC3E}">
        <p14:creationId xmlns:p14="http://schemas.microsoft.com/office/powerpoint/2010/main" val="11230556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Stories From Other Cultures</a:t>
            </a:r>
          </a:p>
        </p:txBody>
      </p:sp>
      <p:sp>
        <p:nvSpPr>
          <p:cNvPr id="3" name="Content Placeholder 2"/>
          <p:cNvSpPr>
            <a:spLocks noGrp="1"/>
          </p:cNvSpPr>
          <p:nvPr>
            <p:ph idx="1"/>
          </p:nvPr>
        </p:nvSpPr>
        <p:spPr/>
        <p:txBody>
          <a:bodyPr/>
          <a:lstStyle/>
          <a:p>
            <a:pPr marL="0" indent="0">
              <a:buNone/>
            </a:pPr>
            <a:r>
              <a:rPr lang="en-GB" b="1" dirty="0"/>
              <a:t>Task 3</a:t>
            </a:r>
            <a:r>
              <a:rPr lang="en-GB" dirty="0"/>
              <a:t>: Now try completing the expanded noun phrases sheet. </a:t>
            </a:r>
          </a:p>
          <a:p>
            <a:pPr marL="0" indent="0">
              <a:buNone/>
            </a:pPr>
            <a:endParaRPr lang="en-GB" dirty="0"/>
          </a:p>
          <a:p>
            <a:pPr marL="0" indent="0">
              <a:buNone/>
            </a:pPr>
            <a:r>
              <a:rPr lang="en-GB" dirty="0"/>
              <a:t>Check your answers with the answer sheet and see how you got on. </a:t>
            </a:r>
          </a:p>
        </p:txBody>
      </p:sp>
    </p:spTree>
    <p:extLst>
      <p:ext uri="{BB962C8B-B14F-4D97-AF65-F5344CB8AC3E}">
        <p14:creationId xmlns:p14="http://schemas.microsoft.com/office/powerpoint/2010/main" val="28110158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Stories From Other Cultures</a:t>
            </a:r>
          </a:p>
        </p:txBody>
      </p:sp>
      <p:sp>
        <p:nvSpPr>
          <p:cNvPr id="3" name="Content Placeholder 2"/>
          <p:cNvSpPr>
            <a:spLocks noGrp="1"/>
          </p:cNvSpPr>
          <p:nvPr>
            <p:ph idx="1"/>
          </p:nvPr>
        </p:nvSpPr>
        <p:spPr/>
        <p:txBody>
          <a:bodyPr/>
          <a:lstStyle/>
          <a:p>
            <a:pPr marL="0" indent="0">
              <a:buNone/>
            </a:pPr>
            <a:r>
              <a:rPr lang="en-GB" b="1" dirty="0"/>
              <a:t>Task 4</a:t>
            </a:r>
            <a:r>
              <a:rPr lang="en-GB" dirty="0"/>
              <a:t>: Noun phrases can include even more detail. You can use a </a:t>
            </a:r>
            <a:r>
              <a:rPr lang="en-GB" b="1" dirty="0"/>
              <a:t>preposition</a:t>
            </a:r>
            <a:r>
              <a:rPr lang="en-GB" dirty="0"/>
              <a:t> or </a:t>
            </a:r>
            <a:r>
              <a:rPr lang="en-GB" b="1" dirty="0"/>
              <a:t>prepositional phrase</a:t>
            </a:r>
            <a:r>
              <a:rPr lang="en-GB" dirty="0"/>
              <a:t>. Find out more by looking at the PowerPoint ‘Noun phrases with prepositions’ </a:t>
            </a:r>
          </a:p>
          <a:p>
            <a:pPr marL="0" indent="0">
              <a:buNone/>
            </a:pPr>
            <a:endParaRPr lang="en-GB" dirty="0"/>
          </a:p>
          <a:p>
            <a:pPr marL="0" indent="0">
              <a:buNone/>
            </a:pPr>
            <a:r>
              <a:rPr lang="en-GB" b="1" dirty="0"/>
              <a:t>Challenge</a:t>
            </a:r>
            <a:r>
              <a:rPr lang="en-GB" dirty="0"/>
              <a:t>: Try writing or saying some expanded noun phrases which contain prepositions. </a:t>
            </a:r>
          </a:p>
        </p:txBody>
      </p:sp>
    </p:spTree>
    <p:extLst>
      <p:ext uri="{BB962C8B-B14F-4D97-AF65-F5344CB8AC3E}">
        <p14:creationId xmlns:p14="http://schemas.microsoft.com/office/powerpoint/2010/main" val="23738123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Stories From Other Cultures</a:t>
            </a:r>
          </a:p>
        </p:txBody>
      </p:sp>
      <p:sp>
        <p:nvSpPr>
          <p:cNvPr id="3" name="Content Placeholder 2"/>
          <p:cNvSpPr>
            <a:spLocks noGrp="1"/>
          </p:cNvSpPr>
          <p:nvPr>
            <p:ph idx="1"/>
          </p:nvPr>
        </p:nvSpPr>
        <p:spPr/>
        <p:txBody>
          <a:bodyPr>
            <a:normAutofit/>
          </a:bodyPr>
          <a:lstStyle/>
          <a:p>
            <a:pPr marL="0" indent="0" algn="ctr">
              <a:buNone/>
            </a:pPr>
            <a:endParaRPr lang="en-GB" sz="5000" dirty="0"/>
          </a:p>
          <a:p>
            <a:pPr marL="0" indent="0" algn="ctr">
              <a:buNone/>
            </a:pPr>
            <a:r>
              <a:rPr lang="en-GB" sz="6000" dirty="0"/>
              <a:t>Tuesday 19</a:t>
            </a:r>
            <a:r>
              <a:rPr lang="en-GB" sz="6000" baseline="30000" dirty="0"/>
              <a:t>th</a:t>
            </a:r>
            <a:r>
              <a:rPr lang="en-GB" sz="6000" dirty="0"/>
              <a:t> May</a:t>
            </a:r>
          </a:p>
        </p:txBody>
      </p:sp>
    </p:spTree>
    <p:extLst>
      <p:ext uri="{BB962C8B-B14F-4D97-AF65-F5344CB8AC3E}">
        <p14:creationId xmlns:p14="http://schemas.microsoft.com/office/powerpoint/2010/main" val="18340795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78AB3-83C3-49AB-8E39-4D8A3BE3BA3D}"/>
              </a:ext>
            </a:extLst>
          </p:cNvPr>
          <p:cNvSpPr>
            <a:spLocks noGrp="1"/>
          </p:cNvSpPr>
          <p:nvPr>
            <p:ph type="title"/>
          </p:nvPr>
        </p:nvSpPr>
        <p:spPr/>
        <p:txBody>
          <a:bodyPr/>
          <a:lstStyle/>
          <a:p>
            <a:r>
              <a:rPr lang="en-GB" dirty="0">
                <a:solidFill>
                  <a:prstClr val="black"/>
                </a:solidFill>
              </a:rPr>
              <a:t>Tuesday 19</a:t>
            </a:r>
            <a:r>
              <a:rPr lang="en-GB" baseline="30000" dirty="0">
                <a:solidFill>
                  <a:prstClr val="black"/>
                </a:solidFill>
              </a:rPr>
              <a:t>th</a:t>
            </a:r>
            <a:r>
              <a:rPr lang="en-GB" dirty="0">
                <a:solidFill>
                  <a:prstClr val="black"/>
                </a:solidFill>
              </a:rPr>
              <a:t> May</a:t>
            </a:r>
            <a:endParaRPr lang="en-GB" dirty="0"/>
          </a:p>
        </p:txBody>
      </p:sp>
      <p:sp>
        <p:nvSpPr>
          <p:cNvPr id="3" name="Content Placeholder 2">
            <a:extLst>
              <a:ext uri="{FF2B5EF4-FFF2-40B4-BE49-F238E27FC236}">
                <a16:creationId xmlns:a16="http://schemas.microsoft.com/office/drawing/2014/main" id="{7E8BB390-F5E6-482B-9BC7-8D07E0324783}"/>
              </a:ext>
            </a:extLst>
          </p:cNvPr>
          <p:cNvSpPr>
            <a:spLocks noGrp="1"/>
          </p:cNvSpPr>
          <p:nvPr>
            <p:ph idx="1"/>
          </p:nvPr>
        </p:nvSpPr>
        <p:spPr/>
        <p:txBody>
          <a:bodyPr/>
          <a:lstStyle/>
          <a:p>
            <a:pPr marL="0" indent="0">
              <a:buNone/>
            </a:pPr>
            <a:r>
              <a:rPr lang="en-GB" dirty="0">
                <a:solidFill>
                  <a:prstClr val="black"/>
                </a:solidFill>
              </a:rPr>
              <a:t>L.O. To write some expanded noun phrases about a folktale</a:t>
            </a:r>
          </a:p>
          <a:p>
            <a:pPr marL="0" indent="0">
              <a:buNone/>
            </a:pPr>
            <a:endParaRPr lang="en-GB" sz="3500" b="1" dirty="0">
              <a:solidFill>
                <a:prstClr val="black"/>
              </a:solidFill>
            </a:endParaRPr>
          </a:p>
          <a:p>
            <a:pPr marL="0" indent="0">
              <a:buNone/>
            </a:pPr>
            <a:r>
              <a:rPr lang="en-GB" sz="3500" b="1" dirty="0">
                <a:solidFill>
                  <a:prstClr val="black"/>
                </a:solidFill>
              </a:rPr>
              <a:t>Task 1: </a:t>
            </a:r>
            <a:r>
              <a:rPr lang="en-GB" sz="3500" dirty="0">
                <a:solidFill>
                  <a:prstClr val="black"/>
                </a:solidFill>
              </a:rPr>
              <a:t>Read </a:t>
            </a:r>
            <a:r>
              <a:rPr lang="en-GB" sz="3500" b="1" dirty="0" err="1">
                <a:solidFill>
                  <a:prstClr val="black"/>
                </a:solidFill>
              </a:rPr>
              <a:t>Mufaro’s</a:t>
            </a:r>
            <a:r>
              <a:rPr lang="en-GB" sz="3500" b="1" dirty="0">
                <a:solidFill>
                  <a:prstClr val="black"/>
                </a:solidFill>
              </a:rPr>
              <a:t> Beautiful Daughters</a:t>
            </a:r>
            <a:r>
              <a:rPr lang="en-GB" sz="3500" dirty="0">
                <a:solidFill>
                  <a:prstClr val="black"/>
                </a:solidFill>
              </a:rPr>
              <a:t> (or listen to both parts on the </a:t>
            </a:r>
            <a:r>
              <a:rPr lang="en-GB" sz="3500">
                <a:solidFill>
                  <a:prstClr val="black"/>
                </a:solidFill>
              </a:rPr>
              <a:t>YouTube channel) using </a:t>
            </a:r>
            <a:r>
              <a:rPr lang="en-GB" sz="3500" dirty="0">
                <a:solidFill>
                  <a:prstClr val="black"/>
                </a:solidFill>
              </a:rPr>
              <a:t>the files provided. Enjoy the pictures and think about what the message of the story is</a:t>
            </a:r>
            <a:r>
              <a:rPr lang="en-GB" sz="3500" b="1" dirty="0">
                <a:solidFill>
                  <a:prstClr val="black"/>
                </a:solidFill>
              </a:rPr>
              <a:t>. </a:t>
            </a:r>
            <a:endParaRPr lang="en-GB" sz="3500" b="1" dirty="0"/>
          </a:p>
        </p:txBody>
      </p:sp>
    </p:spTree>
    <p:extLst>
      <p:ext uri="{BB962C8B-B14F-4D97-AF65-F5344CB8AC3E}">
        <p14:creationId xmlns:p14="http://schemas.microsoft.com/office/powerpoint/2010/main" val="12985490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463F8-F4C2-4235-A8EA-EE0C29F08DEC}"/>
              </a:ext>
            </a:extLst>
          </p:cNvPr>
          <p:cNvSpPr>
            <a:spLocks noGrp="1"/>
          </p:cNvSpPr>
          <p:nvPr>
            <p:ph type="title"/>
          </p:nvPr>
        </p:nvSpPr>
        <p:spPr/>
        <p:txBody>
          <a:bodyPr/>
          <a:lstStyle/>
          <a:p>
            <a:r>
              <a:rPr lang="en-GB" dirty="0">
                <a:solidFill>
                  <a:prstClr val="black"/>
                </a:solidFill>
              </a:rPr>
              <a:t>Tuesday 19</a:t>
            </a:r>
            <a:r>
              <a:rPr lang="en-GB" baseline="30000" dirty="0">
                <a:solidFill>
                  <a:prstClr val="black"/>
                </a:solidFill>
              </a:rPr>
              <a:t>th</a:t>
            </a:r>
            <a:r>
              <a:rPr lang="en-GB" dirty="0">
                <a:solidFill>
                  <a:prstClr val="black"/>
                </a:solidFill>
              </a:rPr>
              <a:t> May</a:t>
            </a:r>
            <a:endParaRPr lang="en-GB" dirty="0"/>
          </a:p>
        </p:txBody>
      </p:sp>
      <p:sp>
        <p:nvSpPr>
          <p:cNvPr id="3" name="Content Placeholder 2">
            <a:extLst>
              <a:ext uri="{FF2B5EF4-FFF2-40B4-BE49-F238E27FC236}">
                <a16:creationId xmlns:a16="http://schemas.microsoft.com/office/drawing/2014/main" id="{EE5A49DC-2DC6-4F9D-8E11-5F4F60B414D7}"/>
              </a:ext>
            </a:extLst>
          </p:cNvPr>
          <p:cNvSpPr>
            <a:spLocks noGrp="1"/>
          </p:cNvSpPr>
          <p:nvPr>
            <p:ph idx="1"/>
          </p:nvPr>
        </p:nvSpPr>
        <p:spPr/>
        <p:txBody>
          <a:bodyPr>
            <a:normAutofit lnSpcReduction="10000"/>
          </a:bodyPr>
          <a:lstStyle/>
          <a:p>
            <a:pPr marL="0" indent="0">
              <a:buNone/>
            </a:pPr>
            <a:r>
              <a:rPr lang="en-GB" sz="3300" dirty="0">
                <a:solidFill>
                  <a:prstClr val="black"/>
                </a:solidFill>
              </a:rPr>
              <a:t>L.O. </a:t>
            </a:r>
            <a:r>
              <a:rPr lang="en-GB" dirty="0">
                <a:solidFill>
                  <a:prstClr val="black"/>
                </a:solidFill>
              </a:rPr>
              <a:t>To write some expanded noun phrases about a folktale</a:t>
            </a:r>
          </a:p>
          <a:p>
            <a:pPr marL="0" lvl="0" indent="0">
              <a:buNone/>
            </a:pPr>
            <a:endParaRPr lang="en-GB" dirty="0"/>
          </a:p>
          <a:p>
            <a:pPr marL="0" indent="0">
              <a:buNone/>
            </a:pPr>
            <a:r>
              <a:rPr lang="en-GB" b="1" dirty="0"/>
              <a:t>Task 2</a:t>
            </a:r>
            <a:r>
              <a:rPr lang="en-GB" dirty="0"/>
              <a:t>: Complete the 3 activities on the Word document about the story and expanded noun phrases.</a:t>
            </a:r>
          </a:p>
          <a:p>
            <a:pPr marL="0" indent="0">
              <a:buNone/>
            </a:pPr>
            <a:endParaRPr lang="en-GB" dirty="0"/>
          </a:p>
          <a:p>
            <a:pPr marL="0" indent="0">
              <a:buNone/>
            </a:pPr>
            <a:r>
              <a:rPr lang="en-GB" dirty="0"/>
              <a:t>Once complete, have a look at the answers for activity 2 on the next slide. </a:t>
            </a:r>
          </a:p>
        </p:txBody>
      </p:sp>
    </p:spTree>
    <p:extLst>
      <p:ext uri="{BB962C8B-B14F-4D97-AF65-F5344CB8AC3E}">
        <p14:creationId xmlns:p14="http://schemas.microsoft.com/office/powerpoint/2010/main" val="36659344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Stories From Other Cultures</a:t>
            </a:r>
            <a:br>
              <a:rPr lang="en-GB" dirty="0"/>
            </a:br>
            <a:endParaRPr lang="en-GB" sz="2400" dirty="0"/>
          </a:p>
        </p:txBody>
      </p:sp>
      <p:pic>
        <p:nvPicPr>
          <p:cNvPr id="4" name="Content Placeholder 3" descr="Tuesday's answers - Microsoft Word non-commercial use"/>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467544" y="1628800"/>
            <a:ext cx="8084400" cy="4536504"/>
          </a:xfrm>
        </p:spPr>
      </p:pic>
    </p:spTree>
    <p:extLst>
      <p:ext uri="{BB962C8B-B14F-4D97-AF65-F5344CB8AC3E}">
        <p14:creationId xmlns:p14="http://schemas.microsoft.com/office/powerpoint/2010/main" val="871010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Stories From Other Cultures</a:t>
            </a:r>
          </a:p>
        </p:txBody>
      </p:sp>
      <p:sp>
        <p:nvSpPr>
          <p:cNvPr id="3" name="Content Placeholder 2"/>
          <p:cNvSpPr>
            <a:spLocks noGrp="1"/>
          </p:cNvSpPr>
          <p:nvPr>
            <p:ph idx="1"/>
          </p:nvPr>
        </p:nvSpPr>
        <p:spPr/>
        <p:txBody>
          <a:bodyPr>
            <a:normAutofit/>
          </a:bodyPr>
          <a:lstStyle/>
          <a:p>
            <a:pPr marL="0" indent="0" algn="ctr">
              <a:buNone/>
            </a:pPr>
            <a:endParaRPr lang="en-GB" sz="6000" dirty="0"/>
          </a:p>
          <a:p>
            <a:pPr marL="0" indent="0" algn="ctr">
              <a:buNone/>
            </a:pPr>
            <a:r>
              <a:rPr lang="en-GB" sz="6000" dirty="0"/>
              <a:t>Wednesday 20</a:t>
            </a:r>
            <a:r>
              <a:rPr lang="en-GB" sz="6000" baseline="30000" dirty="0"/>
              <a:t>th</a:t>
            </a:r>
            <a:r>
              <a:rPr lang="en-GB" sz="6000" dirty="0"/>
              <a:t> May </a:t>
            </a:r>
          </a:p>
        </p:txBody>
      </p:sp>
    </p:spTree>
    <p:extLst>
      <p:ext uri="{BB962C8B-B14F-4D97-AF65-F5344CB8AC3E}">
        <p14:creationId xmlns:p14="http://schemas.microsoft.com/office/powerpoint/2010/main" val="2650531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5E238A-8A29-443F-A2EE-30CE5BE830CD}"/>
              </a:ext>
            </a:extLst>
          </p:cNvPr>
          <p:cNvSpPr>
            <a:spLocks noGrp="1"/>
          </p:cNvSpPr>
          <p:nvPr>
            <p:ph type="title"/>
          </p:nvPr>
        </p:nvSpPr>
        <p:spPr/>
        <p:txBody>
          <a:bodyPr/>
          <a:lstStyle/>
          <a:p>
            <a:r>
              <a:rPr lang="en-GB" dirty="0"/>
              <a:t>Wednesday 20</a:t>
            </a:r>
            <a:r>
              <a:rPr lang="en-GB" baseline="30000" dirty="0"/>
              <a:t>th</a:t>
            </a:r>
            <a:r>
              <a:rPr lang="en-GB" dirty="0"/>
              <a:t> May </a:t>
            </a:r>
          </a:p>
        </p:txBody>
      </p:sp>
      <p:sp>
        <p:nvSpPr>
          <p:cNvPr id="3" name="Content Placeholder 2">
            <a:extLst>
              <a:ext uri="{FF2B5EF4-FFF2-40B4-BE49-F238E27FC236}">
                <a16:creationId xmlns:a16="http://schemas.microsoft.com/office/drawing/2014/main" id="{D63B0D49-BF6E-40E8-88F1-A9D8C1F4473E}"/>
              </a:ext>
            </a:extLst>
          </p:cNvPr>
          <p:cNvSpPr>
            <a:spLocks noGrp="1"/>
          </p:cNvSpPr>
          <p:nvPr>
            <p:ph idx="1"/>
          </p:nvPr>
        </p:nvSpPr>
        <p:spPr/>
        <p:txBody>
          <a:bodyPr>
            <a:normAutofit lnSpcReduction="10000"/>
          </a:bodyPr>
          <a:lstStyle/>
          <a:p>
            <a:pPr marL="0" indent="0">
              <a:buNone/>
            </a:pPr>
            <a:r>
              <a:rPr lang="en-GB" dirty="0"/>
              <a:t>L.O. To identify and write some adverbial phrases. </a:t>
            </a:r>
          </a:p>
          <a:p>
            <a:pPr marL="0" indent="0">
              <a:buNone/>
            </a:pPr>
            <a:r>
              <a:rPr lang="en-GB" b="1" dirty="0"/>
              <a:t>Task 1</a:t>
            </a:r>
            <a:r>
              <a:rPr lang="en-GB" dirty="0"/>
              <a:t>: Look at the PowerPoint called Adverbials and refresh your knowledge. </a:t>
            </a:r>
          </a:p>
          <a:p>
            <a:r>
              <a:rPr lang="en-GB" b="1" dirty="0"/>
              <a:t>Why should you use adverbials? </a:t>
            </a:r>
          </a:p>
          <a:p>
            <a:r>
              <a:rPr lang="en-GB" dirty="0"/>
              <a:t>Adverbials help to create </a:t>
            </a:r>
            <a:r>
              <a:rPr lang="en-GB" b="1" dirty="0"/>
              <a:t>a more detailed picture</a:t>
            </a:r>
            <a:r>
              <a:rPr lang="en-GB" dirty="0"/>
              <a:t> for the reader and helps to make our writing more varied and interesting (especially when it comes to sentence starters). </a:t>
            </a:r>
          </a:p>
        </p:txBody>
      </p:sp>
    </p:spTree>
    <p:extLst>
      <p:ext uri="{BB962C8B-B14F-4D97-AF65-F5344CB8AC3E}">
        <p14:creationId xmlns:p14="http://schemas.microsoft.com/office/powerpoint/2010/main" val="41399471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Wednesday 20</a:t>
            </a:r>
            <a:r>
              <a:rPr lang="en-GB" baseline="30000" dirty="0"/>
              <a:t>th</a:t>
            </a:r>
            <a:r>
              <a:rPr lang="en-GB" dirty="0"/>
              <a:t> May </a:t>
            </a:r>
          </a:p>
        </p:txBody>
      </p:sp>
      <p:sp>
        <p:nvSpPr>
          <p:cNvPr id="3" name="Content Placeholder 2"/>
          <p:cNvSpPr>
            <a:spLocks noGrp="1"/>
          </p:cNvSpPr>
          <p:nvPr>
            <p:ph idx="1"/>
          </p:nvPr>
        </p:nvSpPr>
        <p:spPr>
          <a:xfrm>
            <a:off x="467544" y="1412776"/>
            <a:ext cx="8229600" cy="4968552"/>
          </a:xfrm>
        </p:spPr>
        <p:txBody>
          <a:bodyPr>
            <a:noAutofit/>
          </a:bodyPr>
          <a:lstStyle/>
          <a:p>
            <a:pPr marL="0" indent="0">
              <a:buNone/>
            </a:pPr>
            <a:r>
              <a:rPr lang="en-GB" sz="3000" b="1" dirty="0"/>
              <a:t>Task 2</a:t>
            </a:r>
            <a:r>
              <a:rPr lang="en-GB" sz="3000" dirty="0"/>
              <a:t>: Use the Word document containing part of the story to go on an adverbial hunt. </a:t>
            </a:r>
          </a:p>
          <a:p>
            <a:pPr marL="0" indent="0">
              <a:buNone/>
            </a:pPr>
            <a:endParaRPr lang="en-GB" sz="3000" dirty="0"/>
          </a:p>
          <a:p>
            <a:pPr marL="0" indent="0">
              <a:buNone/>
            </a:pPr>
            <a:r>
              <a:rPr lang="en-GB" sz="3000" dirty="0"/>
              <a:t>It is useful to see how writers use adverbials so that we can learn how to write a story which has interesting detail in. </a:t>
            </a:r>
          </a:p>
          <a:p>
            <a:pPr marL="0" indent="0">
              <a:buNone/>
            </a:pPr>
            <a:endParaRPr lang="en-GB" sz="3000" dirty="0"/>
          </a:p>
          <a:p>
            <a:pPr marL="0" indent="0">
              <a:buNone/>
            </a:pPr>
            <a:r>
              <a:rPr lang="en-GB" sz="3000" dirty="0"/>
              <a:t>Find as many as you can, then check your answers on slide 17 and underline any that you missed. Don’t worry if you didn’t find them all. </a:t>
            </a:r>
          </a:p>
          <a:p>
            <a:pPr marL="0" indent="0">
              <a:buNone/>
            </a:pPr>
            <a:r>
              <a:rPr lang="en-GB" sz="2400" dirty="0"/>
              <a:t> </a:t>
            </a:r>
            <a:endParaRPr lang="en-GB" sz="2400" b="1" dirty="0"/>
          </a:p>
        </p:txBody>
      </p:sp>
    </p:spTree>
    <p:extLst>
      <p:ext uri="{BB962C8B-B14F-4D97-AF65-F5344CB8AC3E}">
        <p14:creationId xmlns:p14="http://schemas.microsoft.com/office/powerpoint/2010/main" val="36265906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Stories From Other Cultures</a:t>
            </a:r>
          </a:p>
        </p:txBody>
      </p:sp>
      <p:sp>
        <p:nvSpPr>
          <p:cNvPr id="3" name="Content Placeholder 2"/>
          <p:cNvSpPr>
            <a:spLocks noGrp="1"/>
          </p:cNvSpPr>
          <p:nvPr>
            <p:ph idx="1"/>
          </p:nvPr>
        </p:nvSpPr>
        <p:spPr>
          <a:xfrm>
            <a:off x="467544" y="1556792"/>
            <a:ext cx="8229600" cy="4525963"/>
          </a:xfrm>
        </p:spPr>
        <p:txBody>
          <a:bodyPr>
            <a:normAutofit fontScale="92500" lnSpcReduction="10000"/>
          </a:bodyPr>
          <a:lstStyle/>
          <a:p>
            <a:pPr marL="0" indent="0">
              <a:buNone/>
            </a:pPr>
            <a:r>
              <a:rPr lang="en-GB" dirty="0"/>
              <a:t>Remember, adverbials tell us:</a:t>
            </a:r>
          </a:p>
          <a:p>
            <a:r>
              <a:rPr lang="en-GB" b="1" dirty="0"/>
              <a:t>When</a:t>
            </a:r>
          </a:p>
          <a:p>
            <a:r>
              <a:rPr lang="en-GB" b="1" dirty="0"/>
              <a:t>Where</a:t>
            </a:r>
          </a:p>
          <a:p>
            <a:r>
              <a:rPr lang="en-GB" b="1" dirty="0"/>
              <a:t>How </a:t>
            </a:r>
          </a:p>
          <a:p>
            <a:pPr marL="0" indent="0">
              <a:buNone/>
            </a:pPr>
            <a:r>
              <a:rPr lang="en-GB" b="1" u="sng" dirty="0"/>
              <a:t>Underline</a:t>
            </a:r>
            <a:r>
              <a:rPr lang="en-GB" dirty="0"/>
              <a:t> any adverbials you come across and try to </a:t>
            </a:r>
            <a:r>
              <a:rPr lang="en-GB" b="1" dirty="0"/>
              <a:t>label </a:t>
            </a:r>
            <a:r>
              <a:rPr lang="en-GB" dirty="0"/>
              <a:t>them ‘when’ ‘where’ or ‘how’</a:t>
            </a:r>
          </a:p>
          <a:p>
            <a:pPr marL="0" indent="0">
              <a:buNone/>
            </a:pPr>
            <a:r>
              <a:rPr lang="en-GB" b="1" dirty="0"/>
              <a:t>Remember</a:t>
            </a:r>
            <a:r>
              <a:rPr lang="en-GB" dirty="0"/>
              <a:t>: an adverbial might have more than one word in it and might be found in different places within a sentence.  </a:t>
            </a:r>
          </a:p>
          <a:p>
            <a:endParaRPr lang="en-GB" dirty="0"/>
          </a:p>
        </p:txBody>
      </p:sp>
    </p:spTree>
    <p:extLst>
      <p:ext uri="{BB962C8B-B14F-4D97-AF65-F5344CB8AC3E}">
        <p14:creationId xmlns:p14="http://schemas.microsoft.com/office/powerpoint/2010/main" val="40639115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Reading Comprehension</a:t>
            </a:r>
          </a:p>
        </p:txBody>
      </p:sp>
      <p:sp>
        <p:nvSpPr>
          <p:cNvPr id="3" name="Content Placeholder 2"/>
          <p:cNvSpPr>
            <a:spLocks noGrp="1"/>
          </p:cNvSpPr>
          <p:nvPr>
            <p:ph idx="1"/>
          </p:nvPr>
        </p:nvSpPr>
        <p:spPr/>
        <p:txBody>
          <a:bodyPr/>
          <a:lstStyle/>
          <a:p>
            <a:pPr marL="0" indent="0">
              <a:buNone/>
            </a:pPr>
            <a:r>
              <a:rPr lang="en-GB" dirty="0"/>
              <a:t>This week, we have scanned a comprehension on the </a:t>
            </a:r>
            <a:r>
              <a:rPr lang="en-GB" b="1" dirty="0"/>
              <a:t>Green Cross Code </a:t>
            </a:r>
            <a:r>
              <a:rPr lang="en-GB" dirty="0"/>
              <a:t>which you should find in Monday’s Daily Doodle file. </a:t>
            </a:r>
          </a:p>
        </p:txBody>
      </p:sp>
    </p:spTree>
    <p:extLst>
      <p:ext uri="{BB962C8B-B14F-4D97-AF65-F5344CB8AC3E}">
        <p14:creationId xmlns:p14="http://schemas.microsoft.com/office/powerpoint/2010/main" val="19463775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7569" y="332656"/>
            <a:ext cx="8229600" cy="1143000"/>
          </a:xfrm>
        </p:spPr>
        <p:txBody>
          <a:bodyPr>
            <a:normAutofit fontScale="90000"/>
          </a:bodyPr>
          <a:lstStyle/>
          <a:p>
            <a:r>
              <a:rPr lang="en-GB" sz="3600" b="1" dirty="0"/>
              <a:t>Answers to adverbial hunt</a:t>
            </a:r>
            <a:br>
              <a:rPr lang="en-GB" dirty="0">
                <a:solidFill>
                  <a:srgbClr val="FF0000"/>
                </a:solidFill>
              </a:rPr>
            </a:br>
            <a:endParaRPr lang="en-GB" dirty="0"/>
          </a:p>
        </p:txBody>
      </p:sp>
      <p:pic>
        <p:nvPicPr>
          <p:cNvPr id="4" name="Picture 3" descr="extract with adverbials answer - Microsoft Word non-commercial use"/>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67544" y="1196752"/>
            <a:ext cx="5328592" cy="5391777"/>
          </a:xfrm>
          <a:prstGeom prst="rect">
            <a:avLst/>
          </a:prstGeom>
        </p:spPr>
      </p:pic>
      <p:sp>
        <p:nvSpPr>
          <p:cNvPr id="5" name="TextBox 4"/>
          <p:cNvSpPr txBox="1"/>
          <p:nvPr/>
        </p:nvSpPr>
        <p:spPr>
          <a:xfrm>
            <a:off x="6012160" y="1844824"/>
            <a:ext cx="2736304" cy="923330"/>
          </a:xfrm>
          <a:prstGeom prst="rect">
            <a:avLst/>
          </a:prstGeom>
          <a:noFill/>
        </p:spPr>
        <p:txBody>
          <a:bodyPr wrap="square" rtlCol="0">
            <a:spAutoFit/>
          </a:bodyPr>
          <a:lstStyle/>
          <a:p>
            <a:r>
              <a:rPr lang="en-GB" dirty="0">
                <a:solidFill>
                  <a:srgbClr val="FF0000"/>
                </a:solidFill>
              </a:rPr>
              <a:t>Red = ‘when’ adverbials</a:t>
            </a:r>
          </a:p>
          <a:p>
            <a:endParaRPr lang="en-GB" dirty="0"/>
          </a:p>
          <a:p>
            <a:r>
              <a:rPr lang="en-GB" dirty="0">
                <a:solidFill>
                  <a:srgbClr val="0070C0"/>
                </a:solidFill>
              </a:rPr>
              <a:t>Blue = ‘how’ adverbials</a:t>
            </a:r>
          </a:p>
        </p:txBody>
      </p:sp>
    </p:spTree>
    <p:extLst>
      <p:ext uri="{BB962C8B-B14F-4D97-AF65-F5344CB8AC3E}">
        <p14:creationId xmlns:p14="http://schemas.microsoft.com/office/powerpoint/2010/main" val="38626779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Stories From Other Cultures</a:t>
            </a:r>
          </a:p>
        </p:txBody>
      </p:sp>
      <p:sp>
        <p:nvSpPr>
          <p:cNvPr id="3" name="Content Placeholder 2"/>
          <p:cNvSpPr>
            <a:spLocks noGrp="1"/>
          </p:cNvSpPr>
          <p:nvPr>
            <p:ph idx="1"/>
          </p:nvPr>
        </p:nvSpPr>
        <p:spPr/>
        <p:txBody>
          <a:bodyPr/>
          <a:lstStyle/>
          <a:p>
            <a:pPr marL="0" indent="0">
              <a:buNone/>
            </a:pPr>
            <a:r>
              <a:rPr lang="en-GB" b="1" dirty="0"/>
              <a:t>Challenge</a:t>
            </a:r>
            <a:r>
              <a:rPr lang="en-GB" dirty="0"/>
              <a:t>: Write 3 sentences about anything you like, each with a different type of adverbial in them (a where, a when and a how adverbial). </a:t>
            </a:r>
          </a:p>
          <a:p>
            <a:pPr marL="0" indent="0">
              <a:buNone/>
            </a:pPr>
            <a:endParaRPr lang="en-GB" dirty="0"/>
          </a:p>
          <a:p>
            <a:endParaRPr lang="en-GB" dirty="0"/>
          </a:p>
        </p:txBody>
      </p:sp>
    </p:spTree>
    <p:extLst>
      <p:ext uri="{BB962C8B-B14F-4D97-AF65-F5344CB8AC3E}">
        <p14:creationId xmlns:p14="http://schemas.microsoft.com/office/powerpoint/2010/main" val="42210703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Stories From Other Cultures </a:t>
            </a:r>
          </a:p>
        </p:txBody>
      </p:sp>
      <p:sp>
        <p:nvSpPr>
          <p:cNvPr id="3" name="Content Placeholder 2"/>
          <p:cNvSpPr>
            <a:spLocks noGrp="1"/>
          </p:cNvSpPr>
          <p:nvPr>
            <p:ph idx="1"/>
          </p:nvPr>
        </p:nvSpPr>
        <p:spPr/>
        <p:txBody>
          <a:bodyPr>
            <a:normAutofit/>
          </a:bodyPr>
          <a:lstStyle/>
          <a:p>
            <a:pPr marL="0" indent="0" algn="ctr">
              <a:buNone/>
            </a:pPr>
            <a:endParaRPr lang="en-GB" sz="6000" dirty="0"/>
          </a:p>
          <a:p>
            <a:pPr marL="0" indent="0" algn="ctr">
              <a:buNone/>
            </a:pPr>
            <a:r>
              <a:rPr lang="en-GB" sz="6000" dirty="0"/>
              <a:t>Thursday 21</a:t>
            </a:r>
            <a:r>
              <a:rPr lang="en-GB" sz="6000" baseline="30000" dirty="0"/>
              <a:t>st</a:t>
            </a:r>
            <a:r>
              <a:rPr lang="en-GB" sz="6000" dirty="0"/>
              <a:t> May </a:t>
            </a:r>
          </a:p>
        </p:txBody>
      </p:sp>
    </p:spTree>
    <p:extLst>
      <p:ext uri="{BB962C8B-B14F-4D97-AF65-F5344CB8AC3E}">
        <p14:creationId xmlns:p14="http://schemas.microsoft.com/office/powerpoint/2010/main" val="18246874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GB" sz="5600" dirty="0"/>
            </a:br>
            <a:r>
              <a:rPr lang="en-GB" sz="5600" dirty="0"/>
              <a:t>Thursday 21</a:t>
            </a:r>
            <a:r>
              <a:rPr lang="en-GB" sz="5600" baseline="30000" dirty="0"/>
              <a:t>st</a:t>
            </a:r>
            <a:r>
              <a:rPr lang="en-GB" sz="5600" dirty="0"/>
              <a:t> May </a:t>
            </a:r>
            <a:br>
              <a:rPr lang="en-GB" dirty="0"/>
            </a:br>
            <a:endParaRPr lang="en-GB" dirty="0"/>
          </a:p>
        </p:txBody>
      </p:sp>
      <p:sp>
        <p:nvSpPr>
          <p:cNvPr id="3" name="Content Placeholder 2"/>
          <p:cNvSpPr>
            <a:spLocks noGrp="1"/>
          </p:cNvSpPr>
          <p:nvPr>
            <p:ph idx="1"/>
          </p:nvPr>
        </p:nvSpPr>
        <p:spPr/>
        <p:txBody>
          <a:bodyPr>
            <a:normAutofit fontScale="92500"/>
          </a:bodyPr>
          <a:lstStyle/>
          <a:p>
            <a:pPr marL="0" indent="0">
              <a:buNone/>
            </a:pPr>
            <a:r>
              <a:rPr lang="en-GB" b="1" dirty="0"/>
              <a:t>L.O. To use expanded noun phrases and adverbials </a:t>
            </a:r>
          </a:p>
          <a:p>
            <a:pPr marL="0" indent="0" algn="ctr">
              <a:buNone/>
            </a:pPr>
            <a:r>
              <a:rPr lang="en-GB" b="1" dirty="0"/>
              <a:t>Task</a:t>
            </a:r>
            <a:r>
              <a:rPr lang="en-GB" dirty="0"/>
              <a:t>: To re-write part of </a:t>
            </a:r>
            <a:r>
              <a:rPr lang="en-GB" dirty="0" err="1"/>
              <a:t>Mufaro’s</a:t>
            </a:r>
            <a:r>
              <a:rPr lang="en-GB" dirty="0"/>
              <a:t> Beautiful Daughters and use your own </a:t>
            </a:r>
            <a:r>
              <a:rPr lang="en-GB" b="1" dirty="0"/>
              <a:t>expanded noun phrases</a:t>
            </a:r>
            <a:r>
              <a:rPr lang="en-GB" dirty="0"/>
              <a:t> and </a:t>
            </a:r>
            <a:r>
              <a:rPr lang="en-GB" b="1" dirty="0"/>
              <a:t>adverbials</a:t>
            </a:r>
          </a:p>
          <a:p>
            <a:pPr algn="ctr"/>
            <a:r>
              <a:rPr lang="en-GB" dirty="0"/>
              <a:t>Choose between </a:t>
            </a:r>
            <a:r>
              <a:rPr lang="en-GB" dirty="0" err="1"/>
              <a:t>Manyara’s</a:t>
            </a:r>
            <a:r>
              <a:rPr lang="en-GB" dirty="0"/>
              <a:t> journey through the forest and </a:t>
            </a:r>
            <a:r>
              <a:rPr lang="en-GB" dirty="0" err="1"/>
              <a:t>Nyasha’s</a:t>
            </a:r>
            <a:r>
              <a:rPr lang="en-GB" dirty="0"/>
              <a:t> journey through the forest. </a:t>
            </a:r>
          </a:p>
          <a:p>
            <a:pPr algn="ctr"/>
            <a:r>
              <a:rPr lang="en-GB" dirty="0"/>
              <a:t>You can choose where you end your part of the story but it needs to feel finished. </a:t>
            </a:r>
          </a:p>
        </p:txBody>
      </p:sp>
    </p:spTree>
    <p:extLst>
      <p:ext uri="{BB962C8B-B14F-4D97-AF65-F5344CB8AC3E}">
        <p14:creationId xmlns:p14="http://schemas.microsoft.com/office/powerpoint/2010/main" val="13205695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Thursday 21</a:t>
            </a:r>
            <a:r>
              <a:rPr lang="en-GB" baseline="30000" dirty="0"/>
              <a:t>st</a:t>
            </a:r>
            <a:r>
              <a:rPr lang="en-GB" dirty="0"/>
              <a:t> May</a:t>
            </a:r>
          </a:p>
        </p:txBody>
      </p:sp>
      <p:sp>
        <p:nvSpPr>
          <p:cNvPr id="3" name="Content Placeholder 2"/>
          <p:cNvSpPr>
            <a:spLocks noGrp="1"/>
          </p:cNvSpPr>
          <p:nvPr>
            <p:ph idx="1"/>
          </p:nvPr>
        </p:nvSpPr>
        <p:spPr/>
        <p:txBody>
          <a:bodyPr/>
          <a:lstStyle/>
          <a:p>
            <a:pPr marL="0" indent="0">
              <a:buNone/>
            </a:pPr>
            <a:r>
              <a:rPr lang="en-GB" b="1" dirty="0"/>
              <a:t>L.O. To use expanded noun phrases and adverbials </a:t>
            </a:r>
          </a:p>
          <a:p>
            <a:r>
              <a:rPr lang="en-GB" dirty="0"/>
              <a:t>Remember, over the last few weeks we have also looked at </a:t>
            </a:r>
            <a:r>
              <a:rPr lang="en-GB" b="1" dirty="0"/>
              <a:t>conjunctions</a:t>
            </a:r>
            <a:r>
              <a:rPr lang="en-GB" dirty="0"/>
              <a:t>, </a:t>
            </a:r>
            <a:r>
              <a:rPr lang="en-GB" b="1" dirty="0"/>
              <a:t>speech punctuation</a:t>
            </a:r>
            <a:r>
              <a:rPr lang="en-GB" dirty="0"/>
              <a:t> and </a:t>
            </a:r>
            <a:r>
              <a:rPr lang="en-GB" b="1" dirty="0"/>
              <a:t>relative clauses</a:t>
            </a:r>
            <a:r>
              <a:rPr lang="en-GB" dirty="0"/>
              <a:t>. </a:t>
            </a:r>
          </a:p>
          <a:p>
            <a:r>
              <a:rPr lang="en-GB" dirty="0"/>
              <a:t>Take a look at your success criteria for this week and try to show us examples of every one from your colour group in your work.   </a:t>
            </a:r>
          </a:p>
        </p:txBody>
      </p:sp>
    </p:spTree>
    <p:extLst>
      <p:ext uri="{BB962C8B-B14F-4D97-AF65-F5344CB8AC3E}">
        <p14:creationId xmlns:p14="http://schemas.microsoft.com/office/powerpoint/2010/main" val="32692808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Success Criteria </a:t>
            </a:r>
          </a:p>
        </p:txBody>
      </p:sp>
      <p:pic>
        <p:nvPicPr>
          <p:cNvPr id="4" name="Content Placeholder 3" descr="Thursday 20th Success Criteria - Microsoft Word non-commercial use"/>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2051720" y="1268760"/>
            <a:ext cx="5040560" cy="5091994"/>
          </a:xfrm>
        </p:spPr>
      </p:pic>
    </p:spTree>
    <p:extLst>
      <p:ext uri="{BB962C8B-B14F-4D97-AF65-F5344CB8AC3E}">
        <p14:creationId xmlns:p14="http://schemas.microsoft.com/office/powerpoint/2010/main" val="15174480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Spellings </a:t>
            </a:r>
          </a:p>
        </p:txBody>
      </p:sp>
      <p:sp>
        <p:nvSpPr>
          <p:cNvPr id="3" name="Content Placeholder 2"/>
          <p:cNvSpPr>
            <a:spLocks noGrp="1"/>
          </p:cNvSpPr>
          <p:nvPr>
            <p:ph idx="1"/>
          </p:nvPr>
        </p:nvSpPr>
        <p:spPr/>
        <p:txBody>
          <a:bodyPr>
            <a:normAutofit/>
          </a:bodyPr>
          <a:lstStyle/>
          <a:p>
            <a:pPr marL="0" indent="0" algn="ctr">
              <a:buNone/>
            </a:pPr>
            <a:endParaRPr lang="en-GB" sz="5000" dirty="0"/>
          </a:p>
          <a:p>
            <a:pPr marL="0" indent="0" algn="ctr">
              <a:buNone/>
            </a:pPr>
            <a:r>
              <a:rPr lang="en-GB" sz="5000" dirty="0"/>
              <a:t>Friday 22</a:t>
            </a:r>
            <a:r>
              <a:rPr lang="en-GB" sz="5000" baseline="30000" dirty="0"/>
              <a:t>nd</a:t>
            </a:r>
            <a:r>
              <a:rPr lang="en-GB" sz="5000" dirty="0"/>
              <a:t> May </a:t>
            </a:r>
          </a:p>
        </p:txBody>
      </p:sp>
    </p:spTree>
    <p:extLst>
      <p:ext uri="{BB962C8B-B14F-4D97-AF65-F5344CB8AC3E}">
        <p14:creationId xmlns:p14="http://schemas.microsoft.com/office/powerpoint/2010/main" val="21811332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Friday 16</a:t>
            </a:r>
            <a:r>
              <a:rPr lang="en-GB" baseline="30000" dirty="0"/>
              <a:t>th</a:t>
            </a:r>
            <a:r>
              <a:rPr lang="en-GB" dirty="0"/>
              <a:t> May </a:t>
            </a:r>
          </a:p>
        </p:txBody>
      </p:sp>
      <p:sp>
        <p:nvSpPr>
          <p:cNvPr id="3" name="Content Placeholder 2"/>
          <p:cNvSpPr>
            <a:spLocks noGrp="1"/>
          </p:cNvSpPr>
          <p:nvPr>
            <p:ph idx="1"/>
          </p:nvPr>
        </p:nvSpPr>
        <p:spPr/>
        <p:txBody>
          <a:bodyPr>
            <a:normAutofit fontScale="85000" lnSpcReduction="20000"/>
          </a:bodyPr>
          <a:lstStyle/>
          <a:p>
            <a:pPr marL="0" indent="0">
              <a:buNone/>
            </a:pPr>
            <a:r>
              <a:rPr lang="en-GB" b="1" dirty="0"/>
              <a:t>Spellings</a:t>
            </a:r>
          </a:p>
          <a:p>
            <a:pPr marL="0" indent="0">
              <a:buNone/>
            </a:pPr>
            <a:r>
              <a:rPr lang="en-GB" dirty="0"/>
              <a:t>This week, you could try coming up with some sentences of your own which have the spelling word in them. </a:t>
            </a:r>
          </a:p>
          <a:p>
            <a:r>
              <a:rPr lang="en-GB" dirty="0"/>
              <a:t>Say the sentence aloud </a:t>
            </a:r>
          </a:p>
          <a:p>
            <a:r>
              <a:rPr lang="en-GB" dirty="0"/>
              <a:t>Write it down</a:t>
            </a:r>
          </a:p>
          <a:p>
            <a:r>
              <a:rPr lang="en-GB" dirty="0"/>
              <a:t>Re-read it to check it says what it should</a:t>
            </a:r>
          </a:p>
          <a:p>
            <a:pPr marL="0" indent="0">
              <a:buNone/>
            </a:pPr>
            <a:r>
              <a:rPr lang="en-GB" b="1" dirty="0"/>
              <a:t>Challenge</a:t>
            </a:r>
            <a:r>
              <a:rPr lang="en-GB" dirty="0"/>
              <a:t>: Can you include some Year ¾ spellings in those sentences? You can have these words in front of you as you do it. (They are in the middle of your reading record.)</a:t>
            </a:r>
          </a:p>
          <a:p>
            <a:pPr marL="0" indent="0">
              <a:buNone/>
            </a:pPr>
            <a:r>
              <a:rPr lang="en-GB" b="1" dirty="0"/>
              <a:t>Mrs Rollins’ 10 sentences have are available to use too.</a:t>
            </a:r>
          </a:p>
        </p:txBody>
      </p:sp>
    </p:spTree>
    <p:extLst>
      <p:ext uri="{BB962C8B-B14F-4D97-AF65-F5344CB8AC3E}">
        <p14:creationId xmlns:p14="http://schemas.microsoft.com/office/powerpoint/2010/main" val="42218014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620688"/>
            <a:ext cx="8229600" cy="1143000"/>
          </a:xfrm>
        </p:spPr>
        <p:txBody>
          <a:bodyPr>
            <a:normAutofit fontScale="90000"/>
          </a:bodyPr>
          <a:lstStyle/>
          <a:p>
            <a:r>
              <a:rPr lang="en-GB" b="1" dirty="0"/>
              <a:t>We hope that you all have a good half term. </a:t>
            </a:r>
            <a:br>
              <a:rPr lang="en-GB" b="1" dirty="0"/>
            </a:br>
            <a:endParaRPr lang="en-GB" dirty="0"/>
          </a:p>
        </p:txBody>
      </p:sp>
      <p:sp>
        <p:nvSpPr>
          <p:cNvPr id="4" name="Content Placeholder 2"/>
          <p:cNvSpPr>
            <a:spLocks noGrp="1"/>
          </p:cNvSpPr>
          <p:nvPr>
            <p:ph idx="1"/>
          </p:nvPr>
        </p:nvSpPr>
        <p:spPr/>
        <p:txBody>
          <a:bodyPr>
            <a:normAutofit/>
          </a:bodyPr>
          <a:lstStyle/>
          <a:p>
            <a:pPr marL="0" indent="0" algn="ctr">
              <a:buNone/>
            </a:pPr>
            <a:r>
              <a:rPr lang="en-GB" sz="4000" b="1" dirty="0"/>
              <a:t>Well done for working so hard. </a:t>
            </a:r>
          </a:p>
        </p:txBody>
      </p:sp>
      <p:pic>
        <p:nvPicPr>
          <p:cNvPr id="102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619672" y="2492896"/>
            <a:ext cx="5511800" cy="3567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975302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1143000"/>
          </a:xfrm>
        </p:spPr>
        <p:txBody>
          <a:bodyPr>
            <a:normAutofit fontScale="90000"/>
          </a:bodyPr>
          <a:lstStyle/>
          <a:p>
            <a:r>
              <a:rPr lang="en-GB" dirty="0"/>
              <a:t>Spellings </a:t>
            </a:r>
            <a:br>
              <a:rPr lang="en-GB" dirty="0"/>
            </a:br>
            <a:r>
              <a:rPr lang="en-GB" dirty="0"/>
              <a:t>for Friday 22nd May</a:t>
            </a:r>
          </a:p>
        </p:txBody>
      </p:sp>
      <p:pic>
        <p:nvPicPr>
          <p:cNvPr id="4" name="Content Placeholder 3" descr="Year 4 Term 3A Overview.pdf (SECURED) - Adobe Acrobat Reader DC"/>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755576" y="1412776"/>
            <a:ext cx="1512168" cy="5040555"/>
          </a:xfrm>
        </p:spPr>
      </p:pic>
      <p:sp>
        <p:nvSpPr>
          <p:cNvPr id="5" name="TextBox 4"/>
          <p:cNvSpPr txBox="1"/>
          <p:nvPr/>
        </p:nvSpPr>
        <p:spPr>
          <a:xfrm>
            <a:off x="2915816" y="2060848"/>
            <a:ext cx="5688632" cy="4062651"/>
          </a:xfrm>
          <a:prstGeom prst="rect">
            <a:avLst/>
          </a:prstGeom>
          <a:noFill/>
        </p:spPr>
        <p:txBody>
          <a:bodyPr wrap="square" rtlCol="0">
            <a:spAutoFit/>
          </a:bodyPr>
          <a:lstStyle/>
          <a:p>
            <a:r>
              <a:rPr lang="en-GB" sz="3000" dirty="0"/>
              <a:t>This week, there is a PowerPoint, a handwriting sheet and a word search to support your learning. Take a look! </a:t>
            </a:r>
          </a:p>
          <a:p>
            <a:endParaRPr lang="en-GB" sz="3000" dirty="0"/>
          </a:p>
          <a:p>
            <a:r>
              <a:rPr lang="en-GB" sz="3000" dirty="0"/>
              <a:t>For those of you who are also in Mrs Graves’ spelling group, there is a new 6 week overview. </a:t>
            </a:r>
          </a:p>
          <a:p>
            <a:endParaRPr lang="en-GB" dirty="0"/>
          </a:p>
        </p:txBody>
      </p:sp>
    </p:spTree>
    <p:extLst>
      <p:ext uri="{BB962C8B-B14F-4D97-AF65-F5344CB8AC3E}">
        <p14:creationId xmlns:p14="http://schemas.microsoft.com/office/powerpoint/2010/main" val="27603919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Stories From Other Cultures</a:t>
            </a:r>
          </a:p>
        </p:txBody>
      </p:sp>
      <p:sp>
        <p:nvSpPr>
          <p:cNvPr id="3" name="Content Placeholder 2"/>
          <p:cNvSpPr>
            <a:spLocks noGrp="1"/>
          </p:cNvSpPr>
          <p:nvPr>
            <p:ph idx="1"/>
          </p:nvPr>
        </p:nvSpPr>
        <p:spPr>
          <a:xfrm>
            <a:off x="539552" y="1628800"/>
            <a:ext cx="8229600" cy="4525963"/>
          </a:xfrm>
        </p:spPr>
        <p:txBody>
          <a:bodyPr>
            <a:normAutofit fontScale="77500" lnSpcReduction="20000"/>
          </a:bodyPr>
          <a:lstStyle/>
          <a:p>
            <a:r>
              <a:rPr lang="en-GB" sz="4800" dirty="0"/>
              <a:t>Week Commencing Monday 18th May</a:t>
            </a:r>
          </a:p>
          <a:p>
            <a:r>
              <a:rPr lang="en-GB" sz="4800" dirty="0"/>
              <a:t>This PowerPoint has been written so that children can either work through it independently or with the support of an adult. </a:t>
            </a:r>
          </a:p>
          <a:p>
            <a:r>
              <a:rPr lang="en-GB" dirty="0"/>
              <a:t>The specific days to complete the activities are suggestions. Please do what you can, when you can. You may choose to complete the 4 main lessons in 1,2,3 or 4 days. We also appreciate that the amount of time that children wish to spend on these tasks may vary from child to child</a:t>
            </a:r>
            <a:r>
              <a:rPr lang="en-GB" sz="2800" dirty="0"/>
              <a:t>. </a:t>
            </a:r>
            <a:endParaRPr lang="en-GB" dirty="0"/>
          </a:p>
          <a:p>
            <a:endParaRPr lang="en-GB" dirty="0"/>
          </a:p>
        </p:txBody>
      </p:sp>
    </p:spTree>
    <p:extLst>
      <p:ext uri="{BB962C8B-B14F-4D97-AF65-F5344CB8AC3E}">
        <p14:creationId xmlns:p14="http://schemas.microsoft.com/office/powerpoint/2010/main" val="5467438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Stories From Other Cultures</a:t>
            </a:r>
          </a:p>
        </p:txBody>
      </p:sp>
      <p:sp>
        <p:nvSpPr>
          <p:cNvPr id="3" name="Content Placeholder 2"/>
          <p:cNvSpPr>
            <a:spLocks noGrp="1"/>
          </p:cNvSpPr>
          <p:nvPr>
            <p:ph idx="1"/>
          </p:nvPr>
        </p:nvSpPr>
        <p:spPr/>
        <p:txBody>
          <a:bodyPr>
            <a:normAutofit lnSpcReduction="10000"/>
          </a:bodyPr>
          <a:lstStyle/>
          <a:p>
            <a:pPr marL="0" indent="0">
              <a:buNone/>
            </a:pPr>
            <a:r>
              <a:rPr lang="en-GB" u="sng" dirty="0"/>
              <a:t>Weekly Overview </a:t>
            </a:r>
          </a:p>
          <a:p>
            <a:pPr marL="0" indent="0">
              <a:buNone/>
            </a:pPr>
            <a:r>
              <a:rPr lang="en-GB" dirty="0"/>
              <a:t>This week, we are looking at another book from the continent of Africa called </a:t>
            </a:r>
            <a:r>
              <a:rPr lang="en-GB" i="1" dirty="0" err="1"/>
              <a:t>Mufaro’s</a:t>
            </a:r>
            <a:r>
              <a:rPr lang="en-GB" i="1" dirty="0"/>
              <a:t> Beautiful Daughters</a:t>
            </a:r>
            <a:r>
              <a:rPr lang="en-GB" dirty="0"/>
              <a:t>. Can you work out the message?</a:t>
            </a:r>
          </a:p>
          <a:p>
            <a:pPr marL="0" indent="0">
              <a:buNone/>
            </a:pPr>
            <a:r>
              <a:rPr lang="en-GB" dirty="0"/>
              <a:t>We will be revisiting </a:t>
            </a:r>
            <a:r>
              <a:rPr lang="en-GB" b="1" dirty="0"/>
              <a:t>expanded noun phrases</a:t>
            </a:r>
            <a:r>
              <a:rPr lang="en-GB" dirty="0"/>
              <a:t>, </a:t>
            </a:r>
            <a:r>
              <a:rPr lang="en-GB" b="1" dirty="0"/>
              <a:t>adverbs </a:t>
            </a:r>
            <a:r>
              <a:rPr lang="en-GB" dirty="0"/>
              <a:t>and</a:t>
            </a:r>
            <a:r>
              <a:rPr lang="en-GB" b="1" dirty="0"/>
              <a:t> adverbials </a:t>
            </a:r>
            <a:r>
              <a:rPr lang="en-GB" dirty="0"/>
              <a:t>and using some in our writing. </a:t>
            </a:r>
          </a:p>
          <a:p>
            <a:pPr marL="0" indent="0">
              <a:buNone/>
            </a:pPr>
            <a:r>
              <a:rPr lang="en-GB" dirty="0"/>
              <a:t>There are some </a:t>
            </a:r>
            <a:r>
              <a:rPr lang="en-GB" b="1" dirty="0"/>
              <a:t>challenge</a:t>
            </a:r>
            <a:r>
              <a:rPr lang="en-GB" dirty="0"/>
              <a:t> activities this week which you may choose to complete as well.    </a:t>
            </a:r>
            <a:endParaRPr lang="en-GB" b="1" dirty="0"/>
          </a:p>
        </p:txBody>
      </p:sp>
    </p:spTree>
    <p:extLst>
      <p:ext uri="{BB962C8B-B14F-4D97-AF65-F5344CB8AC3E}">
        <p14:creationId xmlns:p14="http://schemas.microsoft.com/office/powerpoint/2010/main" val="11099056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492896"/>
            <a:ext cx="8229600" cy="1143000"/>
          </a:xfrm>
        </p:spPr>
        <p:txBody>
          <a:bodyPr>
            <a:normAutofit/>
          </a:bodyPr>
          <a:lstStyle/>
          <a:p>
            <a:r>
              <a:rPr lang="en-GB" sz="5500" b="1" dirty="0"/>
              <a:t>Monday 18</a:t>
            </a:r>
            <a:r>
              <a:rPr lang="en-GB" sz="5500" b="1" baseline="30000" dirty="0"/>
              <a:t>th</a:t>
            </a:r>
            <a:r>
              <a:rPr lang="en-GB" sz="5500" b="1" dirty="0"/>
              <a:t> May</a:t>
            </a:r>
          </a:p>
        </p:txBody>
      </p:sp>
      <p:sp>
        <p:nvSpPr>
          <p:cNvPr id="3" name="Rectangle 2"/>
          <p:cNvSpPr/>
          <p:nvPr/>
        </p:nvSpPr>
        <p:spPr>
          <a:xfrm>
            <a:off x="971600" y="764704"/>
            <a:ext cx="6577826" cy="769441"/>
          </a:xfrm>
          <a:prstGeom prst="rect">
            <a:avLst/>
          </a:prstGeom>
        </p:spPr>
        <p:txBody>
          <a:bodyPr wrap="none">
            <a:spAutoFit/>
          </a:bodyPr>
          <a:lstStyle/>
          <a:p>
            <a:r>
              <a:rPr lang="en-GB" sz="4400" dirty="0"/>
              <a:t>Stories From Other Cultures</a:t>
            </a:r>
          </a:p>
        </p:txBody>
      </p:sp>
    </p:spTree>
    <p:extLst>
      <p:ext uri="{BB962C8B-B14F-4D97-AF65-F5344CB8AC3E}">
        <p14:creationId xmlns:p14="http://schemas.microsoft.com/office/powerpoint/2010/main" val="37924835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Stories From Other Cultures</a:t>
            </a:r>
            <a:r>
              <a:rPr lang="en-GB" b="1" dirty="0"/>
              <a:t> </a:t>
            </a:r>
          </a:p>
        </p:txBody>
      </p:sp>
      <p:sp>
        <p:nvSpPr>
          <p:cNvPr id="3" name="Content Placeholder 2"/>
          <p:cNvSpPr>
            <a:spLocks noGrp="1"/>
          </p:cNvSpPr>
          <p:nvPr>
            <p:ph idx="1"/>
          </p:nvPr>
        </p:nvSpPr>
        <p:spPr/>
        <p:txBody>
          <a:bodyPr>
            <a:normAutofit fontScale="92500" lnSpcReduction="20000"/>
          </a:bodyPr>
          <a:lstStyle/>
          <a:p>
            <a:pPr marL="0" indent="0">
              <a:buNone/>
            </a:pPr>
            <a:r>
              <a:rPr lang="en-GB" b="1" dirty="0"/>
              <a:t>Monday 18</a:t>
            </a:r>
            <a:r>
              <a:rPr lang="en-GB" b="1" baseline="30000" dirty="0"/>
              <a:t>th</a:t>
            </a:r>
            <a:r>
              <a:rPr lang="en-GB" b="1" dirty="0"/>
              <a:t> May</a:t>
            </a:r>
          </a:p>
          <a:p>
            <a:pPr marL="0" indent="0">
              <a:buNone/>
            </a:pPr>
            <a:r>
              <a:rPr lang="en-GB" b="1" dirty="0"/>
              <a:t>L.O. To understand and explore expanded noun phrases</a:t>
            </a:r>
          </a:p>
          <a:p>
            <a:r>
              <a:rPr lang="en-GB" dirty="0"/>
              <a:t>We would like you all to </a:t>
            </a:r>
            <a:r>
              <a:rPr lang="en-GB" u="sng" dirty="0"/>
              <a:t>use more examples </a:t>
            </a:r>
            <a:r>
              <a:rPr lang="en-GB" dirty="0"/>
              <a:t>of expanded noun phrases in your English work. </a:t>
            </a:r>
          </a:p>
          <a:p>
            <a:r>
              <a:rPr lang="en-GB" b="1" dirty="0"/>
              <a:t>Why? </a:t>
            </a:r>
            <a:r>
              <a:rPr lang="en-GB" dirty="0"/>
              <a:t>Because it makes your writing </a:t>
            </a:r>
            <a:r>
              <a:rPr lang="en-GB" u="sng" dirty="0"/>
              <a:t>more interesting </a:t>
            </a:r>
            <a:r>
              <a:rPr lang="en-GB" dirty="0"/>
              <a:t>to read. </a:t>
            </a:r>
          </a:p>
          <a:p>
            <a:r>
              <a:rPr lang="en-GB" dirty="0"/>
              <a:t>Today, there are two sheets to work through  and two PowerPoints to read to help you become more confident in understanding what an expanded noun phrase is and how to use them. </a:t>
            </a:r>
          </a:p>
          <a:p>
            <a:pPr marL="0" indent="0">
              <a:buNone/>
            </a:pPr>
            <a:endParaRPr lang="en-GB" b="1" dirty="0"/>
          </a:p>
          <a:p>
            <a:pPr marL="0" indent="0">
              <a:buNone/>
            </a:pPr>
            <a:endParaRPr lang="en-GB" b="1" dirty="0"/>
          </a:p>
        </p:txBody>
      </p:sp>
    </p:spTree>
    <p:extLst>
      <p:ext uri="{BB962C8B-B14F-4D97-AF65-F5344CB8AC3E}">
        <p14:creationId xmlns:p14="http://schemas.microsoft.com/office/powerpoint/2010/main" val="40098484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Stories From Other Cultures</a:t>
            </a:r>
            <a:r>
              <a:rPr lang="en-GB" b="1" dirty="0"/>
              <a:t> </a:t>
            </a:r>
            <a:endParaRPr lang="en-GB" dirty="0"/>
          </a:p>
        </p:txBody>
      </p:sp>
      <p:sp>
        <p:nvSpPr>
          <p:cNvPr id="3" name="Content Placeholder 2"/>
          <p:cNvSpPr>
            <a:spLocks noGrp="1"/>
          </p:cNvSpPr>
          <p:nvPr>
            <p:ph idx="1"/>
          </p:nvPr>
        </p:nvSpPr>
        <p:spPr/>
        <p:txBody>
          <a:bodyPr/>
          <a:lstStyle/>
          <a:p>
            <a:pPr marL="0" indent="0">
              <a:buNone/>
            </a:pPr>
            <a:r>
              <a:rPr lang="en-GB" b="1" dirty="0"/>
              <a:t>Task 1: </a:t>
            </a:r>
            <a:r>
              <a:rPr lang="en-GB" dirty="0"/>
              <a:t>Read and complete sheet 1 called Simple Noun Phrases. (I’m afraid the ‘more information’ links won’t work unless you have a </a:t>
            </a:r>
            <a:r>
              <a:rPr lang="en-GB" dirty="0" err="1"/>
              <a:t>Twinkl</a:t>
            </a:r>
            <a:r>
              <a:rPr lang="en-GB" dirty="0"/>
              <a:t> account.)</a:t>
            </a:r>
          </a:p>
          <a:p>
            <a:pPr marL="0" indent="0">
              <a:buNone/>
            </a:pPr>
            <a:endParaRPr lang="en-GB" dirty="0"/>
          </a:p>
          <a:p>
            <a:pPr marL="0" indent="0">
              <a:buNone/>
            </a:pPr>
            <a:r>
              <a:rPr lang="en-GB" dirty="0"/>
              <a:t>Check your answers with the answer sheet and see how you got on. </a:t>
            </a:r>
          </a:p>
          <a:p>
            <a:pPr marL="0" indent="0">
              <a:buNone/>
            </a:pPr>
            <a:endParaRPr lang="en-GB" dirty="0"/>
          </a:p>
        </p:txBody>
      </p:sp>
    </p:spTree>
    <p:extLst>
      <p:ext uri="{BB962C8B-B14F-4D97-AF65-F5344CB8AC3E}">
        <p14:creationId xmlns:p14="http://schemas.microsoft.com/office/powerpoint/2010/main" val="38977252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Stories From Other Cultures</a:t>
            </a:r>
          </a:p>
        </p:txBody>
      </p:sp>
      <p:sp>
        <p:nvSpPr>
          <p:cNvPr id="3" name="Content Placeholder 2"/>
          <p:cNvSpPr>
            <a:spLocks noGrp="1"/>
          </p:cNvSpPr>
          <p:nvPr>
            <p:ph idx="1"/>
          </p:nvPr>
        </p:nvSpPr>
        <p:spPr/>
        <p:txBody>
          <a:bodyPr/>
          <a:lstStyle/>
          <a:p>
            <a:pPr marL="0" indent="0">
              <a:buNone/>
            </a:pPr>
            <a:r>
              <a:rPr lang="en-GB" b="1" dirty="0"/>
              <a:t>Task 2</a:t>
            </a:r>
            <a:r>
              <a:rPr lang="en-GB" dirty="0"/>
              <a:t>: Learn about creating expanded noun phrases by including adjectives by looking through the PowerPoint ‘Noun phrases including adjectives’  </a:t>
            </a:r>
          </a:p>
        </p:txBody>
      </p:sp>
    </p:spTree>
    <p:extLst>
      <p:ext uri="{BB962C8B-B14F-4D97-AF65-F5344CB8AC3E}">
        <p14:creationId xmlns:p14="http://schemas.microsoft.com/office/powerpoint/2010/main" val="145925190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1980</TotalTime>
  <Words>1114</Words>
  <Application>Microsoft Office PowerPoint</Application>
  <PresentationFormat>On-screen Show (4:3)</PresentationFormat>
  <Paragraphs>106</Paragraphs>
  <Slides>28</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28</vt:i4>
      </vt:variant>
    </vt:vector>
  </HeadingPairs>
  <TitlesOfParts>
    <vt:vector size="31" baseType="lpstr">
      <vt:lpstr>Arial</vt:lpstr>
      <vt:lpstr>Calibri</vt:lpstr>
      <vt:lpstr>Office Theme</vt:lpstr>
      <vt:lpstr>ENGLISH LESSONS MONDAY 18th MAY TO FRIDAY 22nd MAY</vt:lpstr>
      <vt:lpstr>Reading Comprehension</vt:lpstr>
      <vt:lpstr>Spellings  for Friday 22nd May</vt:lpstr>
      <vt:lpstr>Stories From Other Cultures</vt:lpstr>
      <vt:lpstr>Stories From Other Cultures</vt:lpstr>
      <vt:lpstr>Monday 18th May</vt:lpstr>
      <vt:lpstr>Stories From Other Cultures </vt:lpstr>
      <vt:lpstr>Stories From Other Cultures </vt:lpstr>
      <vt:lpstr>Stories From Other Cultures</vt:lpstr>
      <vt:lpstr>Stories From Other Cultures</vt:lpstr>
      <vt:lpstr>Stories From Other Cultures</vt:lpstr>
      <vt:lpstr>Stories From Other Cultures</vt:lpstr>
      <vt:lpstr>Tuesday 19th May</vt:lpstr>
      <vt:lpstr>Tuesday 19th May</vt:lpstr>
      <vt:lpstr>Stories From Other Cultures </vt:lpstr>
      <vt:lpstr>Stories From Other Cultures</vt:lpstr>
      <vt:lpstr>Wednesday 20th May </vt:lpstr>
      <vt:lpstr>Wednesday 20th May </vt:lpstr>
      <vt:lpstr>Stories From Other Cultures</vt:lpstr>
      <vt:lpstr>Answers to adverbial hunt </vt:lpstr>
      <vt:lpstr>Stories From Other Cultures</vt:lpstr>
      <vt:lpstr>Stories From Other Cultures </vt:lpstr>
      <vt:lpstr> Thursday 21st May  </vt:lpstr>
      <vt:lpstr>Thursday 21st May</vt:lpstr>
      <vt:lpstr>Success Criteria </vt:lpstr>
      <vt:lpstr>Spellings </vt:lpstr>
      <vt:lpstr>Friday 16th May </vt:lpstr>
      <vt:lpstr>We hope that you all have a good half term.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jase</dc:creator>
  <cp:lastModifiedBy>Debbie Preston</cp:lastModifiedBy>
  <cp:revision>207</cp:revision>
  <dcterms:created xsi:type="dcterms:W3CDTF">2020-04-22T19:30:28Z</dcterms:created>
  <dcterms:modified xsi:type="dcterms:W3CDTF">2020-05-15T14:57:36Z</dcterms:modified>
</cp:coreProperties>
</file>