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14" r:id="rId2"/>
    <p:sldId id="313" r:id="rId3"/>
    <p:sldId id="304" r:id="rId4"/>
    <p:sldId id="294" r:id="rId5"/>
    <p:sldId id="279" r:id="rId6"/>
    <p:sldId id="297" r:id="rId7"/>
    <p:sldId id="305" r:id="rId8"/>
    <p:sldId id="306" r:id="rId9"/>
    <p:sldId id="312" r:id="rId10"/>
    <p:sldId id="31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2505" autoAdjust="0"/>
  </p:normalViewPr>
  <p:slideViewPr>
    <p:cSldViewPr snapToGrid="0">
      <p:cViewPr varScale="1">
        <p:scale>
          <a:sx n="60" d="100"/>
          <a:sy n="60" d="100"/>
        </p:scale>
        <p:origin x="18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24/04/2020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9989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8188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8188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4855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shurdman@thomasrussell-junior.staffs.sch.uk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lashlearn.com/math-skills/first-grade/add-and-subtract-within-100/subtract-multiples-of-1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splashlearn.com/math-skills/second-grade/subtract-within-1000/subtract-multiples-of-10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nrich.maths.org/655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smtClean="0">
                <a:latin typeface="Comic Sans MS" panose="030F0702030302020204" pitchFamily="66" charset="0"/>
              </a:rPr>
              <a:t/>
            </a:r>
            <a:br>
              <a:rPr lang="en-GB" smtClean="0">
                <a:latin typeface="Comic Sans MS" panose="030F0702030302020204" pitchFamily="66" charset="0"/>
              </a:rPr>
            </a:br>
            <a:r>
              <a:rPr lang="en-GB" smtClean="0">
                <a:latin typeface="Comic Sans MS" panose="030F0702030302020204" pitchFamily="66" charset="0"/>
              </a:rPr>
              <a:t>Place Value.</a:t>
            </a:r>
            <a:br>
              <a:rPr lang="en-GB" smtClean="0">
                <a:latin typeface="Comic Sans MS" panose="030F0702030302020204" pitchFamily="66" charset="0"/>
              </a:rPr>
            </a:b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6" name="Content Placeholder 5" descr="Chets Creek Elementary Math: How Many Groups of 10?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11" y="1848330"/>
            <a:ext cx="3378005" cy="247320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 dirty="0"/>
          </a:p>
        </p:txBody>
      </p:sp>
      <p:pic>
        <p:nvPicPr>
          <p:cNvPr id="7" name="Picture 6" descr="eLimu | Number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239" y="4673620"/>
            <a:ext cx="4220637" cy="2059740"/>
          </a:xfrm>
          <a:prstGeom prst="rect">
            <a:avLst/>
          </a:prstGeom>
        </p:spPr>
      </p:pic>
      <p:pic>
        <p:nvPicPr>
          <p:cNvPr id="8" name="Picture 7" descr="E is for Explore!: Place Value Musical Chair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002" y="1963957"/>
            <a:ext cx="4812632" cy="243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724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>
                <a:latin typeface="Comic Sans MS" panose="030F0702030302020204" pitchFamily="66" charset="0"/>
              </a:rPr>
              <a:t/>
            </a:r>
            <a:br>
              <a:rPr lang="en-GB" dirty="0" smtClean="0">
                <a:latin typeface="Comic Sans MS" panose="030F0702030302020204" pitchFamily="66" charset="0"/>
              </a:rPr>
            </a:br>
            <a:r>
              <a:rPr lang="en-GB" dirty="0" smtClean="0">
                <a:latin typeface="Comic Sans MS" panose="030F0702030302020204" pitchFamily="66" charset="0"/>
              </a:rPr>
              <a:t/>
            </a:r>
            <a:br>
              <a:rPr lang="en-GB" dirty="0" smtClean="0">
                <a:latin typeface="Comic Sans MS" panose="030F0702030302020204" pitchFamily="66" charset="0"/>
              </a:rPr>
            </a:br>
            <a:r>
              <a:rPr lang="en-GB" dirty="0" smtClean="0">
                <a:latin typeface="Comic Sans MS" panose="030F0702030302020204" pitchFamily="66" charset="0"/>
              </a:rPr>
              <a:t>If you want to keep going, try today’s challenge.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10</a:t>
            </a:fld>
            <a:endParaRPr lang="en-GB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B07DD9F-3DEB-4FE0-9D18-115F2FB13F4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588" y="2219641"/>
            <a:ext cx="3276575" cy="4501835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2686049" y="114813"/>
            <a:ext cx="3796165" cy="495353"/>
          </a:xfrm>
          <a:prstGeom prst="roundRect">
            <a:avLst>
              <a:gd name="adj" fmla="val 42473"/>
            </a:avLst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Challenge</a:t>
            </a:r>
            <a:endParaRPr lang="en-GB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796" y="2984269"/>
            <a:ext cx="5552204" cy="17626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10423" y="5244148"/>
            <a:ext cx="5314950" cy="14773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Send your challenges to your morning teacher if you get this far!</a:t>
            </a:r>
          </a:p>
          <a:p>
            <a:r>
              <a:rPr lang="en-GB" dirty="0" err="1" smtClean="0">
                <a:solidFill>
                  <a:srgbClr val="EA7600"/>
                </a:solidFill>
              </a:rPr>
              <a:t>kjones</a:t>
            </a:r>
            <a:r>
              <a:rPr lang="en-GB" dirty="0" smtClean="0">
                <a:solidFill>
                  <a:srgbClr val="EA7600"/>
                </a:solidFill>
              </a:rPr>
              <a:t>@ </a:t>
            </a:r>
            <a:r>
              <a:rPr lang="en-GB" dirty="0" smtClean="0"/>
              <a:t>or </a:t>
            </a:r>
            <a:r>
              <a:rPr lang="en-GB" dirty="0" err="1" smtClean="0">
                <a:solidFill>
                  <a:srgbClr val="EA7600"/>
                </a:solidFill>
              </a:rPr>
              <a:t>ehowell</a:t>
            </a:r>
            <a:r>
              <a:rPr lang="en-GB" dirty="0" smtClean="0">
                <a:solidFill>
                  <a:srgbClr val="EA7600"/>
                </a:solidFill>
              </a:rPr>
              <a:t>@ </a:t>
            </a:r>
            <a:r>
              <a:rPr lang="en-GB" dirty="0" smtClean="0"/>
              <a:t>or </a:t>
            </a:r>
            <a:r>
              <a:rPr lang="en-GB" dirty="0" smtClean="0">
                <a:hlinkClick r:id="rId4"/>
              </a:rPr>
              <a:t>shurdman@thomasrussell-junior.staffs.sch.uk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8014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Week 2 Maths – </a:t>
            </a:r>
            <a:r>
              <a:rPr lang="en-GB" b="1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Place Value.</a:t>
            </a:r>
            <a:endParaRPr lang="en-GB" b="1" u="sng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486274"/>
          </a:xfrm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This week is all about Place Value. </a:t>
            </a:r>
            <a:endParaRPr lang="en-GB" dirty="0">
              <a:latin typeface="Comic Sans MS" panose="030F0702030302020204" pitchFamily="66" charset="0"/>
            </a:endParaRPr>
          </a:p>
          <a:p>
            <a:endParaRPr lang="en-GB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Remember each digit has a place.</a:t>
            </a:r>
          </a:p>
          <a:p>
            <a:pPr marL="0" indent="0" algn="ctr">
              <a:buNone/>
            </a:pPr>
            <a:r>
              <a:rPr lang="en-GB" dirty="0" err="1" smtClean="0">
                <a:solidFill>
                  <a:srgbClr val="7030A0"/>
                </a:solidFill>
                <a:latin typeface="Comic Sans MS" panose="030F0702030302020204" pitchFamily="66" charset="0"/>
              </a:rPr>
              <a:t>Th</a:t>
            </a:r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  H  T  1’s </a:t>
            </a:r>
          </a:p>
          <a:p>
            <a:pPr marL="0" indent="0" algn="ctr">
              <a:buNone/>
            </a:pPr>
            <a:endParaRPr lang="en-GB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Think about when we have jumped left and right in class.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If the number needs to get bigger we move right and add a place holder. If it needs to </a:t>
            </a:r>
            <a:r>
              <a:rPr lang="en-GB" smtClean="0">
                <a:solidFill>
                  <a:srgbClr val="00B050"/>
                </a:solidFill>
                <a:latin typeface="Comic Sans MS" panose="030F0702030302020204" pitchFamily="66" charset="0"/>
              </a:rPr>
              <a:t>get smaller, </a:t>
            </a:r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we move left and ‘kick’ the place holder off!</a:t>
            </a:r>
            <a:endParaRPr lang="en-GB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4284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5" y="247443"/>
            <a:ext cx="8262752" cy="511935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000" b="1" dirty="0" smtClean="0">
                <a:solidFill>
                  <a:srgbClr val="253746"/>
                </a:solidFill>
                <a:latin typeface="Comic Sans MS" panose="030F0702030302020204" pitchFamily="66" charset="0"/>
              </a:rPr>
              <a:t>Starter.</a:t>
            </a:r>
          </a:p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000" b="1" dirty="0">
                <a:solidFill>
                  <a:srgbClr val="253746"/>
                </a:solidFill>
                <a:latin typeface="Comic Sans MS" panose="030F0702030302020204" pitchFamily="66" charset="0"/>
              </a:rPr>
              <a:t>L</a:t>
            </a:r>
            <a:r>
              <a:rPr lang="en-GB" sz="2000" b="1" dirty="0" smtClean="0">
                <a:solidFill>
                  <a:srgbClr val="253746"/>
                </a:solidFill>
                <a:latin typeface="Comic Sans MS" panose="030F0702030302020204" pitchFamily="66" charset="0"/>
              </a:rPr>
              <a:t>et’s get warmed up!</a:t>
            </a:r>
          </a:p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LO: To add </a:t>
            </a:r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and subtract multiples of </a:t>
            </a:r>
            <a:r>
              <a:rPr lang="en-GB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10/100</a:t>
            </a:r>
          </a:p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0070C0"/>
                </a:solidFill>
                <a:latin typeface="Comic Sans MS" panose="030F0702030302020204" pitchFamily="66" charset="0"/>
                <a:hlinkClick r:id="rId3"/>
              </a:rPr>
              <a:t>https</a:t>
            </a:r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  <a:hlinkClick r:id="rId3"/>
              </a:rPr>
              <a:t>://</a:t>
            </a:r>
            <a:r>
              <a:rPr lang="en-GB" sz="2000" b="1" dirty="0" smtClean="0">
                <a:solidFill>
                  <a:srgbClr val="0070C0"/>
                </a:solidFill>
                <a:latin typeface="Comic Sans MS" panose="030F0702030302020204" pitchFamily="66" charset="0"/>
                <a:hlinkClick r:id="rId3"/>
              </a:rPr>
              <a:t>www.splashlearn.com/math-skills/first-grade/add-and-subtract-within-100/subtract-multiples-of-10</a:t>
            </a:r>
            <a:endParaRPr lang="en-GB" sz="20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endParaRPr lang="en-GB" sz="20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0070C0"/>
                </a:solidFill>
                <a:latin typeface="Comic Sans MS" panose="030F0702030302020204" pitchFamily="66" charset="0"/>
                <a:hlinkClick r:id="rId4"/>
              </a:rPr>
              <a:t>https://</a:t>
            </a:r>
            <a:r>
              <a:rPr lang="en-GB" sz="2000" b="1" dirty="0" smtClean="0">
                <a:solidFill>
                  <a:srgbClr val="0070C0"/>
                </a:solidFill>
                <a:latin typeface="Comic Sans MS" panose="030F0702030302020204" pitchFamily="66" charset="0"/>
                <a:hlinkClick r:id="rId4"/>
              </a:rPr>
              <a:t>www.splashlearn.com/math-skills/second-grade/subtract-within-1000/subtract-multiples-of-100</a:t>
            </a:r>
            <a:endParaRPr lang="en-GB" sz="20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endParaRPr lang="en-GB" sz="2000" b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Here are two  suggestions to get warmed up. The top one is the easier option.</a:t>
            </a:r>
          </a:p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218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400" b="1" dirty="0">
              <a:solidFill>
                <a:srgbClr val="2537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88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5" y="1269723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endParaRPr lang="en-GB" sz="28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LO: To begin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to understand place value in 4-digit numbers, counting above 1000.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9614" y="192505"/>
            <a:ext cx="8910088" cy="107721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3200" b="1" dirty="0" smtClean="0">
              <a:solidFill>
                <a:srgbClr val="253746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GB" sz="3200" b="1" dirty="0" smtClean="0">
                <a:solidFill>
                  <a:srgbClr val="253746"/>
                </a:solidFill>
                <a:latin typeface="Comic Sans MS" panose="030F0702030302020204" pitchFamily="66" charset="0"/>
              </a:rPr>
              <a:t>Place Value – Day 1</a:t>
            </a:r>
            <a:endParaRPr lang="en-GB" sz="3200" b="1" dirty="0">
              <a:solidFill>
                <a:srgbClr val="25374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479" y="3077472"/>
            <a:ext cx="3908357" cy="293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321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</a:rPr>
              <a:t>LO: To begin </a:t>
            </a:r>
            <a:r>
              <a:rPr lang="en-GB" sz="2000" b="1" dirty="0">
                <a:solidFill>
                  <a:srgbClr val="FF0000"/>
                </a:solidFill>
              </a:rPr>
              <a:t>to understand place value in 4-digit numbers, counting above 1000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  <a:endParaRPr lang="en-GB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7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990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3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991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59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992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515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993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71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994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783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996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539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997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295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 998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051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999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07260" y="715890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000" b="1" dirty="0"/>
              <a:t>1000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027260" y="715890"/>
            <a:ext cx="648000" cy="39600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995</a:t>
            </a:r>
          </a:p>
        </p:txBody>
      </p:sp>
      <p:sp>
        <p:nvSpPr>
          <p:cNvPr id="4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86952" y="1683039"/>
            <a:ext cx="2886846" cy="1002104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Let’s count on in 1s from </a:t>
            </a:r>
            <a:r>
              <a:rPr lang="en-GB" b="1" dirty="0">
                <a:solidFill>
                  <a:srgbClr val="FF0000"/>
                </a:solidFill>
              </a:rPr>
              <a:t>990…</a:t>
            </a:r>
          </a:p>
        </p:txBody>
      </p:sp>
      <p:sp>
        <p:nvSpPr>
          <p:cNvPr id="5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511284" y="1683039"/>
            <a:ext cx="3522562" cy="1103704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What number comes next?  Write it on your </a:t>
            </a:r>
            <a:r>
              <a:rPr lang="en-GB" b="1" dirty="0" smtClean="0">
                <a:solidFill>
                  <a:srgbClr val="253746"/>
                </a:solidFill>
              </a:rPr>
              <a:t>whiteboard or a piece of paper.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871" y="2061755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749106" y="4295610"/>
            <a:ext cx="2886846" cy="1212561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Who wrote </a:t>
            </a:r>
            <a:r>
              <a:rPr lang="en-GB" b="1" dirty="0">
                <a:solidFill>
                  <a:srgbClr val="FF0000"/>
                </a:solidFill>
              </a:rPr>
              <a:t>1001? </a:t>
            </a:r>
            <a:r>
              <a:rPr lang="en-GB" b="1" dirty="0">
                <a:solidFill>
                  <a:srgbClr val="253746"/>
                </a:solidFill>
              </a:rPr>
              <a:t>Let’s carry on counting…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16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80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1002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944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1003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808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672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1005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400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1007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264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1008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128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1009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992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1010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536000" y="3176061"/>
            <a:ext cx="720000" cy="40011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1006</a:t>
            </a:r>
          </a:p>
        </p:txBody>
      </p:sp>
      <p:sp>
        <p:nvSpPr>
          <p:cNvPr id="6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103527" y="4099667"/>
            <a:ext cx="3747768" cy="1234333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What are the next 3 numbers? Write them on your </a:t>
            </a:r>
            <a:r>
              <a:rPr lang="en-GB" b="1" dirty="0" smtClean="0">
                <a:solidFill>
                  <a:srgbClr val="253746"/>
                </a:solidFill>
              </a:rPr>
              <a:t>whiteboard or a piece pf paper.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305" y="4492225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84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3" grpId="0" animBg="1"/>
      <p:bldP spid="44" grpId="0" animBg="1"/>
      <p:bldP spid="45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</a:rPr>
              <a:t>LO: To begin </a:t>
            </a:r>
            <a:r>
              <a:rPr lang="en-GB" sz="2000" b="1" dirty="0">
                <a:solidFill>
                  <a:srgbClr val="FF0000"/>
                </a:solidFill>
              </a:rPr>
              <a:t>to understand place value in 4-digit numbers, counting above 1000.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13373" r="10933" b="10639"/>
          <a:stretch/>
        </p:blipFill>
        <p:spPr>
          <a:xfrm>
            <a:off x="938783" y="731519"/>
            <a:ext cx="7537559" cy="5228291"/>
          </a:xfrm>
          <a:prstGeom prst="rect">
            <a:avLst/>
          </a:prstGeom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960000" y="756000"/>
            <a:ext cx="756000" cy="504000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3204000" y="3373200"/>
            <a:ext cx="756000" cy="504000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6969900" y="2329200"/>
            <a:ext cx="756000" cy="504000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3204000" y="4950000"/>
            <a:ext cx="756000" cy="504000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6213900" y="5454000"/>
            <a:ext cx="756000" cy="504000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436902" y="3067073"/>
            <a:ext cx="3744473" cy="1858333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Some numbers are missing!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Write the ones highlighted on your </a:t>
            </a:r>
            <a:r>
              <a:rPr lang="en-GB" b="1" dirty="0" smtClean="0">
                <a:solidFill>
                  <a:srgbClr val="253746"/>
                </a:solidFill>
              </a:rPr>
              <a:t>whiteboard or on a piece of paper.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061" y="3638055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23849" y="795107"/>
            <a:ext cx="2677139" cy="538393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check...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78000" y="827978"/>
            <a:ext cx="720000" cy="400110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1005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87900" y="2376000"/>
            <a:ext cx="720000" cy="400110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1039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22000" y="3438000"/>
            <a:ext cx="720000" cy="400110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1054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04000" y="5001945"/>
            <a:ext cx="720000" cy="400110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1084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26350" y="5544000"/>
            <a:ext cx="720000" cy="400110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1098</a:t>
            </a:r>
          </a:p>
        </p:txBody>
      </p:sp>
      <p:sp>
        <p:nvSpPr>
          <p:cNvPr id="2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38732" y="2298600"/>
            <a:ext cx="3421268" cy="978000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can check on this number grid.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972000" y="1333500"/>
            <a:ext cx="684000" cy="39600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Oval 24"/>
          <p:cNvSpPr/>
          <p:nvPr/>
        </p:nvSpPr>
        <p:spPr>
          <a:xfrm>
            <a:off x="1728000" y="1333500"/>
            <a:ext cx="684000" cy="39600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Oval 25"/>
          <p:cNvSpPr/>
          <p:nvPr/>
        </p:nvSpPr>
        <p:spPr>
          <a:xfrm>
            <a:off x="2484000" y="1333500"/>
            <a:ext cx="684000" cy="39600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572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3" grpId="0" animBg="1"/>
      <p:bldP spid="15" grpId="0" animBg="1"/>
      <p:bldP spid="15" grpId="1" animBg="1"/>
      <p:bldP spid="17" grpId="0" animBg="1"/>
      <p:bldP spid="18" grpId="0"/>
      <p:bldP spid="19" grpId="0"/>
      <p:bldP spid="20" grpId="0"/>
      <p:bldP spid="21" grpId="0"/>
      <p:bldP spid="22" grpId="0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</a:rPr>
              <a:t>LO: To begin </a:t>
            </a:r>
            <a:r>
              <a:rPr lang="en-GB" sz="2000" b="1" dirty="0">
                <a:solidFill>
                  <a:srgbClr val="FF0000"/>
                </a:solidFill>
              </a:rPr>
              <a:t>to understand place value in 4-digit numbers, counting above 1000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  <a:endParaRPr lang="en-GB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4283431" y="781987"/>
            <a:ext cx="3012281" cy="1035844"/>
            <a:chOff x="19539" y="1080000"/>
            <a:chExt cx="3012281" cy="1035844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2" name="TextBox 41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46" name="Group 45"/>
          <p:cNvGrpSpPr>
            <a:grpSpLocks/>
          </p:cNvGrpSpPr>
          <p:nvPr/>
        </p:nvGrpSpPr>
        <p:grpSpPr>
          <a:xfrm>
            <a:off x="5572542" y="763987"/>
            <a:ext cx="1705200" cy="1044000"/>
            <a:chOff x="4272818" y="3103488"/>
            <a:chExt cx="1691878" cy="1001316"/>
          </a:xfrm>
          <a:effectLst/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818" y="3103488"/>
              <a:ext cx="1691878" cy="1001316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4487130" y="3362449"/>
              <a:ext cx="957787" cy="61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4   0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04542" y="771187"/>
            <a:ext cx="1321594" cy="1036800"/>
            <a:chOff x="6058718" y="1080000"/>
            <a:chExt cx="1321594" cy="1035844"/>
          </a:xfrm>
          <a:effectLst/>
        </p:grpSpPr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5</a:t>
              </a:r>
            </a:p>
          </p:txBody>
        </p:sp>
      </p:grpSp>
      <p:sp>
        <p:nvSpPr>
          <p:cNvPr id="3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35354" y="1083374"/>
            <a:ext cx="3298728" cy="1393537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can make 4-digit numbers with </a:t>
            </a:r>
            <a:r>
              <a:rPr lang="en-GB" b="1" dirty="0">
                <a:solidFill>
                  <a:srgbClr val="FF0000"/>
                </a:solidFill>
              </a:rPr>
              <a:t>place value cards.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190592" y="763987"/>
            <a:ext cx="3012281" cy="1035844"/>
            <a:chOff x="19539" y="1080000"/>
            <a:chExt cx="3012281" cy="1035844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" name="TextBox 38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43" name="Group 42"/>
          <p:cNvGrpSpPr>
            <a:grpSpLocks/>
          </p:cNvGrpSpPr>
          <p:nvPr/>
        </p:nvGrpSpPr>
        <p:grpSpPr>
          <a:xfrm>
            <a:off x="2479703" y="745987"/>
            <a:ext cx="1705200" cy="1044000"/>
            <a:chOff x="4272818" y="3103488"/>
            <a:chExt cx="1691878" cy="1001316"/>
          </a:xfrm>
          <a:effectLst/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818" y="3103488"/>
              <a:ext cx="1691878" cy="1001316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4487130" y="3362449"/>
              <a:ext cx="957787" cy="61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7   0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911703" y="753187"/>
            <a:ext cx="1321594" cy="1036800"/>
            <a:chOff x="6058718" y="1080000"/>
            <a:chExt cx="1321594" cy="1035844"/>
          </a:xfrm>
          <a:effectLst/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6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582572" y="754143"/>
            <a:ext cx="3012281" cy="1035844"/>
            <a:chOff x="19539" y="1080000"/>
            <a:chExt cx="3012281" cy="1035844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7" name="TextBox 56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58" name="Group 57"/>
          <p:cNvGrpSpPr>
            <a:grpSpLocks/>
          </p:cNvGrpSpPr>
          <p:nvPr/>
        </p:nvGrpSpPr>
        <p:grpSpPr>
          <a:xfrm>
            <a:off x="5871683" y="736143"/>
            <a:ext cx="1705200" cy="1044000"/>
            <a:chOff x="4272818" y="3103488"/>
            <a:chExt cx="1691878" cy="1001316"/>
          </a:xfrm>
          <a:effectLst/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818" y="3103488"/>
              <a:ext cx="1691878" cy="1001316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4487130" y="3362449"/>
              <a:ext cx="957787" cy="61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3   0</a:t>
              </a:r>
            </a:p>
          </p:txBody>
        </p:sp>
      </p:grpSp>
      <p:sp>
        <p:nvSpPr>
          <p:cNvPr id="6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789984" y="2409826"/>
            <a:ext cx="3298728" cy="1393537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How would you say these numbers?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047567" y="2197093"/>
            <a:ext cx="5468668" cy="2285999"/>
          </a:xfrm>
          <a:prstGeom prst="wedgeEllipseCallout">
            <a:avLst>
              <a:gd name="adj1" fmla="val 1361"/>
              <a:gd name="adj2" fmla="val -7429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The 1 stands for </a:t>
            </a:r>
            <a:r>
              <a:rPr lang="en-GB" b="1" u="sng" dirty="0">
                <a:solidFill>
                  <a:srgbClr val="253746"/>
                </a:solidFill>
              </a:rPr>
              <a:t>one thousand</a:t>
            </a:r>
            <a:r>
              <a:rPr lang="en-GB" b="1" dirty="0">
                <a:solidFill>
                  <a:srgbClr val="253746"/>
                </a:solidFill>
              </a:rPr>
              <a:t>, the 0 for </a:t>
            </a:r>
            <a:r>
              <a:rPr lang="en-GB" b="1" u="sng" dirty="0">
                <a:solidFill>
                  <a:srgbClr val="253746"/>
                </a:solidFill>
              </a:rPr>
              <a:t>zero hundreds</a:t>
            </a:r>
            <a:r>
              <a:rPr lang="en-GB" b="1" dirty="0">
                <a:solidFill>
                  <a:srgbClr val="253746"/>
                </a:solidFill>
              </a:rPr>
              <a:t>, the 4 for </a:t>
            </a:r>
            <a:r>
              <a:rPr lang="en-GB" b="1" u="sng" dirty="0">
                <a:solidFill>
                  <a:srgbClr val="253746"/>
                </a:solidFill>
              </a:rPr>
              <a:t>forty</a:t>
            </a:r>
            <a:r>
              <a:rPr lang="en-GB" b="1" dirty="0">
                <a:solidFill>
                  <a:srgbClr val="253746"/>
                </a:solidFill>
              </a:rPr>
              <a:t> and the 5, </a:t>
            </a:r>
            <a:r>
              <a:rPr lang="en-GB" b="1" u="sng" dirty="0">
                <a:solidFill>
                  <a:srgbClr val="253746"/>
                </a:solidFill>
              </a:rPr>
              <a:t>five</a:t>
            </a:r>
            <a:r>
              <a:rPr lang="en-GB" b="1" dirty="0">
                <a:solidFill>
                  <a:srgbClr val="253746"/>
                </a:solidFill>
              </a:rPr>
              <a:t>.  So we say it as </a:t>
            </a:r>
            <a:r>
              <a:rPr lang="en-GB" b="1" dirty="0">
                <a:solidFill>
                  <a:srgbClr val="FF0000"/>
                </a:solidFill>
              </a:rPr>
              <a:t>one thousand and forty-five.</a:t>
            </a:r>
          </a:p>
        </p:txBody>
      </p:sp>
    </p:spTree>
    <p:extLst>
      <p:ext uri="{BB962C8B-B14F-4D97-AF65-F5344CB8AC3E}">
        <p14:creationId xmlns:p14="http://schemas.microsoft.com/office/powerpoint/2010/main" val="166234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64" grpId="0" animBg="1"/>
      <p:bldP spid="33" grpId="0" animBg="1"/>
      <p:bldP spid="3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13373" r="10933" b="10639"/>
          <a:stretch/>
        </p:blipFill>
        <p:spPr>
          <a:xfrm>
            <a:off x="938783" y="731519"/>
            <a:ext cx="7537559" cy="5228291"/>
          </a:xfrm>
          <a:prstGeom prst="rect">
            <a:avLst/>
          </a:prstGeom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23849" y="950415"/>
            <a:ext cx="3228976" cy="965473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What number is </a:t>
            </a:r>
            <a:r>
              <a:rPr lang="en-GB" b="1" dirty="0">
                <a:solidFill>
                  <a:srgbClr val="FF0000"/>
                </a:solidFill>
              </a:rPr>
              <a:t>20 more than 1029?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78680" y="154584"/>
            <a:ext cx="8933534" cy="40011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</a:rPr>
              <a:t>LO: To begin </a:t>
            </a:r>
            <a:r>
              <a:rPr lang="en-GB" sz="2000" b="1" dirty="0">
                <a:solidFill>
                  <a:srgbClr val="FF0000"/>
                </a:solidFill>
              </a:rPr>
              <a:t>to understand place value in 4-digit numbers, counting above 1000.</a:t>
            </a:r>
          </a:p>
        </p:txBody>
      </p:sp>
      <p:sp>
        <p:nvSpPr>
          <p:cNvPr id="1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23849" y="950416"/>
            <a:ext cx="3228976" cy="965473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What number is </a:t>
            </a:r>
            <a:r>
              <a:rPr lang="en-GB" b="1" dirty="0">
                <a:solidFill>
                  <a:srgbClr val="FF0000"/>
                </a:solidFill>
              </a:rPr>
              <a:t>10 more than 1073?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80100" y="5001947"/>
            <a:ext cx="720000" cy="400110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FF0000"/>
                </a:solidFill>
              </a:rPr>
              <a:t>1083</a:t>
            </a:r>
          </a:p>
        </p:txBody>
      </p:sp>
      <p:sp>
        <p:nvSpPr>
          <p:cNvPr id="2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23849" y="958532"/>
            <a:ext cx="3228976" cy="965473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What number is </a:t>
            </a:r>
            <a:r>
              <a:rPr lang="en-GB" b="1" dirty="0">
                <a:solidFill>
                  <a:srgbClr val="FF0000"/>
                </a:solidFill>
              </a:rPr>
              <a:t>10 less than 1042?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28000" y="2373047"/>
            <a:ext cx="720000" cy="400110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FF0000"/>
                </a:solidFill>
              </a:rPr>
              <a:t>1032</a:t>
            </a:r>
          </a:p>
        </p:txBody>
      </p:sp>
      <p:sp>
        <p:nvSpPr>
          <p:cNvPr id="2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23849" y="931741"/>
            <a:ext cx="3228976" cy="965473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What number is </a:t>
            </a:r>
            <a:r>
              <a:rPr lang="en-GB" b="1" dirty="0">
                <a:solidFill>
                  <a:srgbClr val="FF0000"/>
                </a:solidFill>
              </a:rPr>
              <a:t>20 less than 1035?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97425" y="2916000"/>
            <a:ext cx="720000" cy="400110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FF0000"/>
                </a:solidFill>
              </a:rPr>
              <a:t>1049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65062" y="1332000"/>
            <a:ext cx="720000" cy="400110"/>
          </a:xfrm>
          <a:prstGeom prst="rect">
            <a:avLst/>
          </a:prstGeom>
          <a:noFill/>
          <a:ln w="158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FF0000"/>
                </a:solidFill>
              </a:rPr>
              <a:t>1015</a:t>
            </a:r>
          </a:p>
        </p:txBody>
      </p:sp>
      <p:sp>
        <p:nvSpPr>
          <p:cNvPr id="5" name="Oval 4"/>
          <p:cNvSpPr/>
          <p:nvPr/>
        </p:nvSpPr>
        <p:spPr>
          <a:xfrm>
            <a:off x="2484000" y="4500000"/>
            <a:ext cx="684000" cy="39600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/>
          <p:cNvSpPr/>
          <p:nvPr/>
        </p:nvSpPr>
        <p:spPr>
          <a:xfrm>
            <a:off x="1728000" y="2920260"/>
            <a:ext cx="684000" cy="39600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/>
          <p:cNvSpPr/>
          <p:nvPr/>
        </p:nvSpPr>
        <p:spPr>
          <a:xfrm>
            <a:off x="7015425" y="1854000"/>
            <a:ext cx="684000" cy="39600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/>
          <p:cNvSpPr/>
          <p:nvPr/>
        </p:nvSpPr>
        <p:spPr>
          <a:xfrm>
            <a:off x="3983062" y="2375102"/>
            <a:ext cx="684000" cy="39600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021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17" grpId="0" animBg="1"/>
      <p:bldP spid="17" grpId="1" animBg="1"/>
      <p:bldP spid="21" grpId="0"/>
      <p:bldP spid="23" grpId="0" animBg="1"/>
      <p:bldP spid="23" grpId="1" animBg="1"/>
      <p:bldP spid="24" grpId="0"/>
      <p:bldP spid="25" grpId="0" animBg="1"/>
      <p:bldP spid="26" grpId="0"/>
      <p:bldP spid="28" grpId="0"/>
      <p:bldP spid="5" grpId="0" animBg="1"/>
      <p:bldP spid="1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3/4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0B4310-AAC4-4FCB-BADE-07CBA80E9675}"/>
              </a:ext>
            </a:extLst>
          </p:cNvPr>
          <p:cNvSpPr txBox="1"/>
          <p:nvPr/>
        </p:nvSpPr>
        <p:spPr>
          <a:xfrm>
            <a:off x="834189" y="786063"/>
            <a:ext cx="7379369" cy="415498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400" b="1" dirty="0" smtClean="0">
                <a:solidFill>
                  <a:srgbClr val="253746"/>
                </a:solidFill>
              </a:rPr>
              <a:t>An Investigation for everyone to try:</a:t>
            </a:r>
            <a:endParaRPr lang="en-GB" sz="2400" b="1" dirty="0">
              <a:solidFill>
                <a:srgbClr val="253746"/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253746"/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Use 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‘Coded hundred Square’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from NRICH:  </a:t>
            </a:r>
            <a:r>
              <a:rPr lang="en-GB" sz="2000" u="sng" dirty="0">
                <a:hlinkClick r:id="rId3"/>
              </a:rPr>
              <a:t>https://nrich.maths.org/6554 </a:t>
            </a:r>
            <a:endParaRPr lang="en-GB" sz="2000" b="1" dirty="0">
              <a:solidFill>
                <a:srgbClr val="FF0000"/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Can you piece together the coded hundred square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? You can do it interactively or print it out and cut and stick.  </a:t>
            </a: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dirty="0" smtClean="0">
              <a:solidFill>
                <a:srgbClr val="5B9BD5">
                  <a:lumMod val="75000"/>
                </a:srgbClr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Take a screen shot of your work and send it to your morning class teacher to look at.</a:t>
            </a: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dirty="0" smtClean="0">
              <a:solidFill>
                <a:srgbClr val="5B9BD5">
                  <a:lumMod val="75000"/>
                </a:srgbClr>
              </a:solidFill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 err="1" smtClean="0">
                <a:solidFill>
                  <a:srgbClr val="5B9BD5">
                    <a:lumMod val="75000"/>
                  </a:srgbClr>
                </a:solidFill>
              </a:rPr>
              <a:t>kjones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@ or </a:t>
            </a:r>
            <a:r>
              <a:rPr lang="en-GB" sz="2000" b="1" dirty="0" err="1" smtClean="0">
                <a:solidFill>
                  <a:srgbClr val="5B9BD5">
                    <a:lumMod val="75000"/>
                  </a:srgbClr>
                </a:solidFill>
              </a:rPr>
              <a:t>ehowell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@ or </a:t>
            </a:r>
            <a:r>
              <a:rPr lang="en-GB" sz="2000" b="1" dirty="0" err="1" smtClean="0">
                <a:solidFill>
                  <a:srgbClr val="5B9BD5">
                    <a:lumMod val="75000"/>
                  </a:srgbClr>
                </a:solidFill>
              </a:rPr>
              <a:t>shurdman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@ thomasrussell-junior.staffs.sch.co.uk</a:t>
            </a:r>
            <a:endParaRPr lang="en-GB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53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3409</TotalTime>
  <Words>557</Words>
  <Application>Microsoft Office PowerPoint</Application>
  <PresentationFormat>On-screen Show (4:3)</PresentationFormat>
  <Paragraphs>120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 Place Value. </vt:lpstr>
      <vt:lpstr>Week 2 Maths – Place Value.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If you want to keep going, try today’s challenge.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243</cp:revision>
  <dcterms:created xsi:type="dcterms:W3CDTF">2018-09-13T11:08:58Z</dcterms:created>
  <dcterms:modified xsi:type="dcterms:W3CDTF">2020-04-24T12:03:33Z</dcterms:modified>
</cp:coreProperties>
</file>