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3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7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2.xml" ContentType="application/vnd.openxmlformats-officedocument.presentationml.slideMaster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</p:sldMasterIdLst>
  <p:notesMasterIdLst>
    <p:notesMasterId r:id="rId15"/>
  </p:notesMasterIdLst>
  <p:sldIdLst>
    <p:sldId id="330" r:id="rId3"/>
    <p:sldId id="310" r:id="rId4"/>
    <p:sldId id="319" r:id="rId5"/>
    <p:sldId id="320" r:id="rId6"/>
    <p:sldId id="322" r:id="rId7"/>
    <p:sldId id="323" r:id="rId8"/>
    <p:sldId id="326" r:id="rId9"/>
    <p:sldId id="327" r:id="rId10"/>
    <p:sldId id="314" r:id="rId11"/>
    <p:sldId id="328" r:id="rId12"/>
    <p:sldId id="329" r:id="rId13"/>
    <p:sldId id="31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7600"/>
    <a:srgbClr val="253746"/>
    <a:srgbClr val="9AF67A"/>
    <a:srgbClr val="85F45E"/>
    <a:srgbClr val="E7B8F6"/>
    <a:srgbClr val="F4D2FE"/>
    <a:srgbClr val="F7B635"/>
    <a:srgbClr val="E2AAF4"/>
    <a:srgbClr val="F1C6FE"/>
    <a:srgbClr val="F9B1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97" autoAdjust="0"/>
    <p:restoredTop sz="77143" autoAdjust="0"/>
  </p:normalViewPr>
  <p:slideViewPr>
    <p:cSldViewPr snapToGrid="0">
      <p:cViewPr varScale="1">
        <p:scale>
          <a:sx n="65" d="100"/>
          <a:sy n="65" d="100"/>
        </p:scale>
        <p:origin x="17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customXml" Target="../customXml/item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ECC001-2C7A-4C2A-8B06-705CA02DC7C6}" type="datetimeFigureOut">
              <a:rPr lang="en-GB" smtClean="0"/>
              <a:t>13/01/2021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873E03-7F6C-40B1-9C82-92C8804404E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2705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6308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3489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Today’s GROUP</a:t>
            </a:r>
            <a:r>
              <a:rPr lang="en-GB" b="1" baseline="0" dirty="0"/>
              <a:t> ACTIVITY is a whole class investigation.  You can find more details </a:t>
            </a:r>
            <a:r>
              <a:rPr lang="en-GB" b="1" dirty="0"/>
              <a:t>in the </a:t>
            </a:r>
            <a:r>
              <a:rPr kumimoji="0" lang="en-GB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unit’s TEACHING AND GROUP ACTIVITIES download.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WT:  As ARE. Children work in pairs to draw a route through the grid, then list the necessary calculations.  They calculate them one at time to give a final output. Children might find a place value grid helpful (see resources). Repeat for a new route, drawn in a different colour. 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GD:  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As ARE. Draw a route on the grid. </a:t>
            </a:r>
            <a:r>
              <a:rPr lang="en-GB" sz="12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we follow this, what single calculation can replace all those we do </a:t>
            </a:r>
            <a:r>
              <a:rPr lang="en-GB" sz="1200" i="1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en-GB" sz="12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route?</a:t>
            </a:r>
            <a:r>
              <a:rPr lang="en-GB" sz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Ask children to work out the calculations to check. Repeat with another route.</a:t>
            </a:r>
            <a:r>
              <a:rPr lang="en-GB" sz="12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12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1884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71948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7058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1742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33339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8480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8354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873E03-7F6C-40B1-9C82-92C8804404E5}" type="slidenum">
              <a:rPr lang="en-GB" smtClean="0">
                <a:solidFill>
                  <a:prstClr val="black"/>
                </a:solidFill>
              </a:rPr>
              <a:pPr/>
              <a:t>9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54265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>
              <a:solidFill>
                <a:srgbClr val="253746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873E03-7F6C-40B1-9C82-92C8804404E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8035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amilton-trust.org.uk/maths/year-5-maths/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8754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1625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75158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7DFD4919-36E0-4B90-9A13-3AC6D2978560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1408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575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306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71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1156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2956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768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195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3184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11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5964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3219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082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FB96D1F-83BC-4887-89A5-175B6E6C68B9}"/>
              </a:ext>
            </a:extLst>
          </p:cNvPr>
          <p:cNvSpPr/>
          <p:nvPr userDrawn="1"/>
        </p:nvSpPr>
        <p:spPr>
          <a:xfrm>
            <a:off x="-53107" y="6221405"/>
            <a:ext cx="9197108" cy="657069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50" b="1" dirty="0">
              <a:solidFill>
                <a:prstClr val="white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13BC91-F6D0-4DC8-B0B8-6E7E7FAB66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7E7D638D-B41C-46A9-87E5-34C770A46C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943602" y="6367376"/>
            <a:ext cx="3086100" cy="365125"/>
          </a:xfrm>
        </p:spPr>
        <p:txBody>
          <a:bodyPr/>
          <a:lstStyle>
            <a:lvl1pPr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5D9A2E24-96C9-44BE-881E-97F4ADE19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185487" y="6367375"/>
            <a:ext cx="719921" cy="365125"/>
          </a:xfrm>
        </p:spPr>
        <p:txBody>
          <a:bodyPr/>
          <a:lstStyle>
            <a:lvl1pPr algn="ctr">
              <a:defRPr sz="1200" b="0">
                <a:solidFill>
                  <a:srgbClr val="EA7600"/>
                </a:solidFill>
                <a:latin typeface="+mn-lt"/>
              </a:defRPr>
            </a:lvl1pPr>
          </a:lstStyle>
          <a:p>
            <a:fld id="{BA0EE811-478C-4958-8104-2A70B5A19611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1EBB7B-6C39-48C7-850C-99BEC78CA1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8" y="6091747"/>
            <a:ext cx="775846" cy="72194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5BE5D60-6B83-4646-B17E-6084A55840B4}"/>
              </a:ext>
            </a:extLst>
          </p:cNvPr>
          <p:cNvSpPr/>
          <p:nvPr userDrawn="1"/>
        </p:nvSpPr>
        <p:spPr>
          <a:xfrm>
            <a:off x="810410" y="6390463"/>
            <a:ext cx="16813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GB" sz="1200" b="0" dirty="0">
                <a:solidFill>
                  <a:srgbClr val="EA7600"/>
                </a:solidFill>
              </a:rPr>
              <a:t>© </a:t>
            </a:r>
            <a:r>
              <a:rPr lang="en-GB" sz="1200" b="0" dirty="0">
                <a:solidFill>
                  <a:srgbClr val="EA7600"/>
                </a:solidFill>
                <a:hlinkClick r:id="rId3"/>
              </a:rPr>
              <a:t>hamilton-trust.org.uk</a:t>
            </a:r>
            <a:endParaRPr lang="en-GB" sz="1200" b="0" dirty="0">
              <a:solidFill>
                <a:srgbClr val="EA7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4531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1776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7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24691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6172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80320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6641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Year 5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1712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8276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1000">
              <a:schemeClr val="bg1">
                <a:lumMod val="95000"/>
              </a:schemeClr>
            </a:gs>
            <a:gs pos="0">
              <a:schemeClr val="accent1">
                <a:lumMod val="20000"/>
                <a:lumOff val="80000"/>
              </a:schemeClr>
            </a:gs>
            <a:gs pos="100000">
              <a:schemeClr val="accent1">
                <a:lumMod val="40000"/>
                <a:lumOff val="6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>
                <a:solidFill>
                  <a:prstClr val="black">
                    <a:tint val="75000"/>
                  </a:prstClr>
                </a:solidFill>
              </a:rPr>
              <a:t>Year 5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88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4.png"/><Relationship Id="rId4" Type="http://schemas.openxmlformats.org/officeDocument/2006/relationships/image" Target="../media/image5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608013"/>
            <a:ext cx="7772400" cy="963612"/>
          </a:xfrm>
        </p:spPr>
        <p:txBody>
          <a:bodyPr/>
          <a:lstStyle/>
          <a:p>
            <a:pPr algn="l"/>
            <a:r>
              <a:rPr lang="en-GB" dirty="0" smtClean="0"/>
              <a:t>18.1.21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smtClean="0">
                <a:solidFill>
                  <a:prstClr val="black">
                    <a:tint val="75000"/>
                  </a:prstClr>
                </a:solidFill>
              </a:rPr>
              <a:t>Year 5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64438" y="3505482"/>
            <a:ext cx="5165510" cy="184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113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D83B90B-62E4-443C-B774-D635F9830316}"/>
              </a:ext>
            </a:extLst>
          </p:cNvPr>
          <p:cNvSpPr/>
          <p:nvPr/>
        </p:nvSpPr>
        <p:spPr>
          <a:xfrm>
            <a:off x="1232880" y="1645453"/>
            <a:ext cx="6348159" cy="3567093"/>
          </a:xfrm>
          <a:prstGeom prst="roundRect">
            <a:avLst/>
          </a:prstGeom>
          <a:solidFill>
            <a:sysClr val="window" lastClr="FFFFFF"/>
          </a:solidFill>
          <a:ln w="28575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0445A07-3FEC-4A9C-8C8C-001C50CC76E7}"/>
              </a:ext>
            </a:extLst>
          </p:cNvPr>
          <p:cNvGraphicFramePr>
            <a:graphicFrameLocks noGrp="1"/>
          </p:cNvGraphicFramePr>
          <p:nvPr/>
        </p:nvGraphicFramePr>
        <p:xfrm>
          <a:off x="1429502" y="1810985"/>
          <a:ext cx="5921780" cy="3216551"/>
        </p:xfrm>
        <a:graphic>
          <a:graphicData uri="http://schemas.openxmlformats.org/drawingml/2006/table">
            <a:tbl>
              <a:tblPr firstRow="1" bandRow="1"/>
              <a:tblGrid>
                <a:gridCol w="940165">
                  <a:extLst>
                    <a:ext uri="{9D8B030D-6E8A-4147-A177-3AD203B41FA5}">
                      <a16:colId xmlns:a16="http://schemas.microsoft.com/office/drawing/2014/main" val="2238784354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88841204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85121361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1952694058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2454650170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1075399486"/>
                    </a:ext>
                  </a:extLst>
                </a:gridCol>
              </a:tblGrid>
              <a:tr h="7644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899166"/>
                  </a:ext>
                </a:extLst>
              </a:tr>
              <a:tr h="23935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43144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3086CE7-8105-4797-82AA-C18806021EDB}"/>
              </a:ext>
            </a:extLst>
          </p:cNvPr>
          <p:cNvSpPr txBox="1"/>
          <p:nvPr/>
        </p:nvSpPr>
        <p:spPr>
          <a:xfrm>
            <a:off x="2548723" y="3389036"/>
            <a:ext cx="387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kern="0" dirty="0">
                <a:solidFill>
                  <a:srgbClr val="C00000"/>
                </a:solidFill>
                <a:latin typeface="Calibri" panose="020F0502020204030204"/>
              </a:rPr>
              <a:t>4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lang="en-GB" sz="6600" kern="0" dirty="0">
                <a:solidFill>
                  <a:srgbClr val="C00000"/>
                </a:solidFill>
                <a:latin typeface="Calibri" panose="020F0502020204030204"/>
              </a:rPr>
              <a:t>5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en-GB" sz="6600" kern="0" dirty="0">
                <a:solidFill>
                  <a:srgbClr val="C00000"/>
                </a:solidFill>
                <a:latin typeface="Calibri" panose="020F0502020204030204"/>
              </a:rPr>
              <a:t>2</a:t>
            </a:r>
            <a:endParaRPr kumimoji="0" lang="en-GB" sz="6600" b="0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60CAB8-1B63-42F2-A4FB-EE311564F012}"/>
              </a:ext>
            </a:extLst>
          </p:cNvPr>
          <p:cNvSpPr txBox="1"/>
          <p:nvPr/>
        </p:nvSpPr>
        <p:spPr>
          <a:xfrm>
            <a:off x="4487839" y="2586178"/>
            <a:ext cx="387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   </a:t>
            </a:r>
            <a:r>
              <a:rPr lang="en-GB" sz="6600" kern="0" dirty="0">
                <a:solidFill>
                  <a:schemeClr val="accent1"/>
                </a:solidFill>
                <a:latin typeface="Calibri" panose="020F0502020204030204"/>
              </a:rPr>
              <a:t>5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en-GB" sz="6600" kern="0" dirty="0">
                <a:solidFill>
                  <a:schemeClr val="accent1"/>
                </a:solidFill>
                <a:latin typeface="Calibri" panose="020F0502020204030204"/>
              </a:rPr>
              <a:t>2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325C81E-06DA-408B-936C-8136347D7F92}"/>
              </a:ext>
            </a:extLst>
          </p:cNvPr>
          <p:cNvSpPr/>
          <p:nvPr/>
        </p:nvSpPr>
        <p:spPr>
          <a:xfrm>
            <a:off x="5246710" y="3047310"/>
            <a:ext cx="198007" cy="185731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D9E0B32-04D8-43E1-92E0-AB2290FA445A}"/>
              </a:ext>
            </a:extLst>
          </p:cNvPr>
          <p:cNvSpPr txBox="1"/>
          <p:nvPr/>
        </p:nvSpPr>
        <p:spPr>
          <a:xfrm>
            <a:off x="1082351" y="793345"/>
            <a:ext cx="7072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Let’s work out </a:t>
            </a:r>
            <a:r>
              <a:rPr lang="en-GB" sz="2400" b="1" dirty="0">
                <a:solidFill>
                  <a:schemeClr val="accent1"/>
                </a:solidFill>
              </a:rPr>
              <a:t>4.52 × 100</a:t>
            </a:r>
            <a:r>
              <a:rPr lang="en-GB" sz="2400" b="1" dirty="0">
                <a:solidFill>
                  <a:srgbClr val="253746"/>
                </a:solidFill>
              </a:rPr>
              <a:t>, then </a:t>
            </a:r>
            <a:r>
              <a:rPr lang="en-GB" sz="2400" b="1" dirty="0">
                <a:solidFill>
                  <a:schemeClr val="accent1"/>
                </a:solidFill>
              </a:rPr>
              <a:t>4.52 × 1000.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We can draw a place value grid if we find it helpful.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4F32661-5D88-406E-A60F-3D52A6856D9D}"/>
              </a:ext>
            </a:extLst>
          </p:cNvPr>
          <p:cNvSpPr txBox="1"/>
          <p:nvPr/>
        </p:nvSpPr>
        <p:spPr>
          <a:xfrm>
            <a:off x="1562961" y="4118771"/>
            <a:ext cx="387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kern="0" dirty="0">
                <a:solidFill>
                  <a:srgbClr val="C00000"/>
                </a:solidFill>
                <a:latin typeface="Calibri" panose="020F0502020204030204"/>
              </a:rPr>
              <a:t>4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en-GB" sz="6600" kern="0" dirty="0">
                <a:solidFill>
                  <a:srgbClr val="C00000"/>
                </a:solidFill>
                <a:latin typeface="Calibri" panose="020F0502020204030204"/>
              </a:rPr>
              <a:t>5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</a:t>
            </a:r>
            <a:r>
              <a:rPr lang="en-GB" sz="6600" kern="0" noProof="0" dirty="0">
                <a:solidFill>
                  <a:srgbClr val="C00000"/>
                </a:solidFill>
                <a:latin typeface="Calibri" panose="020F0502020204030204"/>
              </a:rPr>
              <a:t>2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0</a:t>
            </a:r>
          </a:p>
        </p:txBody>
      </p:sp>
    </p:spTree>
    <p:extLst>
      <p:ext uri="{BB962C8B-B14F-4D97-AF65-F5344CB8AC3E}">
        <p14:creationId xmlns:p14="http://schemas.microsoft.com/office/powerpoint/2010/main" val="2695850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123409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134839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146269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D7F70CF-80CD-451C-839C-058AEBB43E46}"/>
              </a:ext>
            </a:extLst>
          </p:cNvPr>
          <p:cNvGrpSpPr/>
          <p:nvPr/>
        </p:nvGrpSpPr>
        <p:grpSpPr>
          <a:xfrm>
            <a:off x="2504040" y="2895365"/>
            <a:ext cx="3723775" cy="1464800"/>
            <a:chOff x="817086" y="4270605"/>
            <a:chExt cx="4965033" cy="1658583"/>
          </a:xfrm>
        </p:grpSpPr>
        <p:sp>
          <p:nvSpPr>
            <p:cNvPr id="20" name="Speech Bubble: Rectangle with Corners Rounded 19">
              <a:extLst>
                <a:ext uri="{FF2B5EF4-FFF2-40B4-BE49-F238E27FC236}">
                  <a16:creationId xmlns:a16="http://schemas.microsoft.com/office/drawing/2014/main" id="{FAC07397-81BF-4E7C-9598-E408F1CA4F2D}"/>
                </a:ext>
              </a:extLst>
            </p:cNvPr>
            <p:cNvSpPr/>
            <p:nvPr/>
          </p:nvSpPr>
          <p:spPr>
            <a:xfrm>
              <a:off x="817086" y="4609823"/>
              <a:ext cx="4965033" cy="1319365"/>
            </a:xfrm>
            <a:prstGeom prst="wedgeRoundRectCallout">
              <a:avLst>
                <a:gd name="adj1" fmla="val -69007"/>
                <a:gd name="adj2" fmla="val 812"/>
                <a:gd name="adj3" fmla="val 16667"/>
              </a:avLst>
            </a:prstGeom>
            <a:gradFill rotWithShape="1">
              <a:gsLst>
                <a:gs pos="0">
                  <a:srgbClr val="5B9BD5">
                    <a:lumMod val="110000"/>
                    <a:satMod val="105000"/>
                    <a:tint val="67000"/>
                  </a:srgbClr>
                </a:gs>
                <a:gs pos="50000">
                  <a:srgbClr val="5B9BD5">
                    <a:lumMod val="105000"/>
                    <a:satMod val="103000"/>
                    <a:tint val="73000"/>
                  </a:srgbClr>
                </a:gs>
                <a:gs pos="100000">
                  <a:srgbClr val="5B9BD5">
                    <a:lumMod val="105000"/>
                    <a:satMod val="109000"/>
                    <a:tint val="81000"/>
                  </a:srgbClr>
                </a:gs>
              </a:gsLst>
              <a:lin ang="5400000" scaled="0"/>
            </a:gradFill>
            <a:ln w="6350" cap="flat" cmpd="sng" algn="ctr">
              <a:solidFill>
                <a:srgbClr val="5B9BD5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Work with a partner to find each answer, discussing which way the digits will move, and by how many places.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9F6F4E27-EE9B-441F-9A74-410AB089E78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99765" y="4270605"/>
              <a:ext cx="999675" cy="537925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18A50004-4B0B-41DA-8FBF-F2CABD103AFD}"/>
              </a:ext>
            </a:extLst>
          </p:cNvPr>
          <p:cNvSpPr txBox="1"/>
          <p:nvPr/>
        </p:nvSpPr>
        <p:spPr>
          <a:xfrm>
            <a:off x="459581" y="1234093"/>
            <a:ext cx="8124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chemeClr val="accent1"/>
                </a:solidFill>
              </a:rPr>
              <a:t>432 × 100 		432 ÷ 100		5140 ÷ 1000	7654 × 100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68F6D2F-1E0D-42A6-ABA7-AFDF2615CEF4}"/>
              </a:ext>
            </a:extLst>
          </p:cNvPr>
          <p:cNvSpPr txBox="1"/>
          <p:nvPr/>
        </p:nvSpPr>
        <p:spPr>
          <a:xfrm>
            <a:off x="483156" y="1767518"/>
            <a:ext cx="8124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solidFill>
                  <a:srgbClr val="C00000"/>
                </a:solidFill>
              </a:rPr>
              <a:t>43,200 		     4.32			  5.14 ÷ 1000	    765,400 </a:t>
            </a:r>
          </a:p>
        </p:txBody>
      </p:sp>
    </p:spTree>
    <p:extLst>
      <p:ext uri="{BB962C8B-B14F-4D97-AF65-F5344CB8AC3E}">
        <p14:creationId xmlns:p14="http://schemas.microsoft.com/office/powerpoint/2010/main" val="280577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93A126FD-C3E5-43E9-AB06-A3D7E07D6E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8552" r="11429" b="12087"/>
          <a:stretch/>
        </p:blipFill>
        <p:spPr>
          <a:xfrm>
            <a:off x="3908425" y="2419343"/>
            <a:ext cx="5008288" cy="3586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51F581-FBE5-428C-81B2-84A94B478B34}"/>
              </a:ext>
            </a:extLst>
          </p:cNvPr>
          <p:cNvSpPr txBox="1"/>
          <p:nvPr/>
        </p:nvSpPr>
        <p:spPr>
          <a:xfrm>
            <a:off x="307959" y="702874"/>
            <a:ext cx="8453438" cy="18800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Whole class investigation</a:t>
            </a:r>
          </a:p>
          <a:p>
            <a:pPr marL="342900" indent="-342900"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rgbClr val="253746"/>
                </a:solidFill>
              </a:rPr>
              <a:t>Starting at 435, find routes through the ‘Multiplying and dividing by 10 and 100’ grid to give as many different ‘End’ numbers as possible.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rgbClr val="253746"/>
                </a:solidFill>
              </a:rPr>
              <a:t>Trace different routes through the grid, moving horizontally or vertically between boxes.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A0E866-912E-4AEA-9935-8A0495B2F39C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Day 1: </a:t>
            </a:r>
            <a:r>
              <a:rPr kumimoji="0" lang="en-GB" sz="2000" b="1" i="0" u="none" strike="noStrike" kern="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</a:rPr>
              <a:t>Multiply and divide by 10, 100 and 1000.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30981" y="3268742"/>
            <a:ext cx="3455495" cy="1733808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>
                <a:solidFill>
                  <a:srgbClr val="EA7600"/>
                </a:solidFill>
              </a:rPr>
              <a:t>Your challenge is to </a:t>
            </a:r>
          </a:p>
          <a:p>
            <a:pPr algn="ctr"/>
            <a:r>
              <a:rPr lang="en-GB" sz="2000" b="1" dirty="0">
                <a:solidFill>
                  <a:srgbClr val="EA7600"/>
                </a:solidFill>
              </a:rPr>
              <a:t>investigate the smallest </a:t>
            </a:r>
          </a:p>
          <a:p>
            <a:pPr algn="ctr">
              <a:spcAft>
                <a:spcPts val="800"/>
              </a:spcAft>
            </a:pPr>
            <a:r>
              <a:rPr lang="en-GB" sz="2000" b="1" dirty="0">
                <a:solidFill>
                  <a:srgbClr val="EA7600"/>
                </a:solidFill>
              </a:rPr>
              <a:t>and largest possible outputs. </a:t>
            </a:r>
          </a:p>
          <a:p>
            <a:pPr algn="ctr"/>
            <a:r>
              <a:rPr lang="en-GB" sz="2000" b="1" dirty="0">
                <a:solidFill>
                  <a:srgbClr val="EA7600"/>
                </a:solidFill>
              </a:rPr>
              <a:t>Does the longest path</a:t>
            </a:r>
          </a:p>
          <a:p>
            <a:pPr algn="ctr"/>
            <a:r>
              <a:rPr lang="en-GB" sz="2000" b="1" dirty="0">
                <a:solidFill>
                  <a:srgbClr val="EA7600"/>
                </a:solidFill>
              </a:rPr>
              <a:t>have the largest output?</a:t>
            </a:r>
          </a:p>
        </p:txBody>
      </p:sp>
    </p:spTree>
    <p:extLst>
      <p:ext uri="{BB962C8B-B14F-4D97-AF65-F5344CB8AC3E}">
        <p14:creationId xmlns:p14="http://schemas.microsoft.com/office/powerpoint/2010/main" val="205748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Multiply and divide by 10, 100 and 1000.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05551A-6AB1-4E12-94AD-6CFF1B2DFDE7}"/>
              </a:ext>
            </a:extLst>
          </p:cNvPr>
          <p:cNvSpPr txBox="1"/>
          <p:nvPr/>
        </p:nvSpPr>
        <p:spPr>
          <a:xfrm>
            <a:off x="1716881" y="793345"/>
            <a:ext cx="1385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56 ÷ 100</a:t>
            </a:r>
          </a:p>
        </p:txBody>
      </p:sp>
      <p:pic>
        <p:nvPicPr>
          <p:cNvPr id="6" name="Graphic 5" descr="Calculator">
            <a:extLst>
              <a:ext uri="{FF2B5EF4-FFF2-40B4-BE49-F238E27FC236}">
                <a16:creationId xmlns:a16="http://schemas.microsoft.com/office/drawing/2014/main" id="{45A2F613-DE12-477E-A730-561BCAFC8B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3881" y="634603"/>
            <a:ext cx="914400" cy="9144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E5793CC-1BF8-4785-AD00-01E30E1E880E}"/>
              </a:ext>
            </a:extLst>
          </p:cNvPr>
          <p:cNvSpPr txBox="1"/>
          <p:nvPr/>
        </p:nvSpPr>
        <p:spPr>
          <a:xfrm>
            <a:off x="2837261" y="793345"/>
            <a:ext cx="1385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1"/>
                </a:solidFill>
              </a:rPr>
              <a:t>= 0.56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25C9A64D-1F6D-45CB-BF03-6198ABFCAEB8}"/>
              </a:ext>
            </a:extLst>
          </p:cNvPr>
          <p:cNvSpPr/>
          <p:nvPr/>
        </p:nvSpPr>
        <p:spPr>
          <a:xfrm>
            <a:off x="895739" y="1922106"/>
            <a:ext cx="2206690" cy="3116425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rgbClr val="C00000"/>
                </a:solidFill>
              </a:rPr>
              <a:t>56</a:t>
            </a:r>
          </a:p>
          <a:p>
            <a:pPr algn="ctr"/>
            <a:r>
              <a:rPr lang="en-GB" sz="3200" dirty="0">
                <a:solidFill>
                  <a:srgbClr val="C00000"/>
                </a:solidFill>
              </a:rPr>
              <a:t>        0.56</a:t>
            </a:r>
          </a:p>
          <a:p>
            <a:pPr algn="ctr"/>
            <a:endParaRPr lang="en-GB" sz="3200" dirty="0">
              <a:solidFill>
                <a:srgbClr val="C00000"/>
              </a:solidFill>
            </a:endParaRPr>
          </a:p>
          <a:p>
            <a:pPr algn="ctr"/>
            <a:endParaRPr lang="en-GB" sz="3200" dirty="0">
              <a:solidFill>
                <a:srgbClr val="C00000"/>
              </a:solidFill>
            </a:endParaRPr>
          </a:p>
          <a:p>
            <a:pPr algn="ctr"/>
            <a:endParaRPr lang="en-GB" sz="3200" dirty="0">
              <a:solidFill>
                <a:srgbClr val="C00000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81AF67C8-748B-4142-A4CF-6A59DF8AA0A3}"/>
              </a:ext>
            </a:extLst>
          </p:cNvPr>
          <p:cNvGrpSpPr/>
          <p:nvPr/>
        </p:nvGrpSpPr>
        <p:grpSpPr>
          <a:xfrm>
            <a:off x="3343298" y="1753806"/>
            <a:ext cx="2404298" cy="637440"/>
            <a:chOff x="1167141" y="1074204"/>
            <a:chExt cx="3205731" cy="721769"/>
          </a:xfrm>
        </p:grpSpPr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CCB17AA4-6E5E-4E82-ACCF-B5B1F3BB1C59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What’s happened to each digit?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E3232D81-A8D0-4DA0-B846-D77BD11E34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19883" y="1192600"/>
              <a:ext cx="307921" cy="519867"/>
            </a:xfrm>
            <a:prstGeom prst="rect">
              <a:avLst/>
            </a:prstGeom>
          </p:spPr>
        </p:pic>
      </p:grpSp>
      <p:sp>
        <p:nvSpPr>
          <p:cNvPr id="16" name="Speech Bubble: Rectangle with Corners Rounded 15">
            <a:extLst>
              <a:ext uri="{FF2B5EF4-FFF2-40B4-BE49-F238E27FC236}">
                <a16:creationId xmlns:a16="http://schemas.microsoft.com/office/drawing/2014/main" id="{00A7DE69-E488-49DF-AC04-74FAA3BF500F}"/>
              </a:ext>
            </a:extLst>
          </p:cNvPr>
          <p:cNvSpPr/>
          <p:nvPr/>
        </p:nvSpPr>
        <p:spPr>
          <a:xfrm>
            <a:off x="3815491" y="2464430"/>
            <a:ext cx="3470212" cy="1241296"/>
          </a:xfrm>
          <a:prstGeom prst="wedgeRoundRectCallout">
            <a:avLst>
              <a:gd name="adj1" fmla="val -76499"/>
              <a:gd name="adj2" fmla="val -72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The digit 5 was 5 tens and now is only worth 5 tenths, a hundredth of its previous value.</a:t>
            </a:r>
          </a:p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The digit 6 was worth 6, and is now worth 6 hundredths.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6B8EAEF8-8CAA-4424-BBD4-0EB349E8556E}"/>
              </a:ext>
            </a:extLst>
          </p:cNvPr>
          <p:cNvSpPr/>
          <p:nvPr/>
        </p:nvSpPr>
        <p:spPr>
          <a:xfrm>
            <a:off x="3804925" y="3924498"/>
            <a:ext cx="3470212" cy="802546"/>
          </a:xfrm>
          <a:prstGeom prst="wedgeRoundRectCallout">
            <a:avLst>
              <a:gd name="adj1" fmla="val -66028"/>
              <a:gd name="adj2" fmla="val -60179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When we divide by 100, the digits move two places to the right.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F10B14E-9EAD-4F94-AECF-4839FEF4FB9A}"/>
              </a:ext>
            </a:extLst>
          </p:cNvPr>
          <p:cNvGrpSpPr/>
          <p:nvPr/>
        </p:nvGrpSpPr>
        <p:grpSpPr>
          <a:xfrm>
            <a:off x="2930789" y="5062057"/>
            <a:ext cx="2495707" cy="637440"/>
            <a:chOff x="1167141" y="1074204"/>
            <a:chExt cx="3327607" cy="721769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160A89CA-9BFD-4E3C-A65F-2FD2DFAF10F9}"/>
                </a:ext>
              </a:extLst>
            </p:cNvPr>
            <p:cNvSpPr/>
            <p:nvPr/>
          </p:nvSpPr>
          <p:spPr>
            <a:xfrm>
              <a:off x="1167141" y="1074204"/>
              <a:ext cx="3205731" cy="721769"/>
            </a:xfrm>
            <a:prstGeom prst="wedgeRoundRectCallout">
              <a:avLst>
                <a:gd name="adj1" fmla="val -75961"/>
                <a:gd name="adj2" fmla="val 55658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 will happen if we multiply 56 by 100?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46C9E65C-C9F9-47F1-AB54-37F123A1EC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86827" y="1144462"/>
              <a:ext cx="307921" cy="519868"/>
            </a:xfrm>
            <a:prstGeom prst="rect">
              <a:avLst/>
            </a:prstGeom>
          </p:spPr>
        </p:pic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76DC4109-F5E6-4C65-9FEF-72175A7AB7CC}"/>
              </a:ext>
            </a:extLst>
          </p:cNvPr>
          <p:cNvGrpSpPr/>
          <p:nvPr/>
        </p:nvGrpSpPr>
        <p:grpSpPr>
          <a:xfrm>
            <a:off x="5982272" y="5000751"/>
            <a:ext cx="2776716" cy="671641"/>
            <a:chOff x="1088073" y="1035479"/>
            <a:chExt cx="3363480" cy="760494"/>
          </a:xfrm>
        </p:grpSpPr>
        <p:sp>
          <p:nvSpPr>
            <p:cNvPr id="22" name="Speech Bubble: Rectangle with Corners Rounded 21">
              <a:extLst>
                <a:ext uri="{FF2B5EF4-FFF2-40B4-BE49-F238E27FC236}">
                  <a16:creationId xmlns:a16="http://schemas.microsoft.com/office/drawing/2014/main" id="{C9700DEA-2477-4835-965F-F3D3A4E9543B}"/>
                </a:ext>
              </a:extLst>
            </p:cNvPr>
            <p:cNvSpPr/>
            <p:nvPr/>
          </p:nvSpPr>
          <p:spPr>
            <a:xfrm>
              <a:off x="1088073" y="1074205"/>
              <a:ext cx="3284799" cy="721768"/>
            </a:xfrm>
            <a:prstGeom prst="wedgeRoundRectCallout">
              <a:avLst>
                <a:gd name="adj1" fmla="val 47205"/>
                <a:gd name="adj2" fmla="val -92321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lvl="0" algn="ctr" defTabSz="914400">
                <a:defRPr/>
              </a:pPr>
              <a:r>
                <a:rPr lang="en-GB" sz="1600" b="1" kern="0" dirty="0">
                  <a:solidFill>
                    <a:srgbClr val="253746"/>
                  </a:solidFill>
                </a:rPr>
                <a:t>What will happen if we multiply by 1000 instead? </a:t>
              </a:r>
              <a:endPara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E579673A-2B97-45BD-A905-A597EE4EE87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43632" y="1035479"/>
              <a:ext cx="307921" cy="519868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3E5BFEF-BEA7-4E9A-8FEE-0364EB9B76A4}"/>
              </a:ext>
            </a:extLst>
          </p:cNvPr>
          <p:cNvSpPr txBox="1"/>
          <p:nvPr/>
        </p:nvSpPr>
        <p:spPr>
          <a:xfrm>
            <a:off x="895739" y="3493774"/>
            <a:ext cx="22066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GB" sz="3200" dirty="0">
                <a:solidFill>
                  <a:srgbClr val="C00000"/>
                </a:solidFill>
              </a:rPr>
              <a:t>56</a:t>
            </a:r>
          </a:p>
          <a:p>
            <a:pPr lvl="0"/>
            <a:r>
              <a:rPr lang="en-GB" sz="3200" dirty="0">
                <a:solidFill>
                  <a:srgbClr val="C00000"/>
                </a:solidFill>
              </a:rPr>
              <a:t>  </a:t>
            </a:r>
            <a:r>
              <a:rPr lang="en-GB" sz="2800" dirty="0">
                <a:solidFill>
                  <a:srgbClr val="C00000"/>
                </a:solidFill>
              </a:rPr>
              <a:t>    </a:t>
            </a:r>
            <a:r>
              <a:rPr lang="en-GB" sz="2400" dirty="0">
                <a:solidFill>
                  <a:srgbClr val="C00000"/>
                </a:solidFill>
              </a:rPr>
              <a:t> </a:t>
            </a:r>
            <a:r>
              <a:rPr lang="en-GB" sz="3200" dirty="0">
                <a:solidFill>
                  <a:srgbClr val="C00000"/>
                </a:solidFill>
              </a:rPr>
              <a:t>560</a:t>
            </a:r>
          </a:p>
        </p:txBody>
      </p:sp>
    </p:spTree>
    <p:extLst>
      <p:ext uri="{BB962C8B-B14F-4D97-AF65-F5344CB8AC3E}">
        <p14:creationId xmlns:p14="http://schemas.microsoft.com/office/powerpoint/2010/main" val="206697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6" grpId="0" animBg="1"/>
      <p:bldP spid="17" grpId="0" animBg="1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6241216"/>
              </p:ext>
            </p:extLst>
          </p:nvPr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4227458" y="1548993"/>
            <a:ext cx="2320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</a:rPr>
              <a:t>5    </a:t>
            </a:r>
            <a:r>
              <a:rPr lang="en-GB" sz="7200" kern="0" dirty="0">
                <a:solidFill>
                  <a:srgbClr val="253746"/>
                </a:solidFill>
              </a:rPr>
              <a:t>6</a:t>
            </a:r>
            <a:endParaRPr kumimoji="0" lang="en-GB" sz="7200" b="0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lvl="0" algn="ctr" defTabSz="914400">
              <a:defRPr/>
            </a:pPr>
            <a:r>
              <a:rPr lang="en-GB" sz="1600" b="1" kern="0" dirty="0">
                <a:solidFill>
                  <a:srgbClr val="253746"/>
                </a:solidFill>
              </a:rPr>
              <a:t>We are going to click to multiply by 10 three times.</a:t>
            </a:r>
            <a:endParaRPr kumimoji="0" lang="en-GB" sz="1600" b="1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CC9441-D096-4B9F-B3E8-68650AAB3832}"/>
              </a:ext>
            </a:extLst>
          </p:cNvPr>
          <p:cNvSpPr txBox="1"/>
          <p:nvPr/>
        </p:nvSpPr>
        <p:spPr>
          <a:xfrm>
            <a:off x="5090323" y="1555296"/>
            <a:ext cx="1434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lang="en-GB" sz="7200" kern="0" dirty="0">
                <a:solidFill>
                  <a:srgbClr val="253746"/>
                </a:solidFill>
                <a:latin typeface="Calibri" panose="020F0502020204030204"/>
              </a:rPr>
              <a:t>0</a:t>
            </a:r>
            <a:endParaRPr kumimoji="0" lang="en-GB" sz="7200" b="0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8483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.00277 L -0.12535 -0.00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/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3043768" y="1552184"/>
            <a:ext cx="33424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5   6    0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click to multiply by 10 three times.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DD6C92-24EF-4919-9181-21EF0C164383}"/>
              </a:ext>
            </a:extLst>
          </p:cNvPr>
          <p:cNvSpPr txBox="1"/>
          <p:nvPr/>
        </p:nvSpPr>
        <p:spPr>
          <a:xfrm>
            <a:off x="5034340" y="1555296"/>
            <a:ext cx="1434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</a:t>
            </a:r>
            <a:r>
              <a:rPr lang="en-GB" sz="7200" kern="0" dirty="0">
                <a:solidFill>
                  <a:srgbClr val="253746"/>
                </a:solidFill>
                <a:latin typeface="Calibri" panose="020F0502020204030204"/>
              </a:rPr>
              <a:t>0</a:t>
            </a:r>
            <a:endParaRPr kumimoji="0" lang="en-GB" sz="7200" b="0" i="0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1710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0.00278 L -0.12535 -0.0004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/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1912981" y="1549925"/>
            <a:ext cx="4375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5   6    0   0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multiply by 10 three times.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DDD6C92-24EF-4919-9181-21EF0C164383}"/>
              </a:ext>
            </a:extLst>
          </p:cNvPr>
          <p:cNvSpPr txBox="1"/>
          <p:nvPr/>
        </p:nvSpPr>
        <p:spPr>
          <a:xfrm>
            <a:off x="5034340" y="1555296"/>
            <a:ext cx="1434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0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032C6C0-8C28-4696-B79E-B216D3D335F0}"/>
              </a:ext>
            </a:extLst>
          </p:cNvPr>
          <p:cNvGrpSpPr/>
          <p:nvPr/>
        </p:nvGrpSpPr>
        <p:grpSpPr>
          <a:xfrm>
            <a:off x="724940" y="3220252"/>
            <a:ext cx="3228389" cy="1200329"/>
            <a:chOff x="730316" y="436848"/>
            <a:chExt cx="4304518" cy="1359125"/>
          </a:xfrm>
        </p:grpSpPr>
        <p:sp>
          <p:nvSpPr>
            <p:cNvPr id="15" name="Speech Bubble: Rectangle with Corners Rounded 14">
              <a:extLst>
                <a:ext uri="{FF2B5EF4-FFF2-40B4-BE49-F238E27FC236}">
                  <a16:creationId xmlns:a16="http://schemas.microsoft.com/office/drawing/2014/main" id="{0188DB38-3C29-4E97-B421-ED1DEEE689F6}"/>
                </a:ext>
              </a:extLst>
            </p:cNvPr>
            <p:cNvSpPr/>
            <p:nvPr/>
          </p:nvSpPr>
          <p:spPr>
            <a:xfrm>
              <a:off x="808804" y="436848"/>
              <a:ext cx="4226030" cy="1359125"/>
            </a:xfrm>
            <a:prstGeom prst="wedgeRoundRectCallout">
              <a:avLst>
                <a:gd name="adj1" fmla="val 4362"/>
                <a:gd name="adj2" fmla="val -81865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have we multiplied 56 by? What has happened to the digits? What was the digit 6 worth? And now? Why? And the digit 5?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C5C64645-B369-459B-82C3-56EA6C5D8B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0316" y="856476"/>
              <a:ext cx="307921" cy="519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9390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0277 L -0.12535 -0.00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67" y="-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/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multiply by 10 three times.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ECC9441-D096-4B9F-B3E8-68650AAB3832}"/>
              </a:ext>
            </a:extLst>
          </p:cNvPr>
          <p:cNvSpPr txBox="1"/>
          <p:nvPr/>
        </p:nvSpPr>
        <p:spPr>
          <a:xfrm>
            <a:off x="5090323" y="1517974"/>
            <a:ext cx="1434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6802705" y="1548993"/>
            <a:ext cx="2320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5    6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E09272-58C5-4FCD-A254-CDB5BA288870}"/>
              </a:ext>
            </a:extLst>
          </p:cNvPr>
          <p:cNvSpPr/>
          <p:nvPr/>
        </p:nvSpPr>
        <p:spPr>
          <a:xfrm>
            <a:off x="6358375" y="20288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2864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0278 L -0.14357 -0.008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/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multiply by 10 three times.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5515086" y="1548993"/>
            <a:ext cx="2320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5    6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E09272-58C5-4FCD-A254-CDB5BA288870}"/>
              </a:ext>
            </a:extLst>
          </p:cNvPr>
          <p:cNvSpPr/>
          <p:nvPr/>
        </p:nvSpPr>
        <p:spPr>
          <a:xfrm>
            <a:off x="6358375" y="20288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095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278 L -0.14357 -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3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A0EE811-478C-4958-8104-2A70B5A19611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EA76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Year 5</a:t>
            </a:r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srgbClr val="EA76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A7600"/>
              </a:buClr>
              <a:buSzPct val="120000"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Day 1: </a:t>
            </a: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rgbClr val="5B9BD5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Multiply and divide by 10, 100 and 1000.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F2AC934C-C22A-4DF2-979B-F3EB58B38426}"/>
              </a:ext>
            </a:extLst>
          </p:cNvPr>
          <p:cNvGraphicFramePr>
            <a:graphicFrameLocks noGrp="1"/>
          </p:cNvGraphicFramePr>
          <p:nvPr/>
        </p:nvGraphicFramePr>
        <p:xfrm>
          <a:off x="190153" y="736036"/>
          <a:ext cx="8763694" cy="5200923"/>
        </p:xfrm>
        <a:graphic>
          <a:graphicData uri="http://schemas.openxmlformats.org/drawingml/2006/table">
            <a:tbl>
              <a:tblPr firstRow="1" bandRow="1"/>
              <a:tblGrid>
                <a:gridCol w="1322523">
                  <a:extLst>
                    <a:ext uri="{9D8B030D-6E8A-4147-A177-3AD203B41FA5}">
                      <a16:colId xmlns:a16="http://schemas.microsoft.com/office/drawing/2014/main" val="461236772"/>
                    </a:ext>
                  </a:extLst>
                </a:gridCol>
                <a:gridCol w="1181391">
                  <a:extLst>
                    <a:ext uri="{9D8B030D-6E8A-4147-A177-3AD203B41FA5}">
                      <a16:colId xmlns:a16="http://schemas.microsoft.com/office/drawing/2014/main" val="1496162082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212359780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67683306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3087775047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2940539115"/>
                    </a:ext>
                  </a:extLst>
                </a:gridCol>
                <a:gridCol w="1251956">
                  <a:extLst>
                    <a:ext uri="{9D8B030D-6E8A-4147-A177-3AD203B41FA5}">
                      <a16:colId xmlns:a16="http://schemas.microsoft.com/office/drawing/2014/main" val="1159616500"/>
                    </a:ext>
                  </a:extLst>
                </a:gridCol>
              </a:tblGrid>
              <a:tr h="7436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10,000s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831193"/>
                  </a:ext>
                </a:extLst>
              </a:tr>
              <a:tr h="43779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0402571"/>
                  </a:ext>
                </a:extLst>
              </a:tr>
            </a:tbl>
          </a:graphicData>
        </a:graphic>
      </p:graphicFrame>
      <p:sp>
        <p:nvSpPr>
          <p:cNvPr id="16" name="Oval 15">
            <a:extLst>
              <a:ext uri="{FF2B5EF4-FFF2-40B4-BE49-F238E27FC236}">
                <a16:creationId xmlns:a16="http://schemas.microsoft.com/office/drawing/2014/main" id="{574C5590-371F-4309-85BD-EC487EE6A6FE}"/>
              </a:ext>
            </a:extLst>
          </p:cNvPr>
          <p:cNvSpPr/>
          <p:nvPr/>
        </p:nvSpPr>
        <p:spPr>
          <a:xfrm>
            <a:off x="6367549" y="897778"/>
            <a:ext cx="166254" cy="166255"/>
          </a:xfrm>
          <a:prstGeom prst="ellipse">
            <a:avLst/>
          </a:prstGeom>
          <a:solidFill>
            <a:sysClr val="windowText" lastClr="000000"/>
          </a:solidFill>
          <a:ln w="12700" cap="flat" cmpd="sng" algn="ctr">
            <a:solidFill>
              <a:sysClr val="windowText" lastClr="000000">
                <a:shade val="50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5EE8B587-5437-4BF7-92B7-93D64E6D47C4}"/>
              </a:ext>
            </a:extLst>
          </p:cNvPr>
          <p:cNvSpPr/>
          <p:nvPr/>
        </p:nvSpPr>
        <p:spPr>
          <a:xfrm>
            <a:off x="6367549" y="886044"/>
            <a:ext cx="166254" cy="166255"/>
          </a:xfrm>
          <a:prstGeom prst="ellipse">
            <a:avLst/>
          </a:prstGeom>
          <a:solidFill>
            <a:srgbClr val="253746"/>
          </a:solidFill>
          <a:ln w="12700" cap="flat" cmpd="sng" algn="ctr">
            <a:solidFill>
              <a:srgbClr val="25374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Speech Bubble: Rectangle with Corners Rounded 20">
            <a:extLst>
              <a:ext uri="{FF2B5EF4-FFF2-40B4-BE49-F238E27FC236}">
                <a16:creationId xmlns:a16="http://schemas.microsoft.com/office/drawing/2014/main" id="{BBC1DED4-2CB2-49AE-A076-D66294BB7176}"/>
              </a:ext>
            </a:extLst>
          </p:cNvPr>
          <p:cNvSpPr/>
          <p:nvPr/>
        </p:nvSpPr>
        <p:spPr>
          <a:xfrm>
            <a:off x="4782787" y="3820417"/>
            <a:ext cx="3169523" cy="726301"/>
          </a:xfrm>
          <a:prstGeom prst="wedgeRoundRectCallout">
            <a:avLst>
              <a:gd name="adj1" fmla="val 9008"/>
              <a:gd name="adj2" fmla="val -108603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 w="6350" cap="flat" cmpd="sng" algn="ctr">
            <a:solidFill>
              <a:srgbClr val="FFC000"/>
            </a:solidFill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 are going to multiply by 10 three times.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EE6ED0-A46F-4D8E-A245-6C6152E139D1}"/>
              </a:ext>
            </a:extLst>
          </p:cNvPr>
          <p:cNvSpPr txBox="1"/>
          <p:nvPr/>
        </p:nvSpPr>
        <p:spPr>
          <a:xfrm>
            <a:off x="4171478" y="1548993"/>
            <a:ext cx="23207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5    6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1D9D465-30C1-4DD5-8173-CAF4D35C580D}"/>
              </a:ext>
            </a:extLst>
          </p:cNvPr>
          <p:cNvSpPr txBox="1"/>
          <p:nvPr/>
        </p:nvSpPr>
        <p:spPr>
          <a:xfrm>
            <a:off x="5034340" y="1536635"/>
            <a:ext cx="14343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200" b="0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0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5C87AF1-DFDC-483C-A245-1FA213A01A1A}"/>
              </a:ext>
            </a:extLst>
          </p:cNvPr>
          <p:cNvGrpSpPr/>
          <p:nvPr/>
        </p:nvGrpSpPr>
        <p:grpSpPr>
          <a:xfrm>
            <a:off x="724940" y="3220252"/>
            <a:ext cx="3228389" cy="1200329"/>
            <a:chOff x="730316" y="436848"/>
            <a:chExt cx="4304518" cy="1359125"/>
          </a:xfrm>
        </p:grpSpPr>
        <p:sp>
          <p:nvSpPr>
            <p:cNvPr id="19" name="Speech Bubble: Rectangle with Corners Rounded 18">
              <a:extLst>
                <a:ext uri="{FF2B5EF4-FFF2-40B4-BE49-F238E27FC236}">
                  <a16:creationId xmlns:a16="http://schemas.microsoft.com/office/drawing/2014/main" id="{BB103E94-557B-44A7-BB0A-364B399EC2A8}"/>
                </a:ext>
              </a:extLst>
            </p:cNvPr>
            <p:cNvSpPr/>
            <p:nvPr/>
          </p:nvSpPr>
          <p:spPr>
            <a:xfrm>
              <a:off x="808804" y="436848"/>
              <a:ext cx="4226030" cy="1359125"/>
            </a:xfrm>
            <a:prstGeom prst="wedgeRoundRectCallout">
              <a:avLst>
                <a:gd name="adj1" fmla="val 37922"/>
                <a:gd name="adj2" fmla="val -80310"/>
                <a:gd name="adj3" fmla="val 16667"/>
              </a:avLst>
            </a:prstGeom>
            <a:solidFill>
              <a:srgbClr val="FFC000">
                <a:lumMod val="40000"/>
                <a:lumOff val="60000"/>
              </a:srgbClr>
            </a:solidFill>
            <a:ln w="6350" cap="flat" cmpd="sng" algn="ctr">
              <a:solidFill>
                <a:srgbClr val="FFC000"/>
              </a:solidFill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253746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What have we multiplied 0.56 by? What has happened to the digits? What was the digit 6 worth? And now? Why? And the digit 5? </a:t>
              </a: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442B8EA-6B9A-49B0-A692-40F34F736B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duotone>
                <a:prstClr val="black"/>
                <a:srgbClr val="4472C4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30316" y="856476"/>
              <a:ext cx="307921" cy="51986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16882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0.00278 L -0.14358 -0.008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7" y="-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Image result for hamilton trust"/>
          <p:cNvSpPr>
            <a:spLocks noChangeAspect="1" noChangeArrowheads="1"/>
          </p:cNvSpPr>
          <p:nvPr/>
        </p:nvSpPr>
        <p:spPr bwMode="auto">
          <a:xfrm>
            <a:off x="116681" y="7489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8" name="AutoShape 4" descr="Image result for hamilton trust"/>
          <p:cNvSpPr>
            <a:spLocks noChangeAspect="1" noChangeArrowheads="1"/>
          </p:cNvSpPr>
          <p:nvPr/>
        </p:nvSpPr>
        <p:spPr bwMode="auto">
          <a:xfrm>
            <a:off x="230981" y="8632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9" name="AutoShape 8" descr="Image result for hamilton trust"/>
          <p:cNvSpPr>
            <a:spLocks noChangeAspect="1" noChangeArrowheads="1"/>
          </p:cNvSpPr>
          <p:nvPr/>
        </p:nvSpPr>
        <p:spPr bwMode="auto">
          <a:xfrm>
            <a:off x="345281" y="977503"/>
            <a:ext cx="22860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GB" sz="1350">
              <a:solidFill>
                <a:prstClr val="black"/>
              </a:solidFill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CEC2F06-FA07-421C-9E8C-C3D9827F8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EE811-478C-4958-8104-2A70B5A19611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6E7435-766E-44DA-9E64-580F9F209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05926" y="6367376"/>
            <a:ext cx="3723776" cy="365125"/>
          </a:xfrm>
        </p:spPr>
        <p:txBody>
          <a:bodyPr/>
          <a:lstStyle/>
          <a:p>
            <a:pPr algn="r"/>
            <a:r>
              <a:rPr lang="en-GB"/>
              <a:t>Year 5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17F348C-C6A0-4E03-B28B-A169AE99FF3A}"/>
              </a:ext>
            </a:extLst>
          </p:cNvPr>
          <p:cNvSpPr/>
          <p:nvPr/>
        </p:nvSpPr>
        <p:spPr>
          <a:xfrm>
            <a:off x="345281" y="144276"/>
            <a:ext cx="69404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EA7600"/>
              </a:buClr>
              <a:buSzPct val="120000"/>
            </a:pPr>
            <a:r>
              <a:rPr lang="en-GB" sz="2000" b="1" dirty="0">
                <a:solidFill>
                  <a:srgbClr val="253746"/>
                </a:solidFill>
              </a:rPr>
              <a:t>Day 1: </a:t>
            </a:r>
            <a:r>
              <a:rPr lang="en-GB" sz="2000" b="1" dirty="0">
                <a:solidFill>
                  <a:srgbClr val="5B9BD5">
                    <a:lumMod val="75000"/>
                  </a:srgbClr>
                </a:solidFill>
              </a:rPr>
              <a:t>Multiply and divide by 10, 100 and 1000.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3D83B90B-62E4-443C-B774-D635F9830316}"/>
              </a:ext>
            </a:extLst>
          </p:cNvPr>
          <p:cNvSpPr/>
          <p:nvPr/>
        </p:nvSpPr>
        <p:spPr>
          <a:xfrm>
            <a:off x="1232880" y="1832063"/>
            <a:ext cx="6348159" cy="3567093"/>
          </a:xfrm>
          <a:prstGeom prst="roundRect">
            <a:avLst/>
          </a:prstGeom>
          <a:solidFill>
            <a:sysClr val="window" lastClr="FFFFFF"/>
          </a:solidFill>
          <a:ln w="28575" cap="flat" cmpd="sng" algn="ctr">
            <a:solidFill>
              <a:srgbClr val="4472C4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40445A07-3FEC-4A9C-8C8C-001C50CC76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487892"/>
              </p:ext>
            </p:extLst>
          </p:nvPr>
        </p:nvGraphicFramePr>
        <p:xfrm>
          <a:off x="1429502" y="1997595"/>
          <a:ext cx="5921780" cy="3216551"/>
        </p:xfrm>
        <a:graphic>
          <a:graphicData uri="http://schemas.openxmlformats.org/drawingml/2006/table">
            <a:tbl>
              <a:tblPr firstRow="1" bandRow="1"/>
              <a:tblGrid>
                <a:gridCol w="940165">
                  <a:extLst>
                    <a:ext uri="{9D8B030D-6E8A-4147-A177-3AD203B41FA5}">
                      <a16:colId xmlns:a16="http://schemas.microsoft.com/office/drawing/2014/main" val="2238784354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88841204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851213619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1952694058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2454650170"/>
                    </a:ext>
                  </a:extLst>
                </a:gridCol>
                <a:gridCol w="996323">
                  <a:extLst>
                    <a:ext uri="{9D8B030D-6E8A-4147-A177-3AD203B41FA5}">
                      <a16:colId xmlns:a16="http://schemas.microsoft.com/office/drawing/2014/main" val="1075399486"/>
                    </a:ext>
                  </a:extLst>
                </a:gridCol>
              </a:tblGrid>
              <a:tr h="7644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1000s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10s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1s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0.1s  </a:t>
                      </a:r>
                      <a:r>
                        <a:rPr lang="en-GB" sz="2400" baseline="300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GB" sz="2400" baseline="-2500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</a:rPr>
                        <a:t>0.01s  </a:t>
                      </a:r>
                      <a:r>
                        <a:rPr kumimoji="0" lang="en-GB" sz="2400" b="1" i="0" u="none" strike="noStrike" kern="1200" cap="none" spc="0" normalizeH="0" baseline="30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kumimoji="0" lang="en-GB" sz="2400" b="1" i="0" u="none" strike="noStrike" kern="1200" cap="none" spc="0" normalizeH="0" baseline="-2500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kumimoji="0" lang="en-GB" sz="2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endParaRPr lang="en-GB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2899166"/>
                  </a:ext>
                </a:extLst>
              </a:tr>
              <a:tr h="23935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431441"/>
                  </a:ext>
                </a:extLst>
              </a:tr>
            </a:tbl>
          </a:graphicData>
        </a:graphic>
      </p:graphicFrame>
      <p:sp>
        <p:nvSpPr>
          <p:cNvPr id="15" name="TextBox 14">
            <a:extLst>
              <a:ext uri="{FF2B5EF4-FFF2-40B4-BE49-F238E27FC236}">
                <a16:creationId xmlns:a16="http://schemas.microsoft.com/office/drawing/2014/main" id="{F3086CE7-8105-4797-82AA-C18806021EDB}"/>
              </a:ext>
            </a:extLst>
          </p:cNvPr>
          <p:cNvSpPr txBox="1"/>
          <p:nvPr/>
        </p:nvSpPr>
        <p:spPr>
          <a:xfrm>
            <a:off x="1544380" y="2949114"/>
            <a:ext cx="387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kern="0" dirty="0">
                <a:solidFill>
                  <a:srgbClr val="4472C4"/>
                </a:solidFill>
              </a:rPr>
              <a:t>2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</a:t>
            </a:r>
            <a:r>
              <a:rPr lang="en-GB" sz="6600" kern="0" dirty="0">
                <a:solidFill>
                  <a:srgbClr val="4472C4"/>
                </a:solidFill>
              </a:rPr>
              <a:t>3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</a:rPr>
              <a:t>   4   0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60CAB8-1B63-42F2-A4FB-EE311564F012}"/>
              </a:ext>
            </a:extLst>
          </p:cNvPr>
          <p:cNvSpPr txBox="1"/>
          <p:nvPr/>
        </p:nvSpPr>
        <p:spPr>
          <a:xfrm>
            <a:off x="4546233" y="3951890"/>
            <a:ext cx="38782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600" kern="0" dirty="0">
                <a:solidFill>
                  <a:srgbClr val="C00000"/>
                </a:solidFill>
              </a:rPr>
              <a:t>2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</a:t>
            </a:r>
            <a:r>
              <a:rPr lang="en-GB" sz="6600" kern="0" dirty="0">
                <a:solidFill>
                  <a:srgbClr val="C00000"/>
                </a:solidFill>
              </a:rPr>
              <a:t>3</a:t>
            </a:r>
            <a:r>
              <a:rPr kumimoji="0" lang="en-GB" sz="66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rPr>
              <a:t>   4   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A325C81E-06DA-408B-936C-8136347D7F92}"/>
              </a:ext>
            </a:extLst>
          </p:cNvPr>
          <p:cNvSpPr/>
          <p:nvPr/>
        </p:nvSpPr>
        <p:spPr>
          <a:xfrm>
            <a:off x="5224605" y="4416970"/>
            <a:ext cx="198007" cy="185731"/>
          </a:xfrm>
          <a:prstGeom prst="ellipse">
            <a:avLst/>
          </a:prstGeom>
          <a:solidFill>
            <a:srgbClr val="C00000"/>
          </a:solidFill>
          <a:ln w="127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Speech Bubble: Rectangle with Corners Rounded 17">
            <a:extLst>
              <a:ext uri="{FF2B5EF4-FFF2-40B4-BE49-F238E27FC236}">
                <a16:creationId xmlns:a16="http://schemas.microsoft.com/office/drawing/2014/main" id="{4D14A2FE-C23C-4D1F-99FF-7C0CBFAB11B7}"/>
              </a:ext>
            </a:extLst>
          </p:cNvPr>
          <p:cNvSpPr/>
          <p:nvPr/>
        </p:nvSpPr>
        <p:spPr>
          <a:xfrm>
            <a:off x="7025318" y="2949114"/>
            <a:ext cx="1875360" cy="774166"/>
          </a:xfrm>
          <a:prstGeom prst="wedgeRoundRectCallout">
            <a:avLst>
              <a:gd name="adj1" fmla="val -49736"/>
              <a:gd name="adj2" fmla="val 77466"/>
              <a:gd name="adj3" fmla="val 16667"/>
            </a:avLst>
          </a:prstGeom>
          <a:solidFill>
            <a:srgbClr val="FFC000">
              <a:lumMod val="40000"/>
              <a:lumOff val="60000"/>
            </a:srgbClr>
          </a:solidFill>
          <a:ln>
            <a:solidFill>
              <a:srgbClr val="FFC000"/>
            </a:solidFill>
          </a:ln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 dirty="0">
                <a:ln>
                  <a:noFill/>
                </a:ln>
                <a:solidFill>
                  <a:srgbClr val="253746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Where has the zero </a:t>
            </a:r>
            <a:r>
              <a:rPr lang="en-GB" sz="1600" b="1" kern="0" dirty="0">
                <a:solidFill>
                  <a:srgbClr val="253746"/>
                </a:solidFill>
                <a:latin typeface="Calibri" panose="020F0502020204030204"/>
              </a:rPr>
              <a:t>gone?</a:t>
            </a:r>
            <a:endParaRPr kumimoji="0" lang="en-GB" sz="1600" b="1" i="1" u="none" strike="noStrike" kern="0" cap="none" spc="0" normalizeH="0" baseline="0" noProof="0" dirty="0">
              <a:ln>
                <a:noFill/>
              </a:ln>
              <a:solidFill>
                <a:srgbClr val="253746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D183B9E-05D6-435A-818C-FFEF4EEFC837}"/>
              </a:ext>
            </a:extLst>
          </p:cNvPr>
          <p:cNvSpPr txBox="1"/>
          <p:nvPr/>
        </p:nvSpPr>
        <p:spPr>
          <a:xfrm>
            <a:off x="1082351" y="793345"/>
            <a:ext cx="70726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253746"/>
                </a:solidFill>
              </a:rPr>
              <a:t>Let’s work out </a:t>
            </a:r>
            <a:r>
              <a:rPr lang="en-GB" sz="2400" b="1" dirty="0">
                <a:solidFill>
                  <a:schemeClr val="accent1"/>
                </a:solidFill>
              </a:rPr>
              <a:t>2340 ÷ 1000. </a:t>
            </a:r>
          </a:p>
          <a:p>
            <a:r>
              <a:rPr lang="en-GB" sz="2400" b="1" dirty="0">
                <a:solidFill>
                  <a:srgbClr val="253746"/>
                </a:solidFill>
              </a:rPr>
              <a:t>We can draw a place value grid if we find it helpful.</a:t>
            </a:r>
          </a:p>
        </p:txBody>
      </p:sp>
    </p:spTree>
    <p:extLst>
      <p:ext uri="{BB962C8B-B14F-4D97-AF65-F5344CB8AC3E}">
        <p14:creationId xmlns:p14="http://schemas.microsoft.com/office/powerpoint/2010/main" val="2052155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ustom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Custom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EA7600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582E3F0B451F429F9F329D40B1CC70" ma:contentTypeVersion="8" ma:contentTypeDescription="Create a new document." ma:contentTypeScope="" ma:versionID="dff8ab6ae558bf8cafb4403981805f2f">
  <xsd:schema xmlns:xsd="http://www.w3.org/2001/XMLSchema" xmlns:xs="http://www.w3.org/2001/XMLSchema" xmlns:p="http://schemas.microsoft.com/office/2006/metadata/properties" xmlns:ns2="43fe4aeb-1f48-488d-80a1-725046893158" targetNamespace="http://schemas.microsoft.com/office/2006/metadata/properties" ma:root="true" ma:fieldsID="0511cc535590a5ebf5ab716b2ffe4f75" ns2:_="">
    <xsd:import namespace="43fe4aeb-1f48-488d-80a1-7250468931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3fe4aeb-1f48-488d-80a1-72504689315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D2A213-CDD2-46FE-97D4-BF88A1BC4339}"/>
</file>

<file path=customXml/itemProps2.xml><?xml version="1.0" encoding="utf-8"?>
<ds:datastoreItem xmlns:ds="http://schemas.openxmlformats.org/officeDocument/2006/customXml" ds:itemID="{9A6CFDF1-BBDC-4EF5-B387-1A8C74110964}"/>
</file>

<file path=customXml/itemProps3.xml><?xml version="1.0" encoding="utf-8"?>
<ds:datastoreItem xmlns:ds="http://schemas.openxmlformats.org/officeDocument/2006/customXml" ds:itemID="{A98383F6-6A9C-476A-806B-B409A0FC7F78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3300</TotalTime>
  <Words>816</Words>
  <Application>Microsoft Office PowerPoint</Application>
  <PresentationFormat>On-screen Show (4:3)</PresentationFormat>
  <Paragraphs>157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Times New Roman</vt:lpstr>
      <vt:lpstr>Wingdings</vt:lpstr>
      <vt:lpstr>Office Theme</vt:lpstr>
      <vt:lpstr>1_Office Theme</vt:lpstr>
      <vt:lpstr>18.1.21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Office PC</dc:creator>
  <cp:lastModifiedBy>ZKhalid</cp:lastModifiedBy>
  <cp:revision>175</cp:revision>
  <dcterms:created xsi:type="dcterms:W3CDTF">2018-09-13T11:08:58Z</dcterms:created>
  <dcterms:modified xsi:type="dcterms:W3CDTF">2021-01-13T16:17:26Z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0x01010079582E3F0B451F429F9F329D40B1CC70</vt:lpwstr>
  </property>
</Properties>
</file>