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12" r:id="rId2"/>
    <p:sldId id="315" r:id="rId3"/>
    <p:sldId id="328" r:id="rId4"/>
    <p:sldId id="330" r:id="rId5"/>
    <p:sldId id="332" r:id="rId6"/>
    <p:sldId id="334" r:id="rId7"/>
    <p:sldId id="336" r:id="rId8"/>
    <p:sldId id="338" r:id="rId9"/>
    <p:sldId id="31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6" autoAdjust="0"/>
    <p:restoredTop sz="84082" autoAdjust="0"/>
  </p:normalViewPr>
  <p:slideViewPr>
    <p:cSldViewPr snapToGrid="0">
      <p:cViewPr varScale="1">
        <p:scale>
          <a:sx n="61" d="100"/>
          <a:sy n="61" d="100"/>
        </p:scale>
        <p:origin x="18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569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Read numbers as they appear on screen…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201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98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289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45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848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678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173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663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6-maths/" TargetMode="External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Add and subtract 1, 10, 100, 1000, 10,000, 100,000 and 1,000,000 to/from 7-digit numbers.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More </a:t>
            </a:r>
            <a:r>
              <a:rPr lang="en-GB" sz="2800" b="1" dirty="0"/>
              <a:t>Place Value, Addition, Subtraction </a:t>
            </a:r>
            <a:endParaRPr lang="en-GB" sz="2800" b="1" dirty="0">
              <a:solidFill>
                <a:srgbClr val="253746"/>
              </a:solidFill>
            </a:endParaRPr>
          </a:p>
          <a:p>
            <a:pPr algn="ctr"/>
            <a:r>
              <a:rPr lang="en-GB" sz="2400" b="1" dirty="0"/>
              <a:t>Use place value to add, subtract and round 6- and 7-digit numbers</a:t>
            </a:r>
            <a:endParaRPr lang="en-GB" sz="2400" b="1" dirty="0">
              <a:solidFill>
                <a:srgbClr val="253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87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51220" y="1128873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/>
                </a:solidFill>
              </a:rPr>
              <a:t>5,555,55</a:t>
            </a:r>
            <a:r>
              <a:rPr lang="en-GB" sz="36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/>
                </a:solidFill>
              </a:rPr>
              <a:t>5,555,555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51219" y="1129920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/>
                </a:solidFill>
              </a:rPr>
              <a:t>5,555,55</a:t>
            </a:r>
            <a:r>
              <a:rPr lang="en-GB" sz="36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51216" y="1140273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/>
                </a:solidFill>
              </a:rPr>
              <a:t>5,555,55</a:t>
            </a:r>
            <a:r>
              <a:rPr lang="en-GB" sz="3600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44016" y="113817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/>
                </a:solidFill>
              </a:rPr>
              <a:t>5,555,55</a:t>
            </a:r>
            <a:r>
              <a:rPr lang="en-GB" sz="3600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736813" y="11195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/>
                </a:solidFill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60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4004776" y="2424811"/>
            <a:ext cx="3163038" cy="829956"/>
            <a:chOff x="3092258" y="2638303"/>
            <a:chExt cx="3163038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And the next number is? Write it on your </a:t>
              </a:r>
              <a:r>
                <a:rPr lang="en-GB" sz="1600" b="1" dirty="0" smtClean="0">
                  <a:solidFill>
                    <a:srgbClr val="253746"/>
                  </a:solidFill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35299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6AB11CB-3250-445B-8A2A-5EB38DA02C64}"/>
              </a:ext>
            </a:extLst>
          </p:cNvPr>
          <p:cNvSpPr txBox="1"/>
          <p:nvPr/>
        </p:nvSpPr>
        <p:spPr>
          <a:xfrm>
            <a:off x="2751220" y="368533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4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C6DCFA-DC88-4775-A037-672A5B506509}"/>
              </a:ext>
            </a:extLst>
          </p:cNvPr>
          <p:cNvSpPr txBox="1"/>
          <p:nvPr/>
        </p:nvSpPr>
        <p:spPr>
          <a:xfrm>
            <a:off x="2751216" y="369259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BF7AE3-EE27-4B91-BE60-970859087C6A}"/>
              </a:ext>
            </a:extLst>
          </p:cNvPr>
          <p:cNvSpPr txBox="1"/>
          <p:nvPr/>
        </p:nvSpPr>
        <p:spPr>
          <a:xfrm>
            <a:off x="2752854" y="369559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3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2855DB-BB13-495F-806C-40583AC3A6DF}"/>
              </a:ext>
            </a:extLst>
          </p:cNvPr>
          <p:cNvSpPr txBox="1"/>
          <p:nvPr/>
        </p:nvSpPr>
        <p:spPr>
          <a:xfrm>
            <a:off x="2752854" y="369151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2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02E14D5-F08C-4608-89C8-689C188E426F}"/>
              </a:ext>
            </a:extLst>
          </p:cNvPr>
          <p:cNvSpPr txBox="1"/>
          <p:nvPr/>
        </p:nvSpPr>
        <p:spPr>
          <a:xfrm>
            <a:off x="2751216" y="368915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</a:t>
            </a:r>
            <a:r>
              <a:rPr lang="en-GB" sz="3600" b="1" noProof="0" dirty="0">
                <a:solidFill>
                  <a:srgbClr val="C00000"/>
                </a:solidFill>
                <a:latin typeface="Calibri" panose="020F0502020204030204"/>
              </a:rPr>
              <a:t>1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F678EE-408B-4E81-A3CD-C2BFCFE44195}"/>
              </a:ext>
            </a:extLst>
          </p:cNvPr>
          <p:cNvSpPr txBox="1"/>
          <p:nvPr/>
        </p:nvSpPr>
        <p:spPr>
          <a:xfrm>
            <a:off x="2751216" y="3698591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060FB0-1833-494D-B8FA-CF63C47EE300}"/>
              </a:ext>
            </a:extLst>
          </p:cNvPr>
          <p:cNvGrpSpPr/>
          <p:nvPr/>
        </p:nvGrpSpPr>
        <p:grpSpPr>
          <a:xfrm>
            <a:off x="4004776" y="4724812"/>
            <a:ext cx="3163038" cy="829956"/>
            <a:chOff x="3092258" y="2638303"/>
            <a:chExt cx="3163038" cy="829956"/>
          </a:xfrm>
        </p:grpSpPr>
        <p:sp>
          <p:nvSpPr>
            <p:cNvPr id="35" name="Speech Bubble: Rectangle with Corners Rounded 34">
              <a:extLst>
                <a:ext uri="{FF2B5EF4-FFF2-40B4-BE49-F238E27FC236}">
                  <a16:creationId xmlns:a16="http://schemas.microsoft.com/office/drawing/2014/main" id="{C06941DC-F238-4AB5-97FA-BAEAC3B49003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6" name="Picture 2">
              <a:extLst>
                <a:ext uri="{FF2B5EF4-FFF2-40B4-BE49-F238E27FC236}">
                  <a16:creationId xmlns:a16="http://schemas.microsoft.com/office/drawing/2014/main" id="{B782056D-1E7C-4760-B45D-C19D28B734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13175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26FBEEC8-22A1-417F-926B-49EE1426ADDC}"/>
              </a:ext>
            </a:extLst>
          </p:cNvPr>
          <p:cNvSpPr txBox="1"/>
          <p:nvPr/>
        </p:nvSpPr>
        <p:spPr>
          <a:xfrm>
            <a:off x="2752854" y="3698881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49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93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3" grpId="2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51220" y="113077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56752" y="1122973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7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61730" y="113212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8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56753" y="113319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761730" y="113212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lang="en-GB" sz="3600" b="1" dirty="0">
                <a:solidFill>
                  <a:srgbClr val="4472C4"/>
                </a:solidFill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4569009" y="2055224"/>
            <a:ext cx="3222194" cy="829956"/>
            <a:chOff x="3092258" y="2638303"/>
            <a:chExt cx="3222194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1063" y="2770780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0F41AF8-A39E-48B1-B177-6C88BEC40109}"/>
              </a:ext>
            </a:extLst>
          </p:cNvPr>
          <p:cNvSpPr txBox="1"/>
          <p:nvPr/>
        </p:nvSpPr>
        <p:spPr>
          <a:xfrm>
            <a:off x="2751220" y="366408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4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F2AD42-7374-4C39-BB01-CBA5120E110F}"/>
              </a:ext>
            </a:extLst>
          </p:cNvPr>
          <p:cNvSpPr txBox="1"/>
          <p:nvPr/>
        </p:nvSpPr>
        <p:spPr>
          <a:xfrm>
            <a:off x="2751221" y="3665620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80AEE4-7F9A-48A0-B83C-83EBE9774E68}"/>
              </a:ext>
            </a:extLst>
          </p:cNvPr>
          <p:cNvSpPr txBox="1"/>
          <p:nvPr/>
        </p:nvSpPr>
        <p:spPr>
          <a:xfrm>
            <a:off x="2760261" y="366638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3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50785E-E805-426D-8CC3-D94CC61E9B7A}"/>
              </a:ext>
            </a:extLst>
          </p:cNvPr>
          <p:cNvSpPr txBox="1"/>
          <p:nvPr/>
        </p:nvSpPr>
        <p:spPr>
          <a:xfrm>
            <a:off x="2742179" y="365850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2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E3E02C-D68C-4170-A274-76A455A4B9A5}"/>
              </a:ext>
            </a:extLst>
          </p:cNvPr>
          <p:cNvSpPr txBox="1"/>
          <p:nvPr/>
        </p:nvSpPr>
        <p:spPr>
          <a:xfrm>
            <a:off x="2758221" y="366578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1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5E676D-EF1E-40A4-AC8D-C6D8D642E689}"/>
              </a:ext>
            </a:extLst>
          </p:cNvPr>
          <p:cNvSpPr txBox="1"/>
          <p:nvPr/>
        </p:nvSpPr>
        <p:spPr>
          <a:xfrm>
            <a:off x="2758220" y="366561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</a:t>
            </a:r>
            <a:r>
              <a:rPr lang="en-GB" sz="3600" b="1" dirty="0">
                <a:solidFill>
                  <a:srgbClr val="C00000"/>
                </a:solidFill>
              </a:rPr>
              <a:t>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985A940-6EE2-4F2F-BACF-87F043AC8037}"/>
              </a:ext>
            </a:extLst>
          </p:cNvPr>
          <p:cNvGrpSpPr/>
          <p:nvPr/>
        </p:nvGrpSpPr>
        <p:grpSpPr>
          <a:xfrm>
            <a:off x="4705965" y="4670299"/>
            <a:ext cx="3166729" cy="829956"/>
            <a:chOff x="3092258" y="2638303"/>
            <a:chExt cx="3166729" cy="829956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6AFFCAB2-D617-46F3-B341-344EC8A1ABF4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56F5E0F2-D4D2-4C3A-BAFC-117794F3EF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5598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BCE1F12-CEEA-4205-A143-6612B3C3114C}"/>
              </a:ext>
            </a:extLst>
          </p:cNvPr>
          <p:cNvSpPr txBox="1"/>
          <p:nvPr/>
        </p:nvSpPr>
        <p:spPr>
          <a:xfrm>
            <a:off x="2749178" y="3661491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97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51220" y="113096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lang="en-GB" sz="3600" b="1" noProof="0" dirty="0">
                <a:solidFill>
                  <a:srgbClr val="C00000"/>
                </a:solidFill>
                <a:latin typeface="Calibri" panose="020F0502020204030204"/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51219" y="113096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lang="en-GB" sz="3600" b="1" noProof="0" dirty="0">
                <a:solidFill>
                  <a:srgbClr val="C00000"/>
                </a:solidFill>
                <a:latin typeface="Calibri" panose="020F0502020204030204"/>
              </a:rPr>
              <a:t>7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51218" y="112576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lang="en-GB" sz="3600" b="1" noProof="0" dirty="0">
                <a:solidFill>
                  <a:srgbClr val="C00000"/>
                </a:solidFill>
                <a:latin typeface="Calibri" panose="020F0502020204030204"/>
              </a:rPr>
              <a:t>8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51215" y="113096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lang="en-GB" sz="3600" b="1" noProof="0" dirty="0">
                <a:solidFill>
                  <a:srgbClr val="C00000"/>
                </a:solidFill>
                <a:latin typeface="Calibri" panose="020F0502020204030204"/>
              </a:rPr>
              <a:t>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751211" y="1136170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lang="en-GB" sz="3600" b="1" dirty="0">
                <a:solidFill>
                  <a:srgbClr val="C00000"/>
                </a:solidFill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4714986" y="2344960"/>
            <a:ext cx="3163038" cy="829956"/>
            <a:chOff x="3092258" y="2638303"/>
            <a:chExt cx="3163038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26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D31340D-6761-443E-B331-1AC9BF64B9B8}"/>
              </a:ext>
            </a:extLst>
          </p:cNvPr>
          <p:cNvSpPr txBox="1"/>
          <p:nvPr/>
        </p:nvSpPr>
        <p:spPr>
          <a:xfrm>
            <a:off x="2751220" y="372978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02C11F-4C10-4E44-99A4-A51BBBAD35EB}"/>
              </a:ext>
            </a:extLst>
          </p:cNvPr>
          <p:cNvSpPr txBox="1"/>
          <p:nvPr/>
        </p:nvSpPr>
        <p:spPr>
          <a:xfrm>
            <a:off x="2751221" y="372978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7E2842-A67A-450D-AE2F-26A83B1E3BA8}"/>
              </a:ext>
            </a:extLst>
          </p:cNvPr>
          <p:cNvSpPr txBox="1"/>
          <p:nvPr/>
        </p:nvSpPr>
        <p:spPr>
          <a:xfrm>
            <a:off x="2751219" y="372978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AECCE3-7623-4907-A654-BFD416E670F1}"/>
              </a:ext>
            </a:extLst>
          </p:cNvPr>
          <p:cNvSpPr txBox="1"/>
          <p:nvPr/>
        </p:nvSpPr>
        <p:spPr>
          <a:xfrm>
            <a:off x="2751218" y="373358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C9BECE-D397-4A86-A561-03D9D273A0E6}"/>
              </a:ext>
            </a:extLst>
          </p:cNvPr>
          <p:cNvSpPr txBox="1"/>
          <p:nvPr/>
        </p:nvSpPr>
        <p:spPr>
          <a:xfrm>
            <a:off x="2751215" y="372978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60EFA9-E525-4E2B-8BB8-CF110D7BD272}"/>
              </a:ext>
            </a:extLst>
          </p:cNvPr>
          <p:cNvSpPr txBox="1"/>
          <p:nvPr/>
        </p:nvSpPr>
        <p:spPr>
          <a:xfrm>
            <a:off x="2751209" y="373358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B9177C-1069-48A4-961D-CE442D70C2E8}"/>
              </a:ext>
            </a:extLst>
          </p:cNvPr>
          <p:cNvGrpSpPr/>
          <p:nvPr/>
        </p:nvGrpSpPr>
        <p:grpSpPr>
          <a:xfrm>
            <a:off x="4714986" y="4906641"/>
            <a:ext cx="3163038" cy="829956"/>
            <a:chOff x="3092258" y="2638303"/>
            <a:chExt cx="3163038" cy="829956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96AB153F-EE24-41C0-AC86-8B94BF60F7E6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1F7115A9-BD8D-46A5-AA5B-E4BDE6321F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FA18CCD-FD83-49B5-9CF3-C1B4DD80BB7E}"/>
              </a:ext>
            </a:extLst>
          </p:cNvPr>
          <p:cNvSpPr txBox="1"/>
          <p:nvPr/>
        </p:nvSpPr>
        <p:spPr>
          <a:xfrm>
            <a:off x="2751200" y="373737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lang="en-GB" sz="3600" b="1" dirty="0">
                <a:solidFill>
                  <a:srgbClr val="C00000"/>
                </a:solidFill>
              </a:rPr>
              <a:t>4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24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51220" y="113096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51219" y="113096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51218" y="113503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51217" y="111907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751217" y="1119071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4569009" y="2061735"/>
            <a:ext cx="3222194" cy="829956"/>
            <a:chOff x="3092258" y="2638303"/>
            <a:chExt cx="3222194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1063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18CAA0B7-2357-4D6F-9E75-F4137036BB02}"/>
              </a:ext>
            </a:extLst>
          </p:cNvPr>
          <p:cNvSpPr txBox="1"/>
          <p:nvPr/>
        </p:nvSpPr>
        <p:spPr>
          <a:xfrm>
            <a:off x="2751220" y="379395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526109-9281-480C-870B-406FD731DCFE}"/>
              </a:ext>
            </a:extLst>
          </p:cNvPr>
          <p:cNvSpPr txBox="1"/>
          <p:nvPr/>
        </p:nvSpPr>
        <p:spPr>
          <a:xfrm>
            <a:off x="2751221" y="379395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6D4B44-07D1-4626-A39C-A398643C7913}"/>
              </a:ext>
            </a:extLst>
          </p:cNvPr>
          <p:cNvSpPr txBox="1"/>
          <p:nvPr/>
        </p:nvSpPr>
        <p:spPr>
          <a:xfrm>
            <a:off x="2751219" y="379395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F9F3A5-30F9-4151-BB40-C673F4E0ECEA}"/>
              </a:ext>
            </a:extLst>
          </p:cNvPr>
          <p:cNvSpPr txBox="1"/>
          <p:nvPr/>
        </p:nvSpPr>
        <p:spPr>
          <a:xfrm>
            <a:off x="2751218" y="378332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5CBB91-C37B-40DB-811F-89DDE264AC7E}"/>
              </a:ext>
            </a:extLst>
          </p:cNvPr>
          <p:cNvSpPr txBox="1"/>
          <p:nvPr/>
        </p:nvSpPr>
        <p:spPr>
          <a:xfrm>
            <a:off x="2751215" y="379395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812A21-3D9D-40E9-A129-E14698778E55}"/>
              </a:ext>
            </a:extLst>
          </p:cNvPr>
          <p:cNvSpPr txBox="1"/>
          <p:nvPr/>
        </p:nvSpPr>
        <p:spPr>
          <a:xfrm>
            <a:off x="2756742" y="379395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7FD1C8-E3B6-4F8B-B79E-A543E2FCEA43}"/>
              </a:ext>
            </a:extLst>
          </p:cNvPr>
          <p:cNvGrpSpPr/>
          <p:nvPr/>
        </p:nvGrpSpPr>
        <p:grpSpPr>
          <a:xfrm>
            <a:off x="4569009" y="4978220"/>
            <a:ext cx="3222193" cy="829956"/>
            <a:chOff x="3092258" y="2638303"/>
            <a:chExt cx="3222193" cy="829956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ABD608F3-4109-4991-944E-2DDD16F8F39C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B171D96B-58D9-44FE-957D-57AF1E232E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1062" y="2812777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AE65AF0-5C44-4687-872B-E8F4C26D0743}"/>
              </a:ext>
            </a:extLst>
          </p:cNvPr>
          <p:cNvSpPr txBox="1"/>
          <p:nvPr/>
        </p:nvSpPr>
        <p:spPr>
          <a:xfrm>
            <a:off x="2745691" y="378994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49</a:t>
            </a: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79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51220" y="110921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51219" y="111716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51217" y="111857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51213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751205" y="113237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4905408" y="2080017"/>
            <a:ext cx="3163038" cy="829956"/>
            <a:chOff x="3092258" y="2638303"/>
            <a:chExt cx="3163038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E612FE8-7C74-4999-BBEC-1AA20DC49360}"/>
              </a:ext>
            </a:extLst>
          </p:cNvPr>
          <p:cNvSpPr txBox="1"/>
          <p:nvPr/>
        </p:nvSpPr>
        <p:spPr>
          <a:xfrm>
            <a:off x="2772793" y="371374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18FABF-4BD4-4BA0-9153-65EE177C9EF7}"/>
              </a:ext>
            </a:extLst>
          </p:cNvPr>
          <p:cNvSpPr txBox="1"/>
          <p:nvPr/>
        </p:nvSpPr>
        <p:spPr>
          <a:xfrm>
            <a:off x="2751221" y="371374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6CCED4-D132-47A0-91FF-41830CDDE1F5}"/>
              </a:ext>
            </a:extLst>
          </p:cNvPr>
          <p:cNvSpPr txBox="1"/>
          <p:nvPr/>
        </p:nvSpPr>
        <p:spPr>
          <a:xfrm>
            <a:off x="2772793" y="371374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14F235-C496-4508-B21A-486F7D155591}"/>
              </a:ext>
            </a:extLst>
          </p:cNvPr>
          <p:cNvSpPr txBox="1"/>
          <p:nvPr/>
        </p:nvSpPr>
        <p:spPr>
          <a:xfrm>
            <a:off x="2762007" y="3708543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D280B0-6BD2-4E24-85CF-0B677E07A15B}"/>
              </a:ext>
            </a:extLst>
          </p:cNvPr>
          <p:cNvSpPr txBox="1"/>
          <p:nvPr/>
        </p:nvSpPr>
        <p:spPr>
          <a:xfrm>
            <a:off x="2756477" y="370870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FB53DA-2E6A-4371-ACF7-0E6CF81CD0E7}"/>
              </a:ext>
            </a:extLst>
          </p:cNvPr>
          <p:cNvSpPr txBox="1"/>
          <p:nvPr/>
        </p:nvSpPr>
        <p:spPr>
          <a:xfrm>
            <a:off x="2764272" y="3701500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AAE700F-E232-4816-9FE2-F563CD48FF19}"/>
              </a:ext>
            </a:extLst>
          </p:cNvPr>
          <p:cNvGrpSpPr/>
          <p:nvPr/>
        </p:nvGrpSpPr>
        <p:grpSpPr>
          <a:xfrm>
            <a:off x="4905408" y="4695816"/>
            <a:ext cx="3163038" cy="829956"/>
            <a:chOff x="3092258" y="2638303"/>
            <a:chExt cx="3163038" cy="829956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B5D01790-7C6C-4404-AF53-EBE5ED597D95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39DC587C-3862-4FEE-9D24-ABF3C6DFFB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D6DFA95-3CD3-4353-A9FC-BD7029A0BD02}"/>
              </a:ext>
            </a:extLst>
          </p:cNvPr>
          <p:cNvSpPr txBox="1"/>
          <p:nvPr/>
        </p:nvSpPr>
        <p:spPr>
          <a:xfrm>
            <a:off x="2764998" y="3708543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928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72793" y="113096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72793" y="1130967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62007" y="112576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64272" y="113096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775058" y="1136170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5098647" y="2061732"/>
            <a:ext cx="3163038" cy="829956"/>
            <a:chOff x="3092258" y="2638303"/>
            <a:chExt cx="3163038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4AC558E-B047-435A-9A92-FF467992C09E}"/>
              </a:ext>
            </a:extLst>
          </p:cNvPr>
          <p:cNvSpPr txBox="1"/>
          <p:nvPr/>
        </p:nvSpPr>
        <p:spPr>
          <a:xfrm>
            <a:off x="2751220" y="364957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3D6C68-E9E2-4187-ABDF-31CA22BF0AEC}"/>
              </a:ext>
            </a:extLst>
          </p:cNvPr>
          <p:cNvSpPr txBox="1"/>
          <p:nvPr/>
        </p:nvSpPr>
        <p:spPr>
          <a:xfrm>
            <a:off x="2751221" y="364957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5,555,555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BB5B20-0D5B-4838-A224-D150EC0B8FDE}"/>
              </a:ext>
            </a:extLst>
          </p:cNvPr>
          <p:cNvSpPr txBox="1"/>
          <p:nvPr/>
        </p:nvSpPr>
        <p:spPr>
          <a:xfrm>
            <a:off x="2751219" y="364957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049536-0C0D-452F-B87B-C7D301E0AEFD}"/>
              </a:ext>
            </a:extLst>
          </p:cNvPr>
          <p:cNvSpPr txBox="1"/>
          <p:nvPr/>
        </p:nvSpPr>
        <p:spPr>
          <a:xfrm>
            <a:off x="2751218" y="36533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95D3B0-F392-446A-AF2B-6C201115A243}"/>
              </a:ext>
            </a:extLst>
          </p:cNvPr>
          <p:cNvSpPr txBox="1"/>
          <p:nvPr/>
        </p:nvSpPr>
        <p:spPr>
          <a:xfrm>
            <a:off x="2756752" y="3646893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FEE004-C028-4DDA-AF3A-6D9AA0ADB452}"/>
              </a:ext>
            </a:extLst>
          </p:cNvPr>
          <p:cNvSpPr txBox="1"/>
          <p:nvPr/>
        </p:nvSpPr>
        <p:spPr>
          <a:xfrm>
            <a:off x="2745684" y="3672219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D39DEBD-CA1A-4EF1-AFC2-B81A9576B334}"/>
              </a:ext>
            </a:extLst>
          </p:cNvPr>
          <p:cNvGrpSpPr/>
          <p:nvPr/>
        </p:nvGrpSpPr>
        <p:grpSpPr>
          <a:xfrm>
            <a:off x="5098647" y="4732107"/>
            <a:ext cx="3163038" cy="829956"/>
            <a:chOff x="3092258" y="2638303"/>
            <a:chExt cx="3163038" cy="829956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107180D2-2836-467E-8377-8E2AE15319DF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58F00412-78D8-401A-942F-625D13862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4487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0978CBC9-1205-4878-BACF-2D068F21754D}"/>
              </a:ext>
            </a:extLst>
          </p:cNvPr>
          <p:cNvSpPr txBox="1"/>
          <p:nvPr/>
        </p:nvSpPr>
        <p:spPr>
          <a:xfrm>
            <a:off x="2745684" y="366089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lang="en-GB" sz="3600" b="1" dirty="0">
                <a:solidFill>
                  <a:srgbClr val="4472C4"/>
                </a:solidFill>
              </a:rPr>
              <a:t>,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55,555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514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14" grpId="0"/>
      <p:bldP spid="14" grpId="1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and subtract 1, 10, 100, 1000, 10,000, 100,000 and 1,000,000 to/from 7-digit numbers.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04C98F-5E1F-40BA-831D-943EE64480AC}"/>
              </a:ext>
            </a:extLst>
          </p:cNvPr>
          <p:cNvSpPr txBox="1"/>
          <p:nvPr/>
        </p:nvSpPr>
        <p:spPr>
          <a:xfrm>
            <a:off x="2751220" y="112943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999,99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6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8E9935-C32C-4431-AABC-DDFE75FAED26}"/>
              </a:ext>
            </a:extLst>
          </p:cNvPr>
          <p:cNvSpPr txBox="1"/>
          <p:nvPr/>
        </p:nvSpPr>
        <p:spPr>
          <a:xfrm>
            <a:off x="2751221" y="1130968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999,99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15225-7F97-469A-AE66-672DAAF65978}"/>
              </a:ext>
            </a:extLst>
          </p:cNvPr>
          <p:cNvSpPr txBox="1"/>
          <p:nvPr/>
        </p:nvSpPr>
        <p:spPr>
          <a:xfrm>
            <a:off x="2751219" y="112790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999,99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7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23C656-24C2-4903-9CEA-3678C534D434}"/>
              </a:ext>
            </a:extLst>
          </p:cNvPr>
          <p:cNvSpPr txBox="1"/>
          <p:nvPr/>
        </p:nvSpPr>
        <p:spPr>
          <a:xfrm>
            <a:off x="2751217" y="112576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999,99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8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3E37A3-A84E-4EE5-B7D7-8BE412AD6DF9}"/>
              </a:ext>
            </a:extLst>
          </p:cNvPr>
          <p:cNvSpPr txBox="1"/>
          <p:nvPr/>
        </p:nvSpPr>
        <p:spPr>
          <a:xfrm>
            <a:off x="2751217" y="1132501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noProof="0" dirty="0">
                <a:solidFill>
                  <a:srgbClr val="4472C4"/>
                </a:solidFill>
                <a:latin typeface="Calibri" panose="020F0502020204030204"/>
              </a:rPr>
              <a:t>999,99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9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1A68CD-4D5F-454E-8252-B70981A9F401}"/>
              </a:ext>
            </a:extLst>
          </p:cNvPr>
          <p:cNvSpPr txBox="1"/>
          <p:nvPr/>
        </p:nvSpPr>
        <p:spPr>
          <a:xfrm>
            <a:off x="2559982" y="1132501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1,000,000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711513-9A73-4163-BA23-0F3814E838BD}"/>
              </a:ext>
            </a:extLst>
          </p:cNvPr>
          <p:cNvGrpSpPr/>
          <p:nvPr/>
        </p:nvGrpSpPr>
        <p:grpSpPr>
          <a:xfrm>
            <a:off x="4905408" y="2310846"/>
            <a:ext cx="3163038" cy="829956"/>
            <a:chOff x="3092258" y="2638303"/>
            <a:chExt cx="3163038" cy="829956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7423652B-719E-4765-8DE5-ECCA77DAD577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C6613A64-7BED-42E2-B7BB-D2E53CACB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24382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1F2B8BF-0727-4354-B9BC-B41343849A93}"/>
              </a:ext>
            </a:extLst>
          </p:cNvPr>
          <p:cNvSpPr txBox="1"/>
          <p:nvPr/>
        </p:nvSpPr>
        <p:spPr>
          <a:xfrm>
            <a:off x="2559978" y="112627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1,000,001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B7EECC-54EA-4BC9-BD91-24AF9A4541BA}"/>
              </a:ext>
            </a:extLst>
          </p:cNvPr>
          <p:cNvSpPr txBox="1"/>
          <p:nvPr/>
        </p:nvSpPr>
        <p:spPr>
          <a:xfrm>
            <a:off x="2751220" y="3776382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2,000,00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3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ABF42C-E3CE-444F-895E-A6142448BE94}"/>
              </a:ext>
            </a:extLst>
          </p:cNvPr>
          <p:cNvSpPr txBox="1"/>
          <p:nvPr/>
        </p:nvSpPr>
        <p:spPr>
          <a:xfrm>
            <a:off x="2751221" y="377791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2</a:t>
            </a: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,000,004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B6FB29-F22F-4946-91A1-58D3F2554E67}"/>
              </a:ext>
            </a:extLst>
          </p:cNvPr>
          <p:cNvSpPr txBox="1"/>
          <p:nvPr/>
        </p:nvSpPr>
        <p:spPr>
          <a:xfrm>
            <a:off x="2751220" y="3785015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2,000,00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2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440B57-7BC1-4DC9-A14C-39126B5F1A2A}"/>
              </a:ext>
            </a:extLst>
          </p:cNvPr>
          <p:cNvSpPr txBox="1"/>
          <p:nvPr/>
        </p:nvSpPr>
        <p:spPr>
          <a:xfrm>
            <a:off x="2751219" y="376603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2,000,00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1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325626-0650-41C0-8EE1-AE0BED0DE78E}"/>
              </a:ext>
            </a:extLst>
          </p:cNvPr>
          <p:cNvSpPr txBox="1"/>
          <p:nvPr/>
        </p:nvSpPr>
        <p:spPr>
          <a:xfrm>
            <a:off x="2751219" y="377552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rgbClr val="4472C4"/>
                </a:solidFill>
                <a:latin typeface="Calibri" panose="020F0502020204030204"/>
              </a:rPr>
              <a:t>2,000,00</a:t>
            </a:r>
            <a:r>
              <a:rPr lang="en-GB" sz="3600" b="1" dirty="0">
                <a:solidFill>
                  <a:srgbClr val="C00000"/>
                </a:solidFill>
                <a:latin typeface="Calibri" panose="020F0502020204030204"/>
              </a:rPr>
              <a:t>0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247AB-2DC1-4B8F-BCBA-AF548CEFA910}"/>
              </a:ext>
            </a:extLst>
          </p:cNvPr>
          <p:cNvSpPr txBox="1"/>
          <p:nvPr/>
        </p:nvSpPr>
        <p:spPr>
          <a:xfrm>
            <a:off x="2740706" y="3780306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noProof="0" dirty="0">
                <a:solidFill>
                  <a:srgbClr val="C00000"/>
                </a:solidFill>
                <a:latin typeface="Calibri" panose="020F0502020204030204"/>
              </a:rPr>
              <a:t>1,999,999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59F73C0-B2ED-4359-8DB4-852E40220488}"/>
              </a:ext>
            </a:extLst>
          </p:cNvPr>
          <p:cNvGrpSpPr/>
          <p:nvPr/>
        </p:nvGrpSpPr>
        <p:grpSpPr>
          <a:xfrm>
            <a:off x="4905408" y="4955010"/>
            <a:ext cx="3163038" cy="829956"/>
            <a:chOff x="3092258" y="2638303"/>
            <a:chExt cx="3163038" cy="829956"/>
          </a:xfrm>
        </p:grpSpPr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A2F1AE3A-C2FB-4962-BB6A-CD8948CE14DA}"/>
                </a:ext>
              </a:extLst>
            </p:cNvPr>
            <p:cNvSpPr/>
            <p:nvPr/>
          </p:nvSpPr>
          <p:spPr>
            <a:xfrm>
              <a:off x="3092258" y="2638303"/>
              <a:ext cx="2740577" cy="829956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And the next number is? Write it on your </a:t>
              </a:r>
              <a:r>
                <a:rPr kumimoji="0" lang="en-GB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paper.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0C13743E-DF99-436D-B438-D739440701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1907" y="2824382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120681C-D002-45EC-915E-BF758D50A59B}"/>
              </a:ext>
            </a:extLst>
          </p:cNvPr>
          <p:cNvSpPr txBox="1"/>
          <p:nvPr/>
        </p:nvSpPr>
        <p:spPr>
          <a:xfrm>
            <a:off x="2730192" y="3756544"/>
            <a:ext cx="354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1,999,998</a:t>
            </a:r>
          </a:p>
        </p:txBody>
      </p:sp>
    </p:spTree>
    <p:extLst>
      <p:ext uri="{BB962C8B-B14F-4D97-AF65-F5344CB8AC3E}">
        <p14:creationId xmlns:p14="http://schemas.microsoft.com/office/powerpoint/2010/main" val="2477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4" grpId="0"/>
      <p:bldP spid="15" grpId="0"/>
      <p:bldP spid="15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A0E37F-2B02-468F-AC99-0502E0893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40" y="125499"/>
            <a:ext cx="4658986" cy="5873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6DE377-C470-4CDA-B66A-66C836F436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974" y="4138863"/>
            <a:ext cx="4226025" cy="936266"/>
          </a:xfrm>
          <a:prstGeom prst="rect">
            <a:avLst/>
          </a:prstGeom>
          <a:ln w="19050">
            <a:solidFill>
              <a:srgbClr val="EA76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6164712" y="4090902"/>
            <a:ext cx="1732547" cy="1032188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5707117" y="977462"/>
            <a:ext cx="32778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Complete sheet 1 and/ or 2 with</a:t>
            </a:r>
          </a:p>
          <a:p>
            <a:r>
              <a:rPr lang="en-GB" dirty="0"/>
              <a:t>t</a:t>
            </a:r>
            <a:r>
              <a:rPr lang="en-GB" dirty="0" smtClean="0"/>
              <a:t>his heading.</a:t>
            </a:r>
          </a:p>
          <a:p>
            <a:r>
              <a:rPr lang="en-GB" dirty="0" smtClean="0"/>
              <a:t>They are saved as activity sheets </a:t>
            </a:r>
          </a:p>
          <a:p>
            <a:r>
              <a:rPr lang="en-GB" dirty="0" smtClean="0"/>
              <a:t>Wed and Thur.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36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1827</TotalTime>
  <Words>530</Words>
  <Application>Microsoft Office PowerPoint</Application>
  <PresentationFormat>On-screen Show (4:3)</PresentationFormat>
  <Paragraphs>151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KPress</cp:lastModifiedBy>
  <cp:revision>187</cp:revision>
  <dcterms:created xsi:type="dcterms:W3CDTF">2018-09-13T11:08:58Z</dcterms:created>
  <dcterms:modified xsi:type="dcterms:W3CDTF">2021-01-05T16:50:06Z</dcterms:modified>
</cp:coreProperties>
</file>