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1" r:id="rId2"/>
    <p:sldId id="264" r:id="rId3"/>
    <p:sldId id="265" r:id="rId4"/>
    <p:sldId id="266" r:id="rId5"/>
    <p:sldId id="256" r:id="rId6"/>
    <p:sldId id="262" r:id="rId7"/>
    <p:sldId id="258" r:id="rId8"/>
    <p:sldId id="259" r:id="rId9"/>
    <p:sldId id="267" r:id="rId10"/>
    <p:sldId id="263" r:id="rId11"/>
    <p:sldId id="26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32" autoAdjust="0"/>
    <p:restoredTop sz="94660"/>
  </p:normalViewPr>
  <p:slideViewPr>
    <p:cSldViewPr snapToGrid="0">
      <p:cViewPr varScale="1">
        <p:scale>
          <a:sx n="73" d="100"/>
          <a:sy n="73" d="100"/>
        </p:scale>
        <p:origin x="53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EFDFCF-8EA9-43A7-8ACF-72B625C5F924}" type="datetimeFigureOut">
              <a:rPr lang="en-GB" smtClean="0"/>
              <a:t>07/01/2021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0B2EF2-DB1D-41E8-B8A3-CA6BECEBADC1}" type="slidenum">
              <a:rPr lang="en-GB" smtClean="0"/>
              <a:t>‹#›</a:t>
            </a:fld>
            <a:endParaRPr lang="en-GB"/>
          </a:p>
        </p:txBody>
      </p:sp>
    </p:spTree>
    <p:extLst>
      <p:ext uri="{BB962C8B-B14F-4D97-AF65-F5344CB8AC3E}">
        <p14:creationId xmlns:p14="http://schemas.microsoft.com/office/powerpoint/2010/main" val="2018384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Vocabulary information</a:t>
            </a:r>
          </a:p>
        </p:txBody>
      </p:sp>
      <p:sp>
        <p:nvSpPr>
          <p:cNvPr id="4" name="Slide Number Placeholder 3"/>
          <p:cNvSpPr>
            <a:spLocks noGrp="1"/>
          </p:cNvSpPr>
          <p:nvPr>
            <p:ph type="sldNum" sz="quarter" idx="10"/>
          </p:nvPr>
        </p:nvSpPr>
        <p:spPr/>
        <p:txBody>
          <a:bodyPr/>
          <a:lstStyle/>
          <a:p>
            <a:fld id="{3F90FB56-7DC7-40C2-86BB-7712DC0C2DCA}" type="slidenum">
              <a:rPr lang="en-GB" smtClean="0"/>
              <a:t>6</a:t>
            </a:fld>
            <a:endParaRPr lang="en-GB"/>
          </a:p>
        </p:txBody>
      </p:sp>
    </p:spTree>
    <p:extLst>
      <p:ext uri="{BB962C8B-B14F-4D97-AF65-F5344CB8AC3E}">
        <p14:creationId xmlns:p14="http://schemas.microsoft.com/office/powerpoint/2010/main" val="30471577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A6EB4-10A6-4F14-AB51-79329D3510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AFFDC50-8E0C-4D24-9FAD-8E8DDD50FA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B57EC0E-D6A3-452C-AB2A-25CB97E5E6F1}"/>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5" name="Footer Placeholder 4">
            <a:extLst>
              <a:ext uri="{FF2B5EF4-FFF2-40B4-BE49-F238E27FC236}">
                <a16:creationId xmlns:a16="http://schemas.microsoft.com/office/drawing/2014/main" id="{EED3CD0A-200B-4006-B9C6-29AEF72FBAA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32039C-8B3F-40F8-80B4-01228A031DED}"/>
              </a:ext>
            </a:extLst>
          </p:cNvPr>
          <p:cNvSpPr>
            <a:spLocks noGrp="1"/>
          </p:cNvSpPr>
          <p:nvPr>
            <p:ph type="sldNum" sz="quarter" idx="12"/>
          </p:nvPr>
        </p:nvSpPr>
        <p:spPr>
          <a:xfrm>
            <a:off x="8610600" y="6356350"/>
            <a:ext cx="2743200" cy="365125"/>
          </a:xfrm>
          <a:prstGeom prst="rect">
            <a:avLst/>
          </a:prstGeom>
        </p:spPr>
        <p:txBody>
          <a:bodyPr/>
          <a:lstStyle/>
          <a:p>
            <a:r>
              <a:rPr lang="en-GB" dirty="0"/>
              <a:t>@TemplarWilson2</a:t>
            </a:r>
          </a:p>
        </p:txBody>
      </p:sp>
    </p:spTree>
    <p:extLst>
      <p:ext uri="{BB962C8B-B14F-4D97-AF65-F5344CB8AC3E}">
        <p14:creationId xmlns:p14="http://schemas.microsoft.com/office/powerpoint/2010/main" val="1732862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52F94-C6F5-43F7-958C-88D1FDF2F46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5C1DE56-3529-4073-8A6A-A0F38A939EA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8665E13-BBC0-4DB3-9F3E-A9D2F60DB7C2}"/>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5" name="Footer Placeholder 4">
            <a:extLst>
              <a:ext uri="{FF2B5EF4-FFF2-40B4-BE49-F238E27FC236}">
                <a16:creationId xmlns:a16="http://schemas.microsoft.com/office/drawing/2014/main" id="{A9B3223A-4FB7-409E-A181-1C83BD3D2F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5E8CA40-74D9-4E05-AE42-D47A53B22995}"/>
              </a:ext>
            </a:extLst>
          </p:cNvPr>
          <p:cNvSpPr>
            <a:spLocks noGrp="1"/>
          </p:cNvSpPr>
          <p:nvPr>
            <p:ph type="sldNum" sz="quarter" idx="12"/>
          </p:nvPr>
        </p:nvSpPr>
        <p:spPr>
          <a:xfrm>
            <a:off x="8610600" y="6356350"/>
            <a:ext cx="2743200" cy="365125"/>
          </a:xfrm>
          <a:prstGeom prst="rect">
            <a:avLst/>
          </a:prstGeom>
        </p:spPr>
        <p:txBody>
          <a:bodyPr/>
          <a:lstStyle/>
          <a:p>
            <a:fld id="{BF74C6A1-840C-4E18-AF91-A65D04979CE6}" type="slidenum">
              <a:rPr lang="en-GB" smtClean="0"/>
              <a:t>‹#›</a:t>
            </a:fld>
            <a:endParaRPr lang="en-GB"/>
          </a:p>
        </p:txBody>
      </p:sp>
    </p:spTree>
    <p:extLst>
      <p:ext uri="{BB962C8B-B14F-4D97-AF65-F5344CB8AC3E}">
        <p14:creationId xmlns:p14="http://schemas.microsoft.com/office/powerpoint/2010/main" val="696809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4D0643-C161-45D1-90EC-91B43090D95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C378F4D-9193-4737-B521-2A4220EE2DE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41F1D6D-28E8-4DFB-B58D-E11E61C5631D}"/>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5" name="Footer Placeholder 4">
            <a:extLst>
              <a:ext uri="{FF2B5EF4-FFF2-40B4-BE49-F238E27FC236}">
                <a16:creationId xmlns:a16="http://schemas.microsoft.com/office/drawing/2014/main" id="{820D1892-EEF5-4555-911A-4B0A9962B82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40DE24A-CF73-457D-B81B-82E2AF66752B}"/>
              </a:ext>
            </a:extLst>
          </p:cNvPr>
          <p:cNvSpPr>
            <a:spLocks noGrp="1"/>
          </p:cNvSpPr>
          <p:nvPr>
            <p:ph type="sldNum" sz="quarter" idx="12"/>
          </p:nvPr>
        </p:nvSpPr>
        <p:spPr>
          <a:xfrm>
            <a:off x="8610600" y="6356350"/>
            <a:ext cx="2743200" cy="365125"/>
          </a:xfrm>
          <a:prstGeom prst="rect">
            <a:avLst/>
          </a:prstGeom>
        </p:spPr>
        <p:txBody>
          <a:bodyPr/>
          <a:lstStyle/>
          <a:p>
            <a:fld id="{BF74C6A1-840C-4E18-AF91-A65D04979CE6}" type="slidenum">
              <a:rPr lang="en-GB" smtClean="0"/>
              <a:t>‹#›</a:t>
            </a:fld>
            <a:endParaRPr lang="en-GB"/>
          </a:p>
        </p:txBody>
      </p:sp>
    </p:spTree>
    <p:extLst>
      <p:ext uri="{BB962C8B-B14F-4D97-AF65-F5344CB8AC3E}">
        <p14:creationId xmlns:p14="http://schemas.microsoft.com/office/powerpoint/2010/main" val="794870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00563-35C0-4C01-AA78-82C0895BB7D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78E70DD-4158-4548-9312-58CF800BEE5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9BF2C2E-7F63-4C14-8F7D-7AECFDAD98D5}"/>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5" name="Footer Placeholder 4">
            <a:extLst>
              <a:ext uri="{FF2B5EF4-FFF2-40B4-BE49-F238E27FC236}">
                <a16:creationId xmlns:a16="http://schemas.microsoft.com/office/drawing/2014/main" id="{82972753-2861-4126-8AFA-1EB09F90BC3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B7864F-FFC2-453D-ACF9-F97BCDE8ABC4}"/>
              </a:ext>
            </a:extLst>
          </p:cNvPr>
          <p:cNvSpPr>
            <a:spLocks noGrp="1"/>
          </p:cNvSpPr>
          <p:nvPr>
            <p:ph type="sldNum" sz="quarter" idx="12"/>
          </p:nvPr>
        </p:nvSpPr>
        <p:spPr>
          <a:xfrm>
            <a:off x="8610600" y="6356350"/>
            <a:ext cx="2743200" cy="365125"/>
          </a:xfrm>
          <a:prstGeom prst="rect">
            <a:avLst/>
          </a:prstGeom>
        </p:spPr>
        <p:txBody>
          <a:bodyPr/>
          <a:lstStyle/>
          <a:p>
            <a:r>
              <a:rPr lang="en-GB" dirty="0"/>
              <a:t>Templar</a:t>
            </a:r>
          </a:p>
        </p:txBody>
      </p:sp>
    </p:spTree>
    <p:extLst>
      <p:ext uri="{BB962C8B-B14F-4D97-AF65-F5344CB8AC3E}">
        <p14:creationId xmlns:p14="http://schemas.microsoft.com/office/powerpoint/2010/main" val="1193676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BE16C-6895-410F-A5A0-C4CDB012E15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9D08DA8-44C1-4C54-8DAA-8562128EFF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559387B-3D5B-4A21-A331-ECD56BC7C5B5}"/>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5" name="Footer Placeholder 4">
            <a:extLst>
              <a:ext uri="{FF2B5EF4-FFF2-40B4-BE49-F238E27FC236}">
                <a16:creationId xmlns:a16="http://schemas.microsoft.com/office/drawing/2014/main" id="{6E6D1142-5E05-4F5D-A932-76DE46068D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C6E015-42D3-4D1F-A1AF-0547C3453E4A}"/>
              </a:ext>
            </a:extLst>
          </p:cNvPr>
          <p:cNvSpPr>
            <a:spLocks noGrp="1"/>
          </p:cNvSpPr>
          <p:nvPr>
            <p:ph type="sldNum" sz="quarter" idx="12"/>
          </p:nvPr>
        </p:nvSpPr>
        <p:spPr>
          <a:xfrm>
            <a:off x="8610600" y="6356350"/>
            <a:ext cx="2743200" cy="365125"/>
          </a:xfrm>
          <a:prstGeom prst="rect">
            <a:avLst/>
          </a:prstGeom>
        </p:spPr>
        <p:txBody>
          <a:bodyPr/>
          <a:lstStyle/>
          <a:p>
            <a:fld id="{BF74C6A1-840C-4E18-AF91-A65D04979CE6}" type="slidenum">
              <a:rPr lang="en-GB" smtClean="0"/>
              <a:t>‹#›</a:t>
            </a:fld>
            <a:endParaRPr lang="en-GB"/>
          </a:p>
        </p:txBody>
      </p:sp>
    </p:spTree>
    <p:extLst>
      <p:ext uri="{BB962C8B-B14F-4D97-AF65-F5344CB8AC3E}">
        <p14:creationId xmlns:p14="http://schemas.microsoft.com/office/powerpoint/2010/main" val="4204551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69F5A-09B3-4939-B6D0-29442CB9024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BEBDCDE-7CAD-48D2-978E-1CF05860A8F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9557AE5-80A9-4A61-8552-BF3F5F0CD79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D5D1390-DB8A-4242-A41C-F1D475FC54A2}"/>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6" name="Footer Placeholder 5">
            <a:extLst>
              <a:ext uri="{FF2B5EF4-FFF2-40B4-BE49-F238E27FC236}">
                <a16:creationId xmlns:a16="http://schemas.microsoft.com/office/drawing/2014/main" id="{1C4E04DF-74B7-49AD-83DE-76B938D5C8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D8240CE-7E67-46F9-A878-639219CE4B33}"/>
              </a:ext>
            </a:extLst>
          </p:cNvPr>
          <p:cNvSpPr>
            <a:spLocks noGrp="1"/>
          </p:cNvSpPr>
          <p:nvPr>
            <p:ph type="sldNum" sz="quarter" idx="12"/>
          </p:nvPr>
        </p:nvSpPr>
        <p:spPr>
          <a:xfrm>
            <a:off x="8610600" y="6356350"/>
            <a:ext cx="2743200" cy="365125"/>
          </a:xfrm>
          <a:prstGeom prst="rect">
            <a:avLst/>
          </a:prstGeom>
        </p:spPr>
        <p:txBody>
          <a:bodyPr/>
          <a:lstStyle/>
          <a:p>
            <a:fld id="{BF74C6A1-840C-4E18-AF91-A65D04979CE6}" type="slidenum">
              <a:rPr lang="en-GB" smtClean="0"/>
              <a:t>‹#›</a:t>
            </a:fld>
            <a:endParaRPr lang="en-GB"/>
          </a:p>
        </p:txBody>
      </p:sp>
    </p:spTree>
    <p:extLst>
      <p:ext uri="{BB962C8B-B14F-4D97-AF65-F5344CB8AC3E}">
        <p14:creationId xmlns:p14="http://schemas.microsoft.com/office/powerpoint/2010/main" val="31683302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078DB-98BD-4BB9-B93B-3EC3A0BC209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75A968-10ED-4751-9768-6CDA96E3C7D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C346F5C-3FC3-4EEA-AFD5-9A5FCBE1E09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3EDF013-D3A4-4E36-BC46-24194B59EB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F4A5DAB-3839-4498-AF32-FCA3218EE08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CA4373D-392C-40B2-A745-2CDD808B3667}"/>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8" name="Footer Placeholder 7">
            <a:extLst>
              <a:ext uri="{FF2B5EF4-FFF2-40B4-BE49-F238E27FC236}">
                <a16:creationId xmlns:a16="http://schemas.microsoft.com/office/drawing/2014/main" id="{DEF0D744-1B42-42D4-8A0E-C42909978F6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3131C46-7A2C-4023-A3E0-467CFA3D4320}"/>
              </a:ext>
            </a:extLst>
          </p:cNvPr>
          <p:cNvSpPr>
            <a:spLocks noGrp="1"/>
          </p:cNvSpPr>
          <p:nvPr>
            <p:ph type="sldNum" sz="quarter" idx="12"/>
          </p:nvPr>
        </p:nvSpPr>
        <p:spPr>
          <a:xfrm>
            <a:off x="8610600" y="6356350"/>
            <a:ext cx="2743200" cy="365125"/>
          </a:xfrm>
          <a:prstGeom prst="rect">
            <a:avLst/>
          </a:prstGeom>
        </p:spPr>
        <p:txBody>
          <a:bodyPr/>
          <a:lstStyle/>
          <a:p>
            <a:fld id="{BF74C6A1-840C-4E18-AF91-A65D04979CE6}" type="slidenum">
              <a:rPr lang="en-GB" smtClean="0"/>
              <a:t>‹#›</a:t>
            </a:fld>
            <a:endParaRPr lang="en-GB"/>
          </a:p>
        </p:txBody>
      </p:sp>
    </p:spTree>
    <p:extLst>
      <p:ext uri="{BB962C8B-B14F-4D97-AF65-F5344CB8AC3E}">
        <p14:creationId xmlns:p14="http://schemas.microsoft.com/office/powerpoint/2010/main" val="3332158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1084D-6B2E-437A-B9A2-11F8B93AFED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BA63338-63A9-4304-AA4D-E7AC0E12BCA4}"/>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4" name="Footer Placeholder 3">
            <a:extLst>
              <a:ext uri="{FF2B5EF4-FFF2-40B4-BE49-F238E27FC236}">
                <a16:creationId xmlns:a16="http://schemas.microsoft.com/office/drawing/2014/main" id="{2377D893-A7A8-49E0-ADB8-DB425874142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CD73568-6501-4509-AC90-858D654945B0}"/>
              </a:ext>
            </a:extLst>
          </p:cNvPr>
          <p:cNvSpPr>
            <a:spLocks noGrp="1"/>
          </p:cNvSpPr>
          <p:nvPr>
            <p:ph type="sldNum" sz="quarter" idx="12"/>
          </p:nvPr>
        </p:nvSpPr>
        <p:spPr>
          <a:xfrm>
            <a:off x="8610600" y="6356350"/>
            <a:ext cx="2743200" cy="365125"/>
          </a:xfrm>
          <a:prstGeom prst="rect">
            <a:avLst/>
          </a:prstGeom>
        </p:spPr>
        <p:txBody>
          <a:bodyPr/>
          <a:lstStyle/>
          <a:p>
            <a:fld id="{BF74C6A1-840C-4E18-AF91-A65D04979CE6}" type="slidenum">
              <a:rPr lang="en-GB" smtClean="0"/>
              <a:t>‹#›</a:t>
            </a:fld>
            <a:endParaRPr lang="en-GB"/>
          </a:p>
        </p:txBody>
      </p:sp>
    </p:spTree>
    <p:extLst>
      <p:ext uri="{BB962C8B-B14F-4D97-AF65-F5344CB8AC3E}">
        <p14:creationId xmlns:p14="http://schemas.microsoft.com/office/powerpoint/2010/main" val="1116864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195C4B-38DD-47D1-BBC0-E6BE63E3B8CA}"/>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3" name="Footer Placeholder 2">
            <a:extLst>
              <a:ext uri="{FF2B5EF4-FFF2-40B4-BE49-F238E27FC236}">
                <a16:creationId xmlns:a16="http://schemas.microsoft.com/office/drawing/2014/main" id="{4FCEE9D0-FCB8-4635-A16D-6BD29E78EAD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6B5B89C-A4F1-40C6-AB44-CA8D751462AE}"/>
              </a:ext>
            </a:extLst>
          </p:cNvPr>
          <p:cNvSpPr>
            <a:spLocks noGrp="1"/>
          </p:cNvSpPr>
          <p:nvPr>
            <p:ph type="sldNum" sz="quarter" idx="12"/>
          </p:nvPr>
        </p:nvSpPr>
        <p:spPr>
          <a:xfrm>
            <a:off x="8610600" y="6356350"/>
            <a:ext cx="2743200" cy="365125"/>
          </a:xfrm>
          <a:prstGeom prst="rect">
            <a:avLst/>
          </a:prstGeom>
        </p:spPr>
        <p:txBody>
          <a:bodyPr/>
          <a:lstStyle>
            <a:lvl1pPr>
              <a:defRPr/>
            </a:lvl1pPr>
          </a:lstStyle>
          <a:p>
            <a:r>
              <a:rPr lang="en-GB" dirty="0"/>
              <a:t>blank</a:t>
            </a:r>
          </a:p>
        </p:txBody>
      </p:sp>
    </p:spTree>
    <p:extLst>
      <p:ext uri="{BB962C8B-B14F-4D97-AF65-F5344CB8AC3E}">
        <p14:creationId xmlns:p14="http://schemas.microsoft.com/office/powerpoint/2010/main" val="2734628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52248-37AC-492D-9229-F46A7136C2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F0CE2F6-7633-45BA-8F6E-F09E9C67F6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2029B48-E998-41D4-856C-868FB7C01D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B665C05-0CF2-4E70-BC2D-97A8EDFFBE48}"/>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6" name="Footer Placeholder 5">
            <a:extLst>
              <a:ext uri="{FF2B5EF4-FFF2-40B4-BE49-F238E27FC236}">
                <a16:creationId xmlns:a16="http://schemas.microsoft.com/office/drawing/2014/main" id="{89B94FD4-6636-4EBE-B762-63E712D75A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7466886-D83B-42FF-8F7D-BB4DA3AE38D9}"/>
              </a:ext>
            </a:extLst>
          </p:cNvPr>
          <p:cNvSpPr>
            <a:spLocks noGrp="1"/>
          </p:cNvSpPr>
          <p:nvPr>
            <p:ph type="sldNum" sz="quarter" idx="12"/>
          </p:nvPr>
        </p:nvSpPr>
        <p:spPr>
          <a:xfrm>
            <a:off x="8610600" y="6356350"/>
            <a:ext cx="2743200" cy="365125"/>
          </a:xfrm>
          <a:prstGeom prst="rect">
            <a:avLst/>
          </a:prstGeom>
        </p:spPr>
        <p:txBody>
          <a:bodyPr/>
          <a:lstStyle/>
          <a:p>
            <a:fld id="{BF74C6A1-840C-4E18-AF91-A65D04979CE6}" type="slidenum">
              <a:rPr lang="en-GB" smtClean="0"/>
              <a:t>‹#›</a:t>
            </a:fld>
            <a:endParaRPr lang="en-GB"/>
          </a:p>
        </p:txBody>
      </p:sp>
    </p:spTree>
    <p:extLst>
      <p:ext uri="{BB962C8B-B14F-4D97-AF65-F5344CB8AC3E}">
        <p14:creationId xmlns:p14="http://schemas.microsoft.com/office/powerpoint/2010/main" val="2073439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3F176-678F-4127-8FDB-EFCAC02CBF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89F93A7-8835-4FA7-B28B-78A7C043C0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954A57F-3B39-4580-9EE6-8ED42CF6F4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7351C2F-EC00-4B68-AAAA-277BC8D58867}"/>
              </a:ext>
            </a:extLst>
          </p:cNvPr>
          <p:cNvSpPr>
            <a:spLocks noGrp="1"/>
          </p:cNvSpPr>
          <p:nvPr>
            <p:ph type="dt" sz="half" idx="10"/>
          </p:nvPr>
        </p:nvSpPr>
        <p:spPr/>
        <p:txBody>
          <a:bodyPr/>
          <a:lstStyle/>
          <a:p>
            <a:fld id="{17136413-E311-40F2-833B-37C824BBBE43}" type="datetimeFigureOut">
              <a:rPr lang="en-GB" smtClean="0"/>
              <a:t>07/01/2021</a:t>
            </a:fld>
            <a:endParaRPr lang="en-GB"/>
          </a:p>
        </p:txBody>
      </p:sp>
      <p:sp>
        <p:nvSpPr>
          <p:cNvPr id="6" name="Footer Placeholder 5">
            <a:extLst>
              <a:ext uri="{FF2B5EF4-FFF2-40B4-BE49-F238E27FC236}">
                <a16:creationId xmlns:a16="http://schemas.microsoft.com/office/drawing/2014/main" id="{7C329F37-82EA-4876-984B-2091FFC93E0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FA83F9-A13D-47A1-A03B-A21BDF6278EA}"/>
              </a:ext>
            </a:extLst>
          </p:cNvPr>
          <p:cNvSpPr>
            <a:spLocks noGrp="1"/>
          </p:cNvSpPr>
          <p:nvPr>
            <p:ph type="sldNum" sz="quarter" idx="12"/>
          </p:nvPr>
        </p:nvSpPr>
        <p:spPr>
          <a:xfrm>
            <a:off x="8610600" y="6356350"/>
            <a:ext cx="2743200" cy="365125"/>
          </a:xfrm>
          <a:prstGeom prst="rect">
            <a:avLst/>
          </a:prstGeom>
        </p:spPr>
        <p:txBody>
          <a:bodyPr/>
          <a:lstStyle/>
          <a:p>
            <a:fld id="{BF74C6A1-840C-4E18-AF91-A65D04979CE6}" type="slidenum">
              <a:rPr lang="en-GB" smtClean="0"/>
              <a:t>‹#›</a:t>
            </a:fld>
            <a:endParaRPr lang="en-GB"/>
          </a:p>
        </p:txBody>
      </p:sp>
    </p:spTree>
    <p:extLst>
      <p:ext uri="{BB962C8B-B14F-4D97-AF65-F5344CB8AC3E}">
        <p14:creationId xmlns:p14="http://schemas.microsoft.com/office/powerpoint/2010/main" val="2374660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78FAC9-7D1A-46CB-883A-F22F473E92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F03FB48-53C9-485F-ADA2-F4B263984B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CEF2BC-D3C4-4D8F-98A8-59996D72EC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136413-E311-40F2-833B-37C824BBBE43}" type="datetimeFigureOut">
              <a:rPr lang="en-GB" smtClean="0"/>
              <a:t>07/01/2021</a:t>
            </a:fld>
            <a:endParaRPr lang="en-GB"/>
          </a:p>
        </p:txBody>
      </p:sp>
      <p:sp>
        <p:nvSpPr>
          <p:cNvPr id="5" name="Footer Placeholder 4">
            <a:extLst>
              <a:ext uri="{FF2B5EF4-FFF2-40B4-BE49-F238E27FC236}">
                <a16:creationId xmlns:a16="http://schemas.microsoft.com/office/drawing/2014/main" id="{B64AD862-E7FA-403A-BACC-4136F83DB0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5784F92-0F68-403C-87DA-1C99988ED6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2000">
                <a:solidFill>
                  <a:schemeClr val="bg1">
                    <a:lumMod val="75000"/>
                  </a:schemeClr>
                </a:solidFill>
              </a:defRPr>
            </a:lvl1pPr>
          </a:lstStyle>
          <a:p>
            <a:r>
              <a:rPr lang="en-GB" dirty="0"/>
              <a:t>@TemplarWilson1</a:t>
            </a:r>
          </a:p>
        </p:txBody>
      </p:sp>
    </p:spTree>
    <p:extLst>
      <p:ext uri="{BB962C8B-B14F-4D97-AF65-F5344CB8AC3E}">
        <p14:creationId xmlns:p14="http://schemas.microsoft.com/office/powerpoint/2010/main" val="42198449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boy in the tower">
            <a:extLst>
              <a:ext uri="{FF2B5EF4-FFF2-40B4-BE49-F238E27FC236}">
                <a16:creationId xmlns:a16="http://schemas.microsoft.com/office/drawing/2014/main" id="{5F7C19D6-5505-4772-96D7-8E1A19F8F5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492487" cy="688503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Rounded Corners 4">
            <a:extLst>
              <a:ext uri="{FF2B5EF4-FFF2-40B4-BE49-F238E27FC236}">
                <a16:creationId xmlns:a16="http://schemas.microsoft.com/office/drawing/2014/main" id="{AD20B7F2-A8BC-4757-9583-194D53A117F8}"/>
              </a:ext>
            </a:extLst>
          </p:cNvPr>
          <p:cNvSpPr/>
          <p:nvPr/>
        </p:nvSpPr>
        <p:spPr>
          <a:xfrm>
            <a:off x="5314120" y="1796977"/>
            <a:ext cx="6029739" cy="3604591"/>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76072E2B-8727-4FF9-8E87-CCAF131B9BC2}"/>
              </a:ext>
            </a:extLst>
          </p:cNvPr>
          <p:cNvSpPr txBox="1"/>
          <p:nvPr/>
        </p:nvSpPr>
        <p:spPr>
          <a:xfrm>
            <a:off x="5764695" y="2134467"/>
            <a:ext cx="5128591" cy="2769989"/>
          </a:xfrm>
          <a:prstGeom prst="rect">
            <a:avLst/>
          </a:prstGeom>
          <a:noFill/>
        </p:spPr>
        <p:txBody>
          <a:bodyPr wrap="square" rtlCol="0">
            <a:spAutoFit/>
          </a:bodyPr>
          <a:lstStyle/>
          <a:p>
            <a:pPr algn="ctr"/>
            <a:r>
              <a:rPr lang="en-GB" sz="5400" b="1" dirty="0">
                <a:solidFill>
                  <a:srgbClr val="FF0000"/>
                </a:solidFill>
              </a:rPr>
              <a:t>Boy in the </a:t>
            </a:r>
            <a:r>
              <a:rPr lang="en-GB" sz="5400" b="1" dirty="0" smtClean="0">
                <a:solidFill>
                  <a:srgbClr val="FF0000"/>
                </a:solidFill>
              </a:rPr>
              <a:t>Tower</a:t>
            </a:r>
          </a:p>
          <a:p>
            <a:pPr algn="ctr"/>
            <a:r>
              <a:rPr lang="en-GB" sz="4400" b="1" dirty="0">
                <a:solidFill>
                  <a:srgbClr val="FF0000"/>
                </a:solidFill>
              </a:rPr>
              <a:t>b</a:t>
            </a:r>
            <a:r>
              <a:rPr lang="en-GB" sz="4400" b="1" dirty="0" smtClean="0">
                <a:solidFill>
                  <a:srgbClr val="FF0000"/>
                </a:solidFill>
              </a:rPr>
              <a:t>y Polly </a:t>
            </a:r>
            <a:r>
              <a:rPr lang="en-GB" sz="4400" b="1" dirty="0" err="1" smtClean="0">
                <a:solidFill>
                  <a:srgbClr val="FF0000"/>
                </a:solidFill>
              </a:rPr>
              <a:t>Ho</a:t>
            </a:r>
            <a:r>
              <a:rPr lang="en-GB" sz="4400" b="1" dirty="0" smtClean="0">
                <a:solidFill>
                  <a:srgbClr val="FF0000"/>
                </a:solidFill>
              </a:rPr>
              <a:t>-Yen</a:t>
            </a:r>
            <a:endParaRPr lang="en-GB" sz="4400" b="1" dirty="0">
              <a:solidFill>
                <a:srgbClr val="FF0000"/>
              </a:solidFill>
            </a:endParaRPr>
          </a:p>
          <a:p>
            <a:pPr algn="ctr">
              <a:spcBef>
                <a:spcPts val="1200"/>
              </a:spcBef>
            </a:pPr>
            <a:r>
              <a:rPr lang="en-GB" sz="5400" i="1" dirty="0" smtClean="0"/>
              <a:t>Lesson </a:t>
            </a:r>
            <a:r>
              <a:rPr lang="en-GB" sz="5400" i="1" dirty="0"/>
              <a:t>One</a:t>
            </a:r>
          </a:p>
          <a:p>
            <a:pPr algn="ctr"/>
            <a:endParaRPr lang="en-GB" sz="1200" i="1" dirty="0"/>
          </a:p>
        </p:txBody>
      </p:sp>
      <p:graphicFrame>
        <p:nvGraphicFramePr>
          <p:cNvPr id="2" name="Table 1"/>
          <p:cNvGraphicFramePr>
            <a:graphicFrameLocks noGrp="1"/>
          </p:cNvGraphicFramePr>
          <p:nvPr>
            <p:extLst>
              <p:ext uri="{D42A27DB-BD31-4B8C-83A1-F6EECF244321}">
                <p14:modId xmlns:p14="http://schemas.microsoft.com/office/powerpoint/2010/main" val="2192529169"/>
              </p:ext>
            </p:extLst>
          </p:nvPr>
        </p:nvGraphicFramePr>
        <p:xfrm>
          <a:off x="4808548" y="640080"/>
          <a:ext cx="7040881" cy="757646"/>
        </p:xfrm>
        <a:graphic>
          <a:graphicData uri="http://schemas.openxmlformats.org/drawingml/2006/table">
            <a:tbl>
              <a:tblPr/>
              <a:tblGrid>
                <a:gridCol w="7040881">
                  <a:extLst>
                    <a:ext uri="{9D8B030D-6E8A-4147-A177-3AD203B41FA5}">
                      <a16:colId xmlns:a16="http://schemas.microsoft.com/office/drawing/2014/main" val="2314531441"/>
                    </a:ext>
                  </a:extLst>
                </a:gridCol>
              </a:tblGrid>
              <a:tr h="757646">
                <a:tc>
                  <a:txBody>
                    <a:bodyPr/>
                    <a:lstStyle/>
                    <a:p>
                      <a:pPr algn="ctr"/>
                      <a:r>
                        <a:rPr lang="en-GB" sz="3600" b="1" dirty="0" smtClean="0">
                          <a:solidFill>
                            <a:srgbClr val="000000"/>
                          </a:solidFill>
                          <a:effectLst/>
                          <a:latin typeface="Comic Sans MS" panose="030F0702030302020204" pitchFamily="66" charset="0"/>
                        </a:rPr>
                        <a:t>We are</a:t>
                      </a:r>
                      <a:r>
                        <a:rPr lang="en-GB" sz="3600" b="1" baseline="0" dirty="0" smtClean="0">
                          <a:solidFill>
                            <a:srgbClr val="000000"/>
                          </a:solidFill>
                          <a:effectLst/>
                          <a:latin typeface="Comic Sans MS" panose="030F0702030302020204" pitchFamily="66" charset="0"/>
                        </a:rPr>
                        <a:t> going to be reading</a:t>
                      </a:r>
                      <a:r>
                        <a:rPr lang="en-GB" sz="3600" b="1" dirty="0" smtClean="0">
                          <a:solidFill>
                            <a:srgbClr val="000000"/>
                          </a:solidFill>
                          <a:effectLst/>
                          <a:latin typeface="Comic Sans MS" panose="030F0702030302020204" pitchFamily="66" charset="0"/>
                        </a:rPr>
                        <a:t>...</a:t>
                      </a:r>
                      <a:endParaRPr lang="en-GB" sz="1400" dirty="0">
                        <a:effectLst/>
                      </a:endParaRPr>
                    </a:p>
                  </a:txBody>
                  <a:tcPr anchor="ctr">
                    <a:lnL>
                      <a:noFill/>
                    </a:lnL>
                    <a:lnR>
                      <a:noFill/>
                    </a:lnR>
                    <a:lnT>
                      <a:noFill/>
                    </a:lnT>
                    <a:lnB>
                      <a:noFill/>
                    </a:lnB>
                  </a:tcPr>
                </a:tc>
                <a:extLst>
                  <a:ext uri="{0D108BD9-81ED-4DB2-BD59-A6C34878D82A}">
                    <a16:rowId xmlns:a16="http://schemas.microsoft.com/office/drawing/2014/main" val="2665170178"/>
                  </a:ext>
                </a:extLst>
              </a:tr>
            </a:tbl>
          </a:graphicData>
        </a:graphic>
      </p:graphicFrame>
    </p:spTree>
    <p:extLst>
      <p:ext uri="{BB962C8B-B14F-4D97-AF65-F5344CB8AC3E}">
        <p14:creationId xmlns:p14="http://schemas.microsoft.com/office/powerpoint/2010/main" val="24240351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B24423-4BC9-4819-A81E-488746227A59}"/>
              </a:ext>
            </a:extLst>
          </p:cNvPr>
          <p:cNvSpPr txBox="1"/>
          <p:nvPr/>
        </p:nvSpPr>
        <p:spPr>
          <a:xfrm>
            <a:off x="1436914" y="69287"/>
            <a:ext cx="10755086" cy="1138773"/>
          </a:xfrm>
          <a:prstGeom prst="rect">
            <a:avLst/>
          </a:prstGeom>
          <a:noFill/>
        </p:spPr>
        <p:txBody>
          <a:bodyPr wrap="square" rtlCol="0">
            <a:spAutoFit/>
          </a:bodyPr>
          <a:lstStyle/>
          <a:p>
            <a:r>
              <a:rPr lang="en-GB" sz="2000" b="1" u="sng" dirty="0" smtClean="0"/>
              <a:t>Chapter 1 Task</a:t>
            </a:r>
          </a:p>
          <a:p>
            <a:r>
              <a:rPr lang="en-GB" sz="1400" dirty="0" smtClean="0"/>
              <a:t>In</a:t>
            </a:r>
            <a:r>
              <a:rPr lang="en-GB" sz="1400" dirty="0" smtClean="0">
                <a:cs typeface="Arial" panose="020B0604020202020204" pitchFamily="34" charset="0"/>
              </a:rPr>
              <a:t> Chapter 1, the author Polly </a:t>
            </a:r>
            <a:r>
              <a:rPr lang="en-GB" sz="1400" dirty="0" err="1" smtClean="0">
                <a:cs typeface="Arial" panose="020B0604020202020204" pitchFamily="34" charset="0"/>
              </a:rPr>
              <a:t>Ho</a:t>
            </a:r>
            <a:r>
              <a:rPr lang="en-GB" sz="1400" dirty="0" smtClean="0">
                <a:cs typeface="Arial" panose="020B0604020202020204" pitchFamily="34" charset="0"/>
              </a:rPr>
              <a:t>-Yen holds back lots of information from her reader. Find quotes from the text which leave you asking questions and record them in the table below. Write down what questions you have about beside each. Split the table into extra rows if needed.</a:t>
            </a:r>
          </a:p>
          <a:p>
            <a:endParaRPr lang="en-GB" sz="2000" b="1" u="sng" dirty="0"/>
          </a:p>
        </p:txBody>
      </p:sp>
      <p:pic>
        <p:nvPicPr>
          <p:cNvPr id="6" name="Picture 5">
            <a:extLst>
              <a:ext uri="{FF2B5EF4-FFF2-40B4-BE49-F238E27FC236}">
                <a16:creationId xmlns:a16="http://schemas.microsoft.com/office/drawing/2014/main" id="{E841B18D-CC20-482E-995B-1ADE56A1642F}"/>
              </a:ext>
            </a:extLst>
          </p:cNvPr>
          <p:cNvPicPr>
            <a:picLocks noChangeAspect="1"/>
          </p:cNvPicPr>
          <p:nvPr/>
        </p:nvPicPr>
        <p:blipFill rotWithShape="1">
          <a:blip r:embed="rId2"/>
          <a:srcRect l="24808" t="26451" r="32154" b="24111"/>
          <a:stretch/>
        </p:blipFill>
        <p:spPr>
          <a:xfrm>
            <a:off x="2207623" y="844483"/>
            <a:ext cx="8906865" cy="5752261"/>
          </a:xfrm>
          <a:prstGeom prst="rect">
            <a:avLst/>
          </a:prstGeom>
        </p:spPr>
      </p:pic>
      <p:pic>
        <p:nvPicPr>
          <p:cNvPr id="3" name="Picture 2"/>
          <p:cNvPicPr>
            <a:picLocks noChangeAspect="1"/>
          </p:cNvPicPr>
          <p:nvPr/>
        </p:nvPicPr>
        <p:blipFill>
          <a:blip r:embed="rId3"/>
          <a:stretch>
            <a:fillRect/>
          </a:stretch>
        </p:blipFill>
        <p:spPr>
          <a:xfrm>
            <a:off x="43500" y="69287"/>
            <a:ext cx="1287250" cy="1971920"/>
          </a:xfrm>
          <a:prstGeom prst="rect">
            <a:avLst/>
          </a:prstGeom>
        </p:spPr>
      </p:pic>
      <p:pic>
        <p:nvPicPr>
          <p:cNvPr id="5" name="Picture 4"/>
          <p:cNvPicPr>
            <a:picLocks noChangeAspect="1"/>
          </p:cNvPicPr>
          <p:nvPr/>
        </p:nvPicPr>
        <p:blipFill>
          <a:blip r:embed="rId4"/>
          <a:stretch>
            <a:fillRect/>
          </a:stretch>
        </p:blipFill>
        <p:spPr>
          <a:xfrm>
            <a:off x="317699" y="4613284"/>
            <a:ext cx="1889924" cy="1889924"/>
          </a:xfrm>
          <a:prstGeom prst="rect">
            <a:avLst/>
          </a:prstGeom>
        </p:spPr>
      </p:pic>
    </p:spTree>
    <p:extLst>
      <p:ext uri="{BB962C8B-B14F-4D97-AF65-F5344CB8AC3E}">
        <p14:creationId xmlns:p14="http://schemas.microsoft.com/office/powerpoint/2010/main" val="36987487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B24423-4BC9-4819-A81E-488746227A59}"/>
              </a:ext>
            </a:extLst>
          </p:cNvPr>
          <p:cNvSpPr txBox="1"/>
          <p:nvPr/>
        </p:nvSpPr>
        <p:spPr>
          <a:xfrm>
            <a:off x="185530" y="198783"/>
            <a:ext cx="6400800" cy="646331"/>
          </a:xfrm>
          <a:prstGeom prst="rect">
            <a:avLst/>
          </a:prstGeom>
          <a:noFill/>
        </p:spPr>
        <p:txBody>
          <a:bodyPr wrap="square" rtlCol="0">
            <a:spAutoFit/>
          </a:bodyPr>
          <a:lstStyle/>
          <a:p>
            <a:r>
              <a:rPr lang="en-GB" sz="3600" b="1" dirty="0">
                <a:solidFill>
                  <a:srgbClr val="FF0000"/>
                </a:solidFill>
              </a:rPr>
              <a:t>Example:</a:t>
            </a:r>
          </a:p>
        </p:txBody>
      </p:sp>
      <p:pic>
        <p:nvPicPr>
          <p:cNvPr id="6" name="Picture 5">
            <a:extLst>
              <a:ext uri="{FF2B5EF4-FFF2-40B4-BE49-F238E27FC236}">
                <a16:creationId xmlns:a16="http://schemas.microsoft.com/office/drawing/2014/main" id="{E841B18D-CC20-482E-995B-1ADE56A1642F}"/>
              </a:ext>
            </a:extLst>
          </p:cNvPr>
          <p:cNvPicPr>
            <a:picLocks noChangeAspect="1"/>
          </p:cNvPicPr>
          <p:nvPr/>
        </p:nvPicPr>
        <p:blipFill rotWithShape="1">
          <a:blip r:embed="rId2"/>
          <a:srcRect l="24808" t="26451" r="32154" b="24111"/>
          <a:stretch/>
        </p:blipFill>
        <p:spPr>
          <a:xfrm>
            <a:off x="1462837" y="715618"/>
            <a:ext cx="9271424" cy="5987701"/>
          </a:xfrm>
          <a:prstGeom prst="rect">
            <a:avLst/>
          </a:prstGeom>
        </p:spPr>
      </p:pic>
      <p:sp>
        <p:nvSpPr>
          <p:cNvPr id="7" name="TextBox 6">
            <a:extLst>
              <a:ext uri="{FF2B5EF4-FFF2-40B4-BE49-F238E27FC236}">
                <a16:creationId xmlns:a16="http://schemas.microsoft.com/office/drawing/2014/main" id="{5AD347CC-E1E3-4218-BA60-2D04F32186FB}"/>
              </a:ext>
            </a:extLst>
          </p:cNvPr>
          <p:cNvSpPr txBox="1"/>
          <p:nvPr/>
        </p:nvSpPr>
        <p:spPr>
          <a:xfrm>
            <a:off x="2014330" y="1497496"/>
            <a:ext cx="3829879" cy="1384995"/>
          </a:xfrm>
          <a:prstGeom prst="rect">
            <a:avLst/>
          </a:prstGeom>
          <a:noFill/>
        </p:spPr>
        <p:txBody>
          <a:bodyPr wrap="square" rtlCol="0">
            <a:spAutoFit/>
          </a:bodyPr>
          <a:lstStyle/>
          <a:p>
            <a:r>
              <a:rPr lang="en-GB" sz="2800" b="1" dirty="0">
                <a:latin typeface="Bradley Hand ITC" panose="03070402050302030203" pitchFamily="66" charset="0"/>
              </a:rPr>
              <a:t>“I wish I could wake up to another Monday like that.”</a:t>
            </a:r>
          </a:p>
        </p:txBody>
      </p:sp>
      <p:sp>
        <p:nvSpPr>
          <p:cNvPr id="8" name="TextBox 7">
            <a:extLst>
              <a:ext uri="{FF2B5EF4-FFF2-40B4-BE49-F238E27FC236}">
                <a16:creationId xmlns:a16="http://schemas.microsoft.com/office/drawing/2014/main" id="{FEAC201C-7B83-48AE-84D7-6C07725FB7F2}"/>
              </a:ext>
            </a:extLst>
          </p:cNvPr>
          <p:cNvSpPr txBox="1"/>
          <p:nvPr/>
        </p:nvSpPr>
        <p:spPr>
          <a:xfrm>
            <a:off x="6274904" y="1497495"/>
            <a:ext cx="3829879" cy="1384995"/>
          </a:xfrm>
          <a:prstGeom prst="rect">
            <a:avLst/>
          </a:prstGeom>
          <a:noFill/>
        </p:spPr>
        <p:txBody>
          <a:bodyPr wrap="square" rtlCol="0">
            <a:spAutoFit/>
          </a:bodyPr>
          <a:lstStyle/>
          <a:p>
            <a:r>
              <a:rPr lang="en-GB" sz="2800" b="1" dirty="0">
                <a:latin typeface="Bradley Hand ITC" panose="03070402050302030203" pitchFamily="66" charset="0"/>
              </a:rPr>
              <a:t>What’s happened to make him wish it was a cold, grey Monday?</a:t>
            </a:r>
          </a:p>
        </p:txBody>
      </p:sp>
      <p:sp>
        <p:nvSpPr>
          <p:cNvPr id="9" name="TextBox 8">
            <a:extLst>
              <a:ext uri="{FF2B5EF4-FFF2-40B4-BE49-F238E27FC236}">
                <a16:creationId xmlns:a16="http://schemas.microsoft.com/office/drawing/2014/main" id="{34C36255-BD5A-4627-830B-EC7C043D8E34}"/>
              </a:ext>
            </a:extLst>
          </p:cNvPr>
          <p:cNvSpPr txBox="1"/>
          <p:nvPr/>
        </p:nvSpPr>
        <p:spPr>
          <a:xfrm>
            <a:off x="2014329" y="3293166"/>
            <a:ext cx="3829879" cy="1384995"/>
          </a:xfrm>
          <a:prstGeom prst="rect">
            <a:avLst/>
          </a:prstGeom>
          <a:noFill/>
        </p:spPr>
        <p:txBody>
          <a:bodyPr wrap="square" rtlCol="0">
            <a:spAutoFit/>
          </a:bodyPr>
          <a:lstStyle/>
          <a:p>
            <a:r>
              <a:rPr lang="en-GB" sz="2800" b="1" dirty="0">
                <a:latin typeface="Bradley Hand ITC" panose="03070402050302030203" pitchFamily="66" charset="0"/>
              </a:rPr>
              <a:t>“Those days are gone now that the Bluchers are here.”</a:t>
            </a:r>
          </a:p>
        </p:txBody>
      </p:sp>
      <p:sp>
        <p:nvSpPr>
          <p:cNvPr id="10" name="TextBox 9">
            <a:extLst>
              <a:ext uri="{FF2B5EF4-FFF2-40B4-BE49-F238E27FC236}">
                <a16:creationId xmlns:a16="http://schemas.microsoft.com/office/drawing/2014/main" id="{95E02AB0-A919-48C2-BE4D-774042137511}"/>
              </a:ext>
            </a:extLst>
          </p:cNvPr>
          <p:cNvSpPr txBox="1"/>
          <p:nvPr/>
        </p:nvSpPr>
        <p:spPr>
          <a:xfrm>
            <a:off x="6274903" y="3293165"/>
            <a:ext cx="3829879" cy="1384995"/>
          </a:xfrm>
          <a:prstGeom prst="rect">
            <a:avLst/>
          </a:prstGeom>
          <a:noFill/>
        </p:spPr>
        <p:txBody>
          <a:bodyPr wrap="square" rtlCol="0">
            <a:spAutoFit/>
          </a:bodyPr>
          <a:lstStyle/>
          <a:p>
            <a:r>
              <a:rPr lang="en-GB" sz="2800" b="1" dirty="0">
                <a:latin typeface="Bradley Hand ITC" panose="03070402050302030203" pitchFamily="66" charset="0"/>
              </a:rPr>
              <a:t>What are the Bluchers and how did they change day to day life?</a:t>
            </a:r>
          </a:p>
        </p:txBody>
      </p:sp>
      <p:sp>
        <p:nvSpPr>
          <p:cNvPr id="11" name="TextBox 10">
            <a:extLst>
              <a:ext uri="{FF2B5EF4-FFF2-40B4-BE49-F238E27FC236}">
                <a16:creationId xmlns:a16="http://schemas.microsoft.com/office/drawing/2014/main" id="{9B250FB7-A6E5-4C50-B3C2-45AA3DC8051A}"/>
              </a:ext>
            </a:extLst>
          </p:cNvPr>
          <p:cNvSpPr txBox="1"/>
          <p:nvPr/>
        </p:nvSpPr>
        <p:spPr>
          <a:xfrm>
            <a:off x="2014329" y="4998242"/>
            <a:ext cx="3829879" cy="954107"/>
          </a:xfrm>
          <a:prstGeom prst="rect">
            <a:avLst/>
          </a:prstGeom>
          <a:noFill/>
        </p:spPr>
        <p:txBody>
          <a:bodyPr wrap="square" rtlCol="0">
            <a:spAutoFit/>
          </a:bodyPr>
          <a:lstStyle/>
          <a:p>
            <a:r>
              <a:rPr lang="en-GB" sz="2800" b="1" dirty="0">
                <a:latin typeface="Bradley Hand ITC" panose="03070402050302030203" pitchFamily="66" charset="0"/>
              </a:rPr>
              <a:t>“…when mum wasn’t well.”</a:t>
            </a:r>
          </a:p>
        </p:txBody>
      </p:sp>
      <p:sp>
        <p:nvSpPr>
          <p:cNvPr id="12" name="TextBox 11">
            <a:extLst>
              <a:ext uri="{FF2B5EF4-FFF2-40B4-BE49-F238E27FC236}">
                <a16:creationId xmlns:a16="http://schemas.microsoft.com/office/drawing/2014/main" id="{815E1959-26D0-46BF-BEE8-BF50E996E825}"/>
              </a:ext>
            </a:extLst>
          </p:cNvPr>
          <p:cNvSpPr txBox="1"/>
          <p:nvPr/>
        </p:nvSpPr>
        <p:spPr>
          <a:xfrm>
            <a:off x="6274902" y="5042595"/>
            <a:ext cx="3829879" cy="1384995"/>
          </a:xfrm>
          <a:prstGeom prst="rect">
            <a:avLst/>
          </a:prstGeom>
          <a:noFill/>
        </p:spPr>
        <p:txBody>
          <a:bodyPr wrap="square" rtlCol="0">
            <a:spAutoFit/>
          </a:bodyPr>
          <a:lstStyle/>
          <a:p>
            <a:r>
              <a:rPr lang="en-GB" sz="2800" b="1" dirty="0">
                <a:latin typeface="Bradley Hand ITC" panose="03070402050302030203" pitchFamily="66" charset="0"/>
              </a:rPr>
              <a:t>What’s wrong with mum? Is she unwell a lot?</a:t>
            </a:r>
          </a:p>
        </p:txBody>
      </p:sp>
    </p:spTree>
    <p:extLst>
      <p:ext uri="{BB962C8B-B14F-4D97-AF65-F5344CB8AC3E}">
        <p14:creationId xmlns:p14="http://schemas.microsoft.com/office/powerpoint/2010/main" val="1982094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72045" y="0"/>
            <a:ext cx="9144000" cy="6885971"/>
          </a:xfrm>
          <a:prstGeom prst="rect">
            <a:avLst/>
          </a:prstGeom>
        </p:spPr>
      </p:pic>
    </p:spTree>
    <p:extLst>
      <p:ext uri="{BB962C8B-B14F-4D97-AF65-F5344CB8AC3E}">
        <p14:creationId xmlns:p14="http://schemas.microsoft.com/office/powerpoint/2010/main" val="3097242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67543" y="0"/>
            <a:ext cx="9116866" cy="6858000"/>
          </a:xfrm>
          <a:prstGeom prst="rect">
            <a:avLst/>
          </a:prstGeom>
        </p:spPr>
      </p:pic>
    </p:spTree>
    <p:extLst>
      <p:ext uri="{BB962C8B-B14F-4D97-AF65-F5344CB8AC3E}">
        <p14:creationId xmlns:p14="http://schemas.microsoft.com/office/powerpoint/2010/main" val="1232993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09564" y="0"/>
            <a:ext cx="9147392" cy="6858000"/>
          </a:xfrm>
          <a:prstGeom prst="rect">
            <a:avLst/>
          </a:prstGeom>
        </p:spPr>
      </p:pic>
    </p:spTree>
    <p:extLst>
      <p:ext uri="{BB962C8B-B14F-4D97-AF65-F5344CB8AC3E}">
        <p14:creationId xmlns:p14="http://schemas.microsoft.com/office/powerpoint/2010/main" val="3145577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boy in the tower">
            <a:extLst>
              <a:ext uri="{FF2B5EF4-FFF2-40B4-BE49-F238E27FC236}">
                <a16:creationId xmlns:a16="http://schemas.microsoft.com/office/drawing/2014/main" id="{28A43555-78C4-4452-9FB9-D3FAB042EB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492487" cy="688503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3E0A6C0-F472-4B4C-8253-F11FA30F75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5154" y="194948"/>
            <a:ext cx="1440000" cy="1440000"/>
          </a:xfrm>
          <a:prstGeom prst="rect">
            <a:avLst/>
          </a:prstGeom>
        </p:spPr>
      </p:pic>
      <p:pic>
        <p:nvPicPr>
          <p:cNvPr id="8" name="Picture 7">
            <a:extLst>
              <a:ext uri="{FF2B5EF4-FFF2-40B4-BE49-F238E27FC236}">
                <a16:creationId xmlns:a16="http://schemas.microsoft.com/office/drawing/2014/main" id="{AB6D9E55-AF98-45A1-932D-CB556C38B8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3278" y="1897137"/>
            <a:ext cx="1440000" cy="1440000"/>
          </a:xfrm>
          <a:prstGeom prst="rect">
            <a:avLst/>
          </a:prstGeom>
        </p:spPr>
      </p:pic>
      <p:pic>
        <p:nvPicPr>
          <p:cNvPr id="10" name="Picture 9">
            <a:extLst>
              <a:ext uri="{FF2B5EF4-FFF2-40B4-BE49-F238E27FC236}">
                <a16:creationId xmlns:a16="http://schemas.microsoft.com/office/drawing/2014/main" id="{406AC650-6C12-484D-B37A-B3040A1C6F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3278" y="3599326"/>
            <a:ext cx="1440000" cy="1440000"/>
          </a:xfrm>
          <a:prstGeom prst="rect">
            <a:avLst/>
          </a:prstGeom>
        </p:spPr>
      </p:pic>
      <p:pic>
        <p:nvPicPr>
          <p:cNvPr id="12" name="Picture 11">
            <a:extLst>
              <a:ext uri="{FF2B5EF4-FFF2-40B4-BE49-F238E27FC236}">
                <a16:creationId xmlns:a16="http://schemas.microsoft.com/office/drawing/2014/main" id="{88315F77-EC0C-4E3B-9B57-41A6AECB43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73278" y="5344264"/>
            <a:ext cx="1440000" cy="1440000"/>
          </a:xfrm>
          <a:prstGeom prst="rect">
            <a:avLst/>
          </a:prstGeom>
        </p:spPr>
      </p:pic>
      <p:sp>
        <p:nvSpPr>
          <p:cNvPr id="13" name="TextBox 12">
            <a:extLst>
              <a:ext uri="{FF2B5EF4-FFF2-40B4-BE49-F238E27FC236}">
                <a16:creationId xmlns:a16="http://schemas.microsoft.com/office/drawing/2014/main" id="{80641FDA-5F7A-48FE-98B3-F5CA1208D3FF}"/>
              </a:ext>
            </a:extLst>
          </p:cNvPr>
          <p:cNvSpPr txBox="1"/>
          <p:nvPr/>
        </p:nvSpPr>
        <p:spPr>
          <a:xfrm>
            <a:off x="6400800" y="653338"/>
            <a:ext cx="5444197" cy="523220"/>
          </a:xfrm>
          <a:prstGeom prst="rect">
            <a:avLst/>
          </a:prstGeom>
          <a:noFill/>
        </p:spPr>
        <p:txBody>
          <a:bodyPr wrap="square" rtlCol="0">
            <a:spAutoFit/>
          </a:bodyPr>
          <a:lstStyle/>
          <a:p>
            <a:r>
              <a:rPr lang="en-GB" sz="2800" dirty="0">
                <a:cs typeface="Arial" panose="020B0604020202020204" pitchFamily="34" charset="0"/>
              </a:rPr>
              <a:t>What does the word vibrant mean?</a:t>
            </a:r>
          </a:p>
        </p:txBody>
      </p:sp>
      <p:sp>
        <p:nvSpPr>
          <p:cNvPr id="15" name="TextBox 14">
            <a:extLst>
              <a:ext uri="{FF2B5EF4-FFF2-40B4-BE49-F238E27FC236}">
                <a16:creationId xmlns:a16="http://schemas.microsoft.com/office/drawing/2014/main" id="{B539AD02-3756-4239-9B00-81E4B7A21ED3}"/>
              </a:ext>
            </a:extLst>
          </p:cNvPr>
          <p:cNvSpPr txBox="1"/>
          <p:nvPr/>
        </p:nvSpPr>
        <p:spPr>
          <a:xfrm>
            <a:off x="6400799" y="2140083"/>
            <a:ext cx="5444197" cy="954107"/>
          </a:xfrm>
          <a:prstGeom prst="rect">
            <a:avLst/>
          </a:prstGeom>
          <a:noFill/>
        </p:spPr>
        <p:txBody>
          <a:bodyPr wrap="square" rtlCol="0">
            <a:spAutoFit/>
          </a:bodyPr>
          <a:lstStyle/>
          <a:p>
            <a:r>
              <a:rPr lang="en-GB" sz="2800" dirty="0">
                <a:cs typeface="Arial" panose="020B0604020202020204" pitchFamily="34" charset="0"/>
              </a:rPr>
              <a:t>How many birds are on the front cover?</a:t>
            </a:r>
          </a:p>
        </p:txBody>
      </p:sp>
      <p:sp>
        <p:nvSpPr>
          <p:cNvPr id="16" name="TextBox 15">
            <a:extLst>
              <a:ext uri="{FF2B5EF4-FFF2-40B4-BE49-F238E27FC236}">
                <a16:creationId xmlns:a16="http://schemas.microsoft.com/office/drawing/2014/main" id="{03984AF4-FFB4-4CB6-8153-77319D131093}"/>
              </a:ext>
            </a:extLst>
          </p:cNvPr>
          <p:cNvSpPr txBox="1"/>
          <p:nvPr/>
        </p:nvSpPr>
        <p:spPr>
          <a:xfrm>
            <a:off x="6400798" y="3842272"/>
            <a:ext cx="5444197" cy="954107"/>
          </a:xfrm>
          <a:prstGeom prst="rect">
            <a:avLst/>
          </a:prstGeom>
          <a:noFill/>
        </p:spPr>
        <p:txBody>
          <a:bodyPr wrap="square" rtlCol="0">
            <a:spAutoFit/>
          </a:bodyPr>
          <a:lstStyle/>
          <a:p>
            <a:r>
              <a:rPr lang="en-GB" sz="2800" dirty="0">
                <a:cs typeface="Arial" panose="020B0604020202020204" pitchFamily="34" charset="0"/>
              </a:rPr>
              <a:t>Using evidence from the front cover, why are the birds flying away?</a:t>
            </a:r>
          </a:p>
        </p:txBody>
      </p:sp>
      <p:sp>
        <p:nvSpPr>
          <p:cNvPr id="17" name="TextBox 16">
            <a:extLst>
              <a:ext uri="{FF2B5EF4-FFF2-40B4-BE49-F238E27FC236}">
                <a16:creationId xmlns:a16="http://schemas.microsoft.com/office/drawing/2014/main" id="{C1DCE2E3-F182-4BFE-A7C5-6DBA956568B3}"/>
              </a:ext>
            </a:extLst>
          </p:cNvPr>
          <p:cNvSpPr txBox="1"/>
          <p:nvPr/>
        </p:nvSpPr>
        <p:spPr>
          <a:xfrm>
            <a:off x="6400797" y="5371766"/>
            <a:ext cx="5444197" cy="1384995"/>
          </a:xfrm>
          <a:prstGeom prst="rect">
            <a:avLst/>
          </a:prstGeom>
          <a:noFill/>
        </p:spPr>
        <p:txBody>
          <a:bodyPr wrap="square" rtlCol="0">
            <a:spAutoFit/>
          </a:bodyPr>
          <a:lstStyle/>
          <a:p>
            <a:r>
              <a:rPr lang="en-GB" sz="2800" dirty="0">
                <a:cs typeface="Arial" panose="020B0604020202020204" pitchFamily="34" charset="0"/>
              </a:rPr>
              <a:t>How has the designer of this front cover made you want to read the book?</a:t>
            </a:r>
          </a:p>
        </p:txBody>
      </p:sp>
    </p:spTree>
    <p:extLst>
      <p:ext uri="{BB962C8B-B14F-4D97-AF65-F5344CB8AC3E}">
        <p14:creationId xmlns:p14="http://schemas.microsoft.com/office/powerpoint/2010/main" val="550654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F31E904-32F1-47BA-9401-BA532275770C}"/>
              </a:ext>
            </a:extLst>
          </p:cNvPr>
          <p:cNvSpPr txBox="1"/>
          <p:nvPr/>
        </p:nvSpPr>
        <p:spPr>
          <a:xfrm>
            <a:off x="267286" y="239151"/>
            <a:ext cx="11507372" cy="1323439"/>
          </a:xfrm>
          <a:prstGeom prst="rect">
            <a:avLst/>
          </a:prstGeom>
          <a:noFill/>
        </p:spPr>
        <p:txBody>
          <a:bodyPr wrap="square" rtlCol="0">
            <a:spAutoFit/>
          </a:bodyPr>
          <a:lstStyle/>
          <a:p>
            <a:r>
              <a:rPr lang="en-GB" sz="4400" b="1" dirty="0">
                <a:solidFill>
                  <a:srgbClr val="FF0000"/>
                </a:solidFill>
              </a:rPr>
              <a:t>Vocabulary for Chapter 1</a:t>
            </a:r>
          </a:p>
          <a:p>
            <a:r>
              <a:rPr lang="en-GB" sz="3600" i="1" dirty="0"/>
              <a:t>Can you come up with definitions for these words?</a:t>
            </a:r>
            <a:endParaRPr lang="en-GB" sz="3200" i="1" dirty="0"/>
          </a:p>
        </p:txBody>
      </p:sp>
      <p:sp>
        <p:nvSpPr>
          <p:cNvPr id="5" name="TextBox 4">
            <a:extLst>
              <a:ext uri="{FF2B5EF4-FFF2-40B4-BE49-F238E27FC236}">
                <a16:creationId xmlns:a16="http://schemas.microsoft.com/office/drawing/2014/main" id="{A9B6C2AB-E0C1-4540-86D3-1D31DCBEA4B8}"/>
              </a:ext>
            </a:extLst>
          </p:cNvPr>
          <p:cNvSpPr txBox="1"/>
          <p:nvPr/>
        </p:nvSpPr>
        <p:spPr>
          <a:xfrm>
            <a:off x="534572" y="2124222"/>
            <a:ext cx="4459458" cy="769441"/>
          </a:xfrm>
          <a:prstGeom prst="rect">
            <a:avLst/>
          </a:prstGeom>
          <a:noFill/>
        </p:spPr>
        <p:txBody>
          <a:bodyPr wrap="square" rtlCol="0">
            <a:spAutoFit/>
          </a:bodyPr>
          <a:lstStyle/>
          <a:p>
            <a:r>
              <a:rPr lang="en-GB" sz="4400" b="1" dirty="0">
                <a:solidFill>
                  <a:srgbClr val="FF0000"/>
                </a:solidFill>
              </a:rPr>
              <a:t>swaying</a:t>
            </a:r>
          </a:p>
        </p:txBody>
      </p:sp>
      <p:sp>
        <p:nvSpPr>
          <p:cNvPr id="6" name="TextBox 5">
            <a:extLst>
              <a:ext uri="{FF2B5EF4-FFF2-40B4-BE49-F238E27FC236}">
                <a16:creationId xmlns:a16="http://schemas.microsoft.com/office/drawing/2014/main" id="{C9C9780A-B5B3-4D7E-B65F-6BE692E173C5}"/>
              </a:ext>
            </a:extLst>
          </p:cNvPr>
          <p:cNvSpPr txBox="1"/>
          <p:nvPr/>
        </p:nvSpPr>
        <p:spPr>
          <a:xfrm>
            <a:off x="534572" y="3292527"/>
            <a:ext cx="4459458" cy="769441"/>
          </a:xfrm>
          <a:prstGeom prst="rect">
            <a:avLst/>
          </a:prstGeom>
          <a:noFill/>
        </p:spPr>
        <p:txBody>
          <a:bodyPr wrap="square" rtlCol="0">
            <a:spAutoFit/>
          </a:bodyPr>
          <a:lstStyle/>
          <a:p>
            <a:r>
              <a:rPr lang="en-GB" sz="4400" b="1" dirty="0">
                <a:solidFill>
                  <a:srgbClr val="FF0000"/>
                </a:solidFill>
              </a:rPr>
              <a:t>wispy</a:t>
            </a:r>
          </a:p>
        </p:txBody>
      </p:sp>
      <p:sp>
        <p:nvSpPr>
          <p:cNvPr id="7" name="TextBox 6">
            <a:extLst>
              <a:ext uri="{FF2B5EF4-FFF2-40B4-BE49-F238E27FC236}">
                <a16:creationId xmlns:a16="http://schemas.microsoft.com/office/drawing/2014/main" id="{32A1CAB7-3828-42D3-A48D-A2D698520548}"/>
              </a:ext>
            </a:extLst>
          </p:cNvPr>
          <p:cNvSpPr txBox="1"/>
          <p:nvPr/>
        </p:nvSpPr>
        <p:spPr>
          <a:xfrm>
            <a:off x="534572" y="4590961"/>
            <a:ext cx="4459458" cy="769441"/>
          </a:xfrm>
          <a:prstGeom prst="rect">
            <a:avLst/>
          </a:prstGeom>
          <a:noFill/>
        </p:spPr>
        <p:txBody>
          <a:bodyPr wrap="square" rtlCol="0">
            <a:spAutoFit/>
          </a:bodyPr>
          <a:lstStyle/>
          <a:p>
            <a:r>
              <a:rPr lang="en-GB" sz="4400" b="1" dirty="0">
                <a:solidFill>
                  <a:srgbClr val="FF0000"/>
                </a:solidFill>
              </a:rPr>
              <a:t>stealthily</a:t>
            </a:r>
          </a:p>
        </p:txBody>
      </p:sp>
      <p:sp>
        <p:nvSpPr>
          <p:cNvPr id="8" name="TextBox 7">
            <a:extLst>
              <a:ext uri="{FF2B5EF4-FFF2-40B4-BE49-F238E27FC236}">
                <a16:creationId xmlns:a16="http://schemas.microsoft.com/office/drawing/2014/main" id="{FEED35DE-A982-46EA-9866-8E0D3D35C56C}"/>
              </a:ext>
            </a:extLst>
          </p:cNvPr>
          <p:cNvSpPr txBox="1"/>
          <p:nvPr/>
        </p:nvSpPr>
        <p:spPr>
          <a:xfrm>
            <a:off x="534572" y="5786837"/>
            <a:ext cx="4459458" cy="769441"/>
          </a:xfrm>
          <a:prstGeom prst="rect">
            <a:avLst/>
          </a:prstGeom>
          <a:noFill/>
        </p:spPr>
        <p:txBody>
          <a:bodyPr wrap="square" rtlCol="0">
            <a:spAutoFit/>
          </a:bodyPr>
          <a:lstStyle/>
          <a:p>
            <a:r>
              <a:rPr lang="en-GB" sz="4400" b="1" dirty="0">
                <a:solidFill>
                  <a:srgbClr val="FF0000"/>
                </a:solidFill>
              </a:rPr>
              <a:t>daze</a:t>
            </a:r>
          </a:p>
        </p:txBody>
      </p:sp>
      <p:sp>
        <p:nvSpPr>
          <p:cNvPr id="9" name="TextBox 8">
            <a:extLst>
              <a:ext uri="{FF2B5EF4-FFF2-40B4-BE49-F238E27FC236}">
                <a16:creationId xmlns:a16="http://schemas.microsoft.com/office/drawing/2014/main" id="{13BD3AA4-F933-4ADF-A7D0-A5F2A3034020}"/>
              </a:ext>
            </a:extLst>
          </p:cNvPr>
          <p:cNvSpPr txBox="1"/>
          <p:nvPr/>
        </p:nvSpPr>
        <p:spPr>
          <a:xfrm>
            <a:off x="4314090" y="2242047"/>
            <a:ext cx="7877907" cy="646331"/>
          </a:xfrm>
          <a:prstGeom prst="rect">
            <a:avLst/>
          </a:prstGeom>
          <a:noFill/>
        </p:spPr>
        <p:txBody>
          <a:bodyPr wrap="square" rtlCol="0">
            <a:spAutoFit/>
          </a:bodyPr>
          <a:lstStyle/>
          <a:p>
            <a:r>
              <a:rPr lang="en-GB" sz="3600" i="1" dirty="0"/>
              <a:t>To move slowly and rhythmically</a:t>
            </a:r>
          </a:p>
        </p:txBody>
      </p:sp>
      <p:sp>
        <p:nvSpPr>
          <p:cNvPr id="10" name="TextBox 9">
            <a:extLst>
              <a:ext uri="{FF2B5EF4-FFF2-40B4-BE49-F238E27FC236}">
                <a16:creationId xmlns:a16="http://schemas.microsoft.com/office/drawing/2014/main" id="{9CA36853-03FA-42D9-A782-B82893C97E1D}"/>
              </a:ext>
            </a:extLst>
          </p:cNvPr>
          <p:cNvSpPr txBox="1"/>
          <p:nvPr/>
        </p:nvSpPr>
        <p:spPr>
          <a:xfrm>
            <a:off x="4314093" y="3292527"/>
            <a:ext cx="7877907" cy="1200329"/>
          </a:xfrm>
          <a:prstGeom prst="rect">
            <a:avLst/>
          </a:prstGeom>
          <a:noFill/>
        </p:spPr>
        <p:txBody>
          <a:bodyPr wrap="square" rtlCol="0">
            <a:spAutoFit/>
          </a:bodyPr>
          <a:lstStyle/>
          <a:p>
            <a:r>
              <a:rPr lang="en-GB" sz="3600" i="1" dirty="0"/>
              <a:t>Fine and feathery (often about hair, threads, smoke)</a:t>
            </a:r>
          </a:p>
        </p:txBody>
      </p:sp>
      <p:sp>
        <p:nvSpPr>
          <p:cNvPr id="11" name="TextBox 10">
            <a:extLst>
              <a:ext uri="{FF2B5EF4-FFF2-40B4-BE49-F238E27FC236}">
                <a16:creationId xmlns:a16="http://schemas.microsoft.com/office/drawing/2014/main" id="{F19EF34B-7A87-485C-A1E1-3A2C26321F98}"/>
              </a:ext>
            </a:extLst>
          </p:cNvPr>
          <p:cNvSpPr txBox="1"/>
          <p:nvPr/>
        </p:nvSpPr>
        <p:spPr>
          <a:xfrm>
            <a:off x="4314092" y="4652516"/>
            <a:ext cx="7877907" cy="1200329"/>
          </a:xfrm>
          <a:prstGeom prst="rect">
            <a:avLst/>
          </a:prstGeom>
          <a:noFill/>
        </p:spPr>
        <p:txBody>
          <a:bodyPr wrap="square" rtlCol="0">
            <a:spAutoFit/>
          </a:bodyPr>
          <a:lstStyle/>
          <a:p>
            <a:r>
              <a:rPr lang="en-GB" sz="3600" i="1" dirty="0"/>
              <a:t>To do something secretively and cautiously</a:t>
            </a:r>
          </a:p>
        </p:txBody>
      </p:sp>
      <p:sp>
        <p:nvSpPr>
          <p:cNvPr id="12" name="TextBox 11">
            <a:extLst>
              <a:ext uri="{FF2B5EF4-FFF2-40B4-BE49-F238E27FC236}">
                <a16:creationId xmlns:a16="http://schemas.microsoft.com/office/drawing/2014/main" id="{CF8547BF-9E29-48BA-98D2-B93764EEC7E5}"/>
              </a:ext>
            </a:extLst>
          </p:cNvPr>
          <p:cNvSpPr txBox="1"/>
          <p:nvPr/>
        </p:nvSpPr>
        <p:spPr>
          <a:xfrm>
            <a:off x="4314091" y="5909947"/>
            <a:ext cx="7877907" cy="646331"/>
          </a:xfrm>
          <a:prstGeom prst="rect">
            <a:avLst/>
          </a:prstGeom>
          <a:noFill/>
        </p:spPr>
        <p:txBody>
          <a:bodyPr wrap="square" rtlCol="0">
            <a:spAutoFit/>
          </a:bodyPr>
          <a:lstStyle/>
          <a:p>
            <a:r>
              <a:rPr lang="en-GB" sz="3600" i="1" dirty="0"/>
              <a:t>Feeling stunned or confused</a:t>
            </a:r>
          </a:p>
        </p:txBody>
      </p:sp>
      <p:pic>
        <p:nvPicPr>
          <p:cNvPr id="3" name="Picture 2">
            <a:extLst>
              <a:ext uri="{FF2B5EF4-FFF2-40B4-BE49-F238E27FC236}">
                <a16:creationId xmlns:a16="http://schemas.microsoft.com/office/drawing/2014/main" id="{7F4E1967-096E-4C94-9494-AD3B339DC5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4605" y="239151"/>
            <a:ext cx="1710053" cy="1710053"/>
          </a:xfrm>
          <a:prstGeom prst="rect">
            <a:avLst/>
          </a:prstGeom>
        </p:spPr>
      </p:pic>
    </p:spTree>
    <p:extLst>
      <p:ext uri="{BB962C8B-B14F-4D97-AF65-F5344CB8AC3E}">
        <p14:creationId xmlns:p14="http://schemas.microsoft.com/office/powerpoint/2010/main" val="44996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C009171-EF49-4A5C-BD35-821571F7A1BB}"/>
              </a:ext>
            </a:extLst>
          </p:cNvPr>
          <p:cNvSpPr txBox="1"/>
          <p:nvPr/>
        </p:nvSpPr>
        <p:spPr>
          <a:xfrm>
            <a:off x="265043" y="265043"/>
            <a:ext cx="9899374" cy="584775"/>
          </a:xfrm>
          <a:prstGeom prst="rect">
            <a:avLst/>
          </a:prstGeom>
          <a:noFill/>
        </p:spPr>
        <p:txBody>
          <a:bodyPr wrap="square" rtlCol="0">
            <a:spAutoFit/>
          </a:bodyPr>
          <a:lstStyle/>
          <a:p>
            <a:r>
              <a:rPr lang="en-GB" sz="3200" b="1" dirty="0">
                <a:solidFill>
                  <a:srgbClr val="FF0000"/>
                </a:solidFill>
                <a:cs typeface="Arial" panose="020B0604020202020204" pitchFamily="34" charset="0"/>
              </a:rPr>
              <a:t>Speed Retrieval Challenge</a:t>
            </a:r>
          </a:p>
        </p:txBody>
      </p:sp>
      <p:pic>
        <p:nvPicPr>
          <p:cNvPr id="6" name="Picture 5">
            <a:extLst>
              <a:ext uri="{FF2B5EF4-FFF2-40B4-BE49-F238E27FC236}">
                <a16:creationId xmlns:a16="http://schemas.microsoft.com/office/drawing/2014/main" id="{8A24EFC2-3071-4748-950A-80E3353EEC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4417" y="265043"/>
            <a:ext cx="1816975" cy="1816975"/>
          </a:xfrm>
          <a:prstGeom prst="rect">
            <a:avLst/>
          </a:prstGeom>
        </p:spPr>
      </p:pic>
      <p:sp>
        <p:nvSpPr>
          <p:cNvPr id="7" name="TextBox 6">
            <a:extLst>
              <a:ext uri="{FF2B5EF4-FFF2-40B4-BE49-F238E27FC236}">
                <a16:creationId xmlns:a16="http://schemas.microsoft.com/office/drawing/2014/main" id="{29F0F86E-AAC1-47EB-9370-F01E44595243}"/>
              </a:ext>
            </a:extLst>
          </p:cNvPr>
          <p:cNvSpPr txBox="1"/>
          <p:nvPr/>
        </p:nvSpPr>
        <p:spPr>
          <a:xfrm>
            <a:off x="265043" y="1060174"/>
            <a:ext cx="11716349" cy="5693866"/>
          </a:xfrm>
          <a:prstGeom prst="rect">
            <a:avLst/>
          </a:prstGeom>
          <a:noFill/>
        </p:spPr>
        <p:txBody>
          <a:bodyPr wrap="square" rtlCol="0">
            <a:spAutoFit/>
          </a:bodyPr>
          <a:lstStyle/>
          <a:p>
            <a:r>
              <a:rPr lang="en-GB" sz="2800" dirty="0">
                <a:solidFill>
                  <a:srgbClr val="FF0000"/>
                </a:solidFill>
              </a:rPr>
              <a:t>The stain on the ceiling looked like:</a:t>
            </a:r>
          </a:p>
          <a:p>
            <a:endParaRPr lang="en-GB" sz="2800" dirty="0"/>
          </a:p>
          <a:p>
            <a:pPr marL="514350" indent="-514350">
              <a:buAutoNum type="alphaUcParenR"/>
            </a:pPr>
            <a:r>
              <a:rPr lang="en-GB" sz="2800" dirty="0"/>
              <a:t>A wiggly line		B) A wobbly circle		C) A wobbly mark</a:t>
            </a:r>
          </a:p>
          <a:p>
            <a:endParaRPr lang="en-GB" sz="2800" dirty="0"/>
          </a:p>
          <a:p>
            <a:endParaRPr lang="en-GB" sz="2800" dirty="0"/>
          </a:p>
          <a:p>
            <a:r>
              <a:rPr lang="en-GB" sz="2800" dirty="0">
                <a:solidFill>
                  <a:srgbClr val="FF0000"/>
                </a:solidFill>
              </a:rPr>
              <a:t>The roads are described as:</a:t>
            </a:r>
          </a:p>
          <a:p>
            <a:endParaRPr lang="en-GB" sz="2800" dirty="0"/>
          </a:p>
          <a:p>
            <a:pPr marL="514350" indent="-514350">
              <a:buAutoNum type="alphaUcParenR"/>
            </a:pPr>
            <a:r>
              <a:rPr lang="en-GB" sz="2800" dirty="0"/>
              <a:t>tiny-looking		B) minute-looking		C) miniature-looking</a:t>
            </a:r>
          </a:p>
          <a:p>
            <a:pPr marL="342900" indent="-342900">
              <a:buAutoNum type="alphaUcParenR"/>
            </a:pPr>
            <a:endParaRPr lang="en-GB" sz="2800" dirty="0"/>
          </a:p>
          <a:p>
            <a:endParaRPr lang="en-GB" sz="2800" dirty="0"/>
          </a:p>
          <a:p>
            <a:r>
              <a:rPr lang="en-GB" sz="2800" dirty="0">
                <a:solidFill>
                  <a:srgbClr val="FF0000"/>
                </a:solidFill>
              </a:rPr>
              <a:t>What colour were the bricks of the school?</a:t>
            </a:r>
          </a:p>
          <a:p>
            <a:endParaRPr lang="en-GB" sz="2800" dirty="0"/>
          </a:p>
          <a:p>
            <a:r>
              <a:rPr lang="en-GB" sz="2800" dirty="0"/>
              <a:t>A) Red			B) Grey			C) Brown</a:t>
            </a:r>
            <a:endParaRPr lang="en-GB" dirty="0"/>
          </a:p>
        </p:txBody>
      </p:sp>
      <p:sp>
        <p:nvSpPr>
          <p:cNvPr id="8" name="Oval 7">
            <a:extLst>
              <a:ext uri="{FF2B5EF4-FFF2-40B4-BE49-F238E27FC236}">
                <a16:creationId xmlns:a16="http://schemas.microsoft.com/office/drawing/2014/main" id="{FFA4816C-2E26-4336-A656-7B63736FE3A6}"/>
              </a:ext>
            </a:extLst>
          </p:cNvPr>
          <p:cNvSpPr/>
          <p:nvPr/>
        </p:nvSpPr>
        <p:spPr>
          <a:xfrm>
            <a:off x="3922643" y="1709530"/>
            <a:ext cx="2862470" cy="1060174"/>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C9E75569-1406-4EF5-A085-E911D86B5BD3}"/>
              </a:ext>
            </a:extLst>
          </p:cNvPr>
          <p:cNvSpPr/>
          <p:nvPr/>
        </p:nvSpPr>
        <p:spPr>
          <a:xfrm>
            <a:off x="7560363" y="3821681"/>
            <a:ext cx="3213653" cy="1060174"/>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E96A5E2D-14B1-41D3-97AF-4666F2D96E83}"/>
              </a:ext>
            </a:extLst>
          </p:cNvPr>
          <p:cNvSpPr/>
          <p:nvPr/>
        </p:nvSpPr>
        <p:spPr>
          <a:xfrm>
            <a:off x="132520" y="6042990"/>
            <a:ext cx="1749289" cy="711049"/>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8912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FE92ABF-AE9C-449F-AEC3-C40BF877C7B8}"/>
              </a:ext>
            </a:extLst>
          </p:cNvPr>
          <p:cNvSpPr txBox="1"/>
          <p:nvPr/>
        </p:nvSpPr>
        <p:spPr>
          <a:xfrm>
            <a:off x="145774" y="370221"/>
            <a:ext cx="9819861" cy="2554545"/>
          </a:xfrm>
          <a:prstGeom prst="rect">
            <a:avLst/>
          </a:prstGeom>
          <a:noFill/>
        </p:spPr>
        <p:txBody>
          <a:bodyPr wrap="square" rtlCol="0">
            <a:spAutoFit/>
          </a:bodyPr>
          <a:lstStyle/>
          <a:p>
            <a:r>
              <a:rPr lang="en-GB" sz="3200" b="1" i="1" dirty="0">
                <a:solidFill>
                  <a:srgbClr val="FF0000"/>
                </a:solidFill>
                <a:latin typeface="Arial" panose="020B0604020202020204" pitchFamily="34" charset="0"/>
                <a:cs typeface="Arial" panose="020B0604020202020204" pitchFamily="34" charset="0"/>
              </a:rPr>
              <a:t>In Chapter 1, Polly </a:t>
            </a:r>
            <a:r>
              <a:rPr lang="en-GB" sz="3200" b="1" i="1" dirty="0" err="1">
                <a:solidFill>
                  <a:srgbClr val="FF0000"/>
                </a:solidFill>
                <a:latin typeface="Arial" panose="020B0604020202020204" pitchFamily="34" charset="0"/>
                <a:cs typeface="Arial" panose="020B0604020202020204" pitchFamily="34" charset="0"/>
              </a:rPr>
              <a:t>Ho</a:t>
            </a:r>
            <a:r>
              <a:rPr lang="en-GB" sz="3200" b="1" i="1" dirty="0">
                <a:solidFill>
                  <a:srgbClr val="FF0000"/>
                </a:solidFill>
                <a:latin typeface="Arial" panose="020B0604020202020204" pitchFamily="34" charset="0"/>
                <a:cs typeface="Arial" panose="020B0604020202020204" pitchFamily="34" charset="0"/>
              </a:rPr>
              <a:t>-Yen holds back lots of information from her reader. She leaves us with lots of unanswered questions.</a:t>
            </a:r>
          </a:p>
          <a:p>
            <a:endParaRPr lang="en-GB" sz="3200" dirty="0">
              <a:solidFill>
                <a:srgbClr val="FF0000"/>
              </a:solidFill>
              <a:latin typeface="Arial" panose="020B0604020202020204" pitchFamily="34" charset="0"/>
              <a:cs typeface="Arial" panose="020B0604020202020204" pitchFamily="34" charset="0"/>
            </a:endParaRPr>
          </a:p>
          <a:p>
            <a:r>
              <a:rPr lang="en-GB" sz="3200" dirty="0">
                <a:solidFill>
                  <a:srgbClr val="FF0000"/>
                </a:solidFill>
                <a:latin typeface="Arial" panose="020B0604020202020204" pitchFamily="34" charset="0"/>
                <a:cs typeface="Arial" panose="020B0604020202020204" pitchFamily="34" charset="0"/>
              </a:rPr>
              <a:t> </a:t>
            </a:r>
          </a:p>
        </p:txBody>
      </p:sp>
      <p:pic>
        <p:nvPicPr>
          <p:cNvPr id="8" name="Picture 7">
            <a:extLst>
              <a:ext uri="{FF2B5EF4-FFF2-40B4-BE49-F238E27FC236}">
                <a16:creationId xmlns:a16="http://schemas.microsoft.com/office/drawing/2014/main" id="{96EB96F3-2FF7-4C41-A2BF-AC45D9FEC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76" y="244898"/>
            <a:ext cx="1887862" cy="1887862"/>
          </a:xfrm>
          <a:prstGeom prst="rect">
            <a:avLst/>
          </a:prstGeom>
        </p:spPr>
      </p:pic>
      <p:sp>
        <p:nvSpPr>
          <p:cNvPr id="9" name="Rectangle: Rounded Corners 8">
            <a:extLst>
              <a:ext uri="{FF2B5EF4-FFF2-40B4-BE49-F238E27FC236}">
                <a16:creationId xmlns:a16="http://schemas.microsoft.com/office/drawing/2014/main" id="{8AF2088B-F3CA-4544-9098-FAB88326AD25}"/>
              </a:ext>
            </a:extLst>
          </p:cNvPr>
          <p:cNvSpPr/>
          <p:nvPr/>
        </p:nvSpPr>
        <p:spPr>
          <a:xfrm>
            <a:off x="636104" y="2729948"/>
            <a:ext cx="10588487" cy="355158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8BFC83A0-F6AA-4391-BD49-09131916FAEB}"/>
              </a:ext>
            </a:extLst>
          </p:cNvPr>
          <p:cNvSpPr txBox="1"/>
          <p:nvPr/>
        </p:nvSpPr>
        <p:spPr>
          <a:xfrm>
            <a:off x="967409" y="2924766"/>
            <a:ext cx="9780104" cy="3046988"/>
          </a:xfrm>
          <a:prstGeom prst="rect">
            <a:avLst/>
          </a:prstGeom>
          <a:noFill/>
        </p:spPr>
        <p:txBody>
          <a:bodyPr wrap="square" rtlCol="0">
            <a:spAutoFit/>
          </a:bodyPr>
          <a:lstStyle/>
          <a:p>
            <a:pPr algn="ctr"/>
            <a:r>
              <a:rPr lang="en-GB" sz="3200" b="1" u="sng" dirty="0"/>
              <a:t>Your Task</a:t>
            </a:r>
          </a:p>
          <a:p>
            <a:pPr algn="ctr"/>
            <a:endParaRPr lang="en-GB" sz="3200" b="1" u="sng" dirty="0"/>
          </a:p>
          <a:p>
            <a:pPr algn="ctr"/>
            <a:r>
              <a:rPr lang="en-GB" sz="3200" dirty="0"/>
              <a:t>In your table, record quotes from the text which leave the reader asking questions.</a:t>
            </a:r>
          </a:p>
          <a:p>
            <a:pPr algn="ctr"/>
            <a:endParaRPr lang="en-GB" sz="3200" dirty="0"/>
          </a:p>
          <a:p>
            <a:pPr algn="ctr"/>
            <a:r>
              <a:rPr lang="en-GB" sz="3200" dirty="0"/>
              <a:t>Record what your questions are.</a:t>
            </a:r>
          </a:p>
        </p:txBody>
      </p:sp>
    </p:spTree>
    <p:extLst>
      <p:ext uri="{BB962C8B-B14F-4D97-AF65-F5344CB8AC3E}">
        <p14:creationId xmlns:p14="http://schemas.microsoft.com/office/powerpoint/2010/main" val="1812655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88460" y="0"/>
            <a:ext cx="9201015" cy="6882811"/>
          </a:xfrm>
          <a:prstGeom prst="rect">
            <a:avLst/>
          </a:prstGeom>
        </p:spPr>
      </p:pic>
    </p:spTree>
    <p:extLst>
      <p:ext uri="{BB962C8B-B14F-4D97-AF65-F5344CB8AC3E}">
        <p14:creationId xmlns:p14="http://schemas.microsoft.com/office/powerpoint/2010/main" val="1949682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582E3F0B451F429F9F329D40B1CC70" ma:contentTypeVersion="2" ma:contentTypeDescription="Create a new document." ma:contentTypeScope="" ma:versionID="e499d92c5c79f407f2123e0fa7c8017f">
  <xsd:schema xmlns:xsd="http://www.w3.org/2001/XMLSchema" xmlns:xs="http://www.w3.org/2001/XMLSchema" xmlns:p="http://schemas.microsoft.com/office/2006/metadata/properties" xmlns:ns2="43fe4aeb-1f48-488d-80a1-725046893158" targetNamespace="http://schemas.microsoft.com/office/2006/metadata/properties" ma:root="true" ma:fieldsID="adc8e72bfa5a4f6ca800327ae8a5fbe3" ns2:_="">
    <xsd:import namespace="43fe4aeb-1f48-488d-80a1-725046893158"/>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fe4aeb-1f48-488d-80a1-725046893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99CAA46-CD68-40B4-B671-7AFEA1412D11}"/>
</file>

<file path=customXml/itemProps2.xml><?xml version="1.0" encoding="utf-8"?>
<ds:datastoreItem xmlns:ds="http://schemas.openxmlformats.org/officeDocument/2006/customXml" ds:itemID="{95020DCC-7AFD-4502-930A-72CB9B845D4C}"/>
</file>

<file path=customXml/itemProps3.xml><?xml version="1.0" encoding="utf-8"?>
<ds:datastoreItem xmlns:ds="http://schemas.openxmlformats.org/officeDocument/2006/customXml" ds:itemID="{9F3FC7E8-750F-4BAB-AA81-79EA53B3F0E2}"/>
</file>

<file path=docProps/app.xml><?xml version="1.0" encoding="utf-8"?>
<Properties xmlns="http://schemas.openxmlformats.org/officeDocument/2006/extended-properties" xmlns:vt="http://schemas.openxmlformats.org/officeDocument/2006/docPropsVTypes">
  <TotalTime>2472</TotalTime>
  <Words>357</Words>
  <Application>Microsoft Office PowerPoint</Application>
  <PresentationFormat>Widescreen</PresentationFormat>
  <Paragraphs>51</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Bradley Hand ITC</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Rhoda Wilson</dc:creator>
  <cp:lastModifiedBy>CMurfin</cp:lastModifiedBy>
  <cp:revision>11</cp:revision>
  <dcterms:created xsi:type="dcterms:W3CDTF">2017-06-13T08:54:22Z</dcterms:created>
  <dcterms:modified xsi:type="dcterms:W3CDTF">2021-01-07T13:41:11Z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0x01010079582E3F0B451F429F9F329D40B1CC70</vt:lpwstr>
  </property>
</Properties>
</file>