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16"/>
  </p:handoutMasterIdLst>
  <p:sldIdLst>
    <p:sldId id="261" r:id="rId2"/>
    <p:sldId id="275" r:id="rId3"/>
    <p:sldId id="263" r:id="rId4"/>
    <p:sldId id="264" r:id="rId5"/>
    <p:sldId id="268" r:id="rId6"/>
    <p:sldId id="269" r:id="rId7"/>
    <p:sldId id="277" r:id="rId8"/>
    <p:sldId id="270" r:id="rId9"/>
    <p:sldId id="271" r:id="rId10"/>
    <p:sldId id="278" r:id="rId11"/>
    <p:sldId id="272" r:id="rId12"/>
    <p:sldId id="273" r:id="rId13"/>
    <p:sldId id="274" r:id="rId14"/>
    <p:sldId id="276" r:id="rId15"/>
  </p:sldIdLst>
  <p:sldSz cx="9144000" cy="6858000" type="screen4x3"/>
  <p:notesSz cx="6858000" cy="9144000"/>
  <p:embeddedFontLst>
    <p:embeddedFont>
      <p:font typeface="Tuffy" panose="020B0603060100000000" pitchFamily="34" charset="0"/>
      <p:regular r:id="rId17"/>
      <p:bold r:id="rId18"/>
      <p:italic r:id="rId19"/>
      <p:boldItalic r:id="rId20"/>
    </p:embeddedFont>
    <p:embeddedFont>
      <p:font typeface="Twinkl" pitchFamily="2" charset="0"/>
      <p:regular r:id="rId21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Sassoon Infant Rg" panose="02000503030000020003" pitchFamily="50" charset="0"/>
      <p:regular r:id="rId27"/>
      <p:bold r:id="rId28"/>
    </p:embeddedFont>
    <p:embeddedFont>
      <p:font typeface="Twinkl SemiBold" pitchFamily="2" charset="0"/>
      <p:bold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E6CB"/>
    <a:srgbClr val="506E94"/>
    <a:srgbClr val="3399FF"/>
    <a:srgbClr val="DB5183"/>
    <a:srgbClr val="5BA2D5"/>
    <a:srgbClr val="FDAD78"/>
    <a:srgbClr val="CBDABD"/>
    <a:srgbClr val="A6DA6E"/>
    <a:srgbClr val="14B4E4"/>
    <a:srgbClr val="FF7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548" y="108"/>
      </p:cViewPr>
      <p:guideLst>
        <p:guide orient="horz" pos="2137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02/01/2019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Twinkl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 SemiBold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Twinkl" pitchFamily="2" charset="0"/>
              </a:defRPr>
            </a:lvl1pPr>
            <a:lvl2pPr>
              <a:defRPr sz="1600">
                <a:latin typeface="Twinkl" pitchFamily="2" charset="0"/>
                <a:ea typeface="Twinkl" pitchFamily="2" charset="0"/>
              </a:defRPr>
            </a:lvl2pPr>
            <a:lvl3pPr>
              <a:defRPr sz="1400">
                <a:latin typeface="Twinkl" pitchFamily="2" charset="0"/>
                <a:ea typeface="Twinkl" pitchFamily="2" charset="0"/>
              </a:defRPr>
            </a:lvl3pPr>
            <a:lvl4pPr>
              <a:defRPr sz="1400">
                <a:latin typeface="Twinkl" pitchFamily="2" charset="0"/>
                <a:ea typeface="Twinkl" pitchFamily="2" charset="0"/>
              </a:defRPr>
            </a:lvl4pPr>
            <a:lvl5pPr>
              <a:defRPr sz="1400">
                <a:latin typeface="Twinkl" pitchFamily="2" charset="0"/>
                <a:ea typeface="Twinkl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364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47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3437" y="6700730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Twinkl SemiBold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p3"/><Relationship Id="rId13" Type="http://schemas.microsoft.com/office/2007/relationships/media" Target="../media/media22.mp3"/><Relationship Id="rId18" Type="http://schemas.openxmlformats.org/officeDocument/2006/relationships/audio" Target="../media/media24.mp3"/><Relationship Id="rId26" Type="http://schemas.openxmlformats.org/officeDocument/2006/relationships/image" Target="../media/image7.png"/><Relationship Id="rId3" Type="http://schemas.microsoft.com/office/2007/relationships/media" Target="../media/media17.mp3"/><Relationship Id="rId21" Type="http://schemas.microsoft.com/office/2007/relationships/media" Target="../media/media26.mp3"/><Relationship Id="rId7" Type="http://schemas.microsoft.com/office/2007/relationships/media" Target="../media/media19.mp3"/><Relationship Id="rId12" Type="http://schemas.openxmlformats.org/officeDocument/2006/relationships/audio" Target="../media/media21.mp3"/><Relationship Id="rId17" Type="http://schemas.microsoft.com/office/2007/relationships/media" Target="../media/media24.mp3"/><Relationship Id="rId25" Type="http://schemas.openxmlformats.org/officeDocument/2006/relationships/slideLayout" Target="../slideLayouts/slideLayout2.xml"/><Relationship Id="rId2" Type="http://schemas.openxmlformats.org/officeDocument/2006/relationships/audio" Target="../media/media16.mp3"/><Relationship Id="rId16" Type="http://schemas.openxmlformats.org/officeDocument/2006/relationships/audio" Target="../media/media23.mp3"/><Relationship Id="rId20" Type="http://schemas.openxmlformats.org/officeDocument/2006/relationships/audio" Target="../media/media25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microsoft.com/office/2007/relationships/media" Target="../media/media21.mp3"/><Relationship Id="rId24" Type="http://schemas.openxmlformats.org/officeDocument/2006/relationships/audio" Target="../media/media27.mp3"/><Relationship Id="rId5" Type="http://schemas.microsoft.com/office/2007/relationships/media" Target="../media/media18.mp3"/><Relationship Id="rId15" Type="http://schemas.microsoft.com/office/2007/relationships/media" Target="../media/media23.mp3"/><Relationship Id="rId23" Type="http://schemas.microsoft.com/office/2007/relationships/media" Target="../media/media27.mp3"/><Relationship Id="rId10" Type="http://schemas.openxmlformats.org/officeDocument/2006/relationships/audio" Target="../media/media20.mp3"/><Relationship Id="rId19" Type="http://schemas.microsoft.com/office/2007/relationships/media" Target="../media/media25.mp3"/><Relationship Id="rId4" Type="http://schemas.openxmlformats.org/officeDocument/2006/relationships/audio" Target="../media/media17.mp3"/><Relationship Id="rId9" Type="http://schemas.microsoft.com/office/2007/relationships/media" Target="../media/media20.mp3"/><Relationship Id="rId14" Type="http://schemas.openxmlformats.org/officeDocument/2006/relationships/audio" Target="../media/media22.mp3"/><Relationship Id="rId22" Type="http://schemas.openxmlformats.org/officeDocument/2006/relationships/audio" Target="../media/media26.mp3"/><Relationship Id="rId27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4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11.png"/><Relationship Id="rId5" Type="http://schemas.microsoft.com/office/2007/relationships/media" Target="../media/media5.mp3"/><Relationship Id="rId10" Type="http://schemas.openxmlformats.org/officeDocument/2006/relationships/image" Target="../media/image10.png"/><Relationship Id="rId4" Type="http://schemas.openxmlformats.org/officeDocument/2006/relationships/audio" Target="../media/media4.mp3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7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image" Target="../media/image14.png"/><Relationship Id="rId5" Type="http://schemas.microsoft.com/office/2007/relationships/media" Target="../media/media8.mp3"/><Relationship Id="rId10" Type="http://schemas.openxmlformats.org/officeDocument/2006/relationships/image" Target="../media/image13.png"/><Relationship Id="rId4" Type="http://schemas.openxmlformats.org/officeDocument/2006/relationships/audio" Target="../media/media7.mp3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10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audio" Target="../media/media11.mp3"/><Relationship Id="rId11" Type="http://schemas.openxmlformats.org/officeDocument/2006/relationships/image" Target="../media/image18.png"/><Relationship Id="rId5" Type="http://schemas.microsoft.com/office/2007/relationships/media" Target="../media/media11.mp3"/><Relationship Id="rId10" Type="http://schemas.openxmlformats.org/officeDocument/2006/relationships/image" Target="../media/image17.png"/><Relationship Id="rId4" Type="http://schemas.openxmlformats.org/officeDocument/2006/relationships/audio" Target="../media/media10.mp3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openxmlformats.org/officeDocument/2006/relationships/image" Target="../media/image22.png"/><Relationship Id="rId3" Type="http://schemas.microsoft.com/office/2007/relationships/media" Target="../media/media13.mp3"/><Relationship Id="rId7" Type="http://schemas.microsoft.com/office/2007/relationships/media" Target="../media/media15.mp3"/><Relationship Id="rId12" Type="http://schemas.openxmlformats.org/officeDocument/2006/relationships/image" Target="../media/image21.png"/><Relationship Id="rId2" Type="http://schemas.openxmlformats.org/officeDocument/2006/relationships/audio" Target="../media/media12.mp3"/><Relationship Id="rId16" Type="http://schemas.openxmlformats.org/officeDocument/2006/relationships/image" Target="../media/image8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openxmlformats.org/officeDocument/2006/relationships/image" Target="../media/image20.png"/><Relationship Id="rId5" Type="http://schemas.microsoft.com/office/2007/relationships/media" Target="../media/media14.mp3"/><Relationship Id="rId15" Type="http://schemas.openxmlformats.org/officeDocument/2006/relationships/image" Target="../media/image7.png"/><Relationship Id="rId10" Type="http://schemas.openxmlformats.org/officeDocument/2006/relationships/image" Target="../media/image19.png"/><Relationship Id="rId4" Type="http://schemas.openxmlformats.org/officeDocument/2006/relationships/audio" Target="../media/media13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24"/>
            <a:ext cx="9143999" cy="68813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076" y="6384006"/>
            <a:ext cx="49940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Tuffy" panose="020B0603060100000000" pitchFamily="34" charset="0"/>
              </a:rPr>
              <a:t>Year One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251423"/>
            <a:ext cx="9144000" cy="612000"/>
          </a:xfrm>
          <a:prstGeom prst="rect">
            <a:avLst/>
          </a:prstGeom>
          <a:solidFill>
            <a:srgbClr val="14B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Twinkl" pitchFamily="2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6251423"/>
            <a:ext cx="926123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57089" y="6464797"/>
            <a:ext cx="3422002" cy="207749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Autofit/>
          </a:bodyPr>
          <a:lstStyle/>
          <a:p>
            <a:r>
              <a:rPr lang="en-GB" sz="800" b="1" dirty="0">
                <a:solidFill>
                  <a:schemeClr val="bg1"/>
                </a:solidFill>
                <a:latin typeface="Tuffy" panose="020B0603060100000000" pitchFamily="34" charset="0"/>
              </a:rPr>
              <a:t>French</a:t>
            </a:r>
            <a:r>
              <a:rPr lang="en-GB" sz="800" dirty="0">
                <a:solidFill>
                  <a:schemeClr val="bg1"/>
                </a:solidFill>
                <a:latin typeface="Tuffy" panose="020B0603060100000000" pitchFamily="34" charset="0"/>
              </a:rPr>
              <a:t> | Year 5 | Unit | Asking Questions | Lesson 6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School Life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French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823" y="982608"/>
            <a:ext cx="1614353" cy="107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661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755650" y="2374900"/>
            <a:ext cx="7632700" cy="3717926"/>
          </a:xfrm>
          <a:prstGeom prst="rect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758188"/>
            <a:ext cx="7632700" cy="450168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465263" y="1798606"/>
            <a:ext cx="6237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Use the Where is…/Where are…?  Prompt Sheet to help.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7849" y="2673352"/>
            <a:ext cx="4848301" cy="34067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</p:spTree>
    <p:extLst>
      <p:ext uri="{BB962C8B-B14F-4D97-AF65-F5344CB8AC3E}">
        <p14:creationId xmlns:p14="http://schemas.microsoft.com/office/powerpoint/2010/main" val="106921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55650" y="1758188"/>
            <a:ext cx="7632700" cy="504097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Giving Answers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09972" y="2384162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297779" y="1830882"/>
            <a:ext cx="653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Here are some possible answers…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6450" y="2528037"/>
            <a:ext cx="1964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Il/Elle est là-bas.</a:t>
            </a:r>
          </a:p>
          <a:p>
            <a:r>
              <a:rPr lang="fr-FR" sz="1600" dirty="0" err="1">
                <a:latin typeface="Twinkl" pitchFamily="2" charset="0"/>
              </a:rPr>
              <a:t>It’s</a:t>
            </a:r>
            <a:r>
              <a:rPr lang="fr-FR" sz="1600" dirty="0">
                <a:latin typeface="Twinkl" pitchFamily="2" charset="0"/>
              </a:rPr>
              <a:t> over </a:t>
            </a:r>
            <a:r>
              <a:rPr lang="fr-FR" sz="1600" dirty="0" err="1">
                <a:latin typeface="Twinkl" pitchFamily="2" charset="0"/>
              </a:rPr>
              <a:t>there</a:t>
            </a:r>
            <a:r>
              <a:rPr lang="fr-FR" sz="1600" dirty="0">
                <a:latin typeface="Twinkl" pitchFamily="2" charset="0"/>
              </a:rPr>
              <a:t>.</a:t>
            </a:r>
          </a:p>
        </p:txBody>
      </p:sp>
      <p:pic>
        <p:nvPicPr>
          <p:cNvPr id="20" name="Play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a bas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907" y="293588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806450" y="3280299"/>
            <a:ext cx="2518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Ils/Elles sont là-bas.</a:t>
            </a:r>
          </a:p>
          <a:p>
            <a:r>
              <a:rPr lang="fr-FR" sz="1600" dirty="0" err="1">
                <a:latin typeface="Twinkl" pitchFamily="2" charset="0"/>
              </a:rPr>
              <a:t>They’re</a:t>
            </a:r>
            <a:r>
              <a:rPr lang="fr-FR" sz="1600" dirty="0">
                <a:latin typeface="Twinkl" pitchFamily="2" charset="0"/>
              </a:rPr>
              <a:t> over </a:t>
            </a:r>
            <a:r>
              <a:rPr lang="fr-FR" sz="1600" dirty="0" err="1">
                <a:latin typeface="Twinkl" pitchFamily="2" charset="0"/>
              </a:rPr>
              <a:t>there</a:t>
            </a:r>
            <a:r>
              <a:rPr lang="fr-FR" sz="1600" dirty="0">
                <a:latin typeface="Twinkl" pitchFamily="2" charset="0"/>
              </a:rPr>
              <a:t>.</a:t>
            </a:r>
          </a:p>
        </p:txBody>
      </p:sp>
      <p:pic>
        <p:nvPicPr>
          <p:cNvPr id="35" name="sont la bas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907" y="359923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3323451" y="2384162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3345329" y="2528037"/>
            <a:ext cx="243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Il/Elle est ici.</a:t>
            </a:r>
          </a:p>
          <a:p>
            <a:r>
              <a:rPr lang="fr-FR" sz="1600" dirty="0" err="1">
                <a:latin typeface="Twinkl" pitchFamily="2" charset="0"/>
              </a:rPr>
              <a:t>It’s</a:t>
            </a:r>
            <a:r>
              <a:rPr lang="fr-FR" sz="1600" dirty="0">
                <a:latin typeface="Twinkl" pitchFamily="2" charset="0"/>
              </a:rPr>
              <a:t> </a:t>
            </a:r>
            <a:r>
              <a:rPr lang="fr-FR" sz="1600" dirty="0" err="1">
                <a:latin typeface="Twinkl" pitchFamily="2" charset="0"/>
              </a:rPr>
              <a:t>here</a:t>
            </a:r>
            <a:r>
              <a:rPr lang="fr-FR" sz="1600" dirty="0">
                <a:latin typeface="Twinkl" pitchFamily="2" charset="0"/>
              </a:rPr>
              <a:t>.</a:t>
            </a:r>
          </a:p>
        </p:txBody>
      </p:sp>
      <p:pic>
        <p:nvPicPr>
          <p:cNvPr id="39" name="est ici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386" y="293588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3345329" y="3280299"/>
            <a:ext cx="2518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Ils/Elles sont ici.</a:t>
            </a:r>
          </a:p>
          <a:p>
            <a:r>
              <a:rPr lang="fr-FR" sz="1600" dirty="0" err="1">
                <a:latin typeface="Twinkl" pitchFamily="2" charset="0"/>
              </a:rPr>
              <a:t>They’re</a:t>
            </a:r>
            <a:r>
              <a:rPr lang="fr-FR" sz="1600" dirty="0">
                <a:latin typeface="Twinkl" pitchFamily="2" charset="0"/>
              </a:rPr>
              <a:t>  </a:t>
            </a:r>
            <a:r>
              <a:rPr lang="fr-FR" sz="1600" dirty="0" err="1">
                <a:latin typeface="Twinkl" pitchFamily="2" charset="0"/>
              </a:rPr>
              <a:t>here</a:t>
            </a:r>
            <a:r>
              <a:rPr lang="fr-FR" sz="1600" dirty="0">
                <a:latin typeface="Twinkl" pitchFamily="2" charset="0"/>
              </a:rPr>
              <a:t>.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41" name="sont ici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386" y="359923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5834796" y="2384162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TextBox 42"/>
          <p:cNvSpPr txBox="1"/>
          <p:nvPr/>
        </p:nvSpPr>
        <p:spPr>
          <a:xfrm>
            <a:off x="5856674" y="2528037"/>
            <a:ext cx="243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Il/Elle est sous...</a:t>
            </a:r>
          </a:p>
          <a:p>
            <a:r>
              <a:rPr lang="fr-FR" sz="1600" dirty="0" err="1">
                <a:latin typeface="Twinkl" pitchFamily="2" charset="0"/>
              </a:rPr>
              <a:t>It’s</a:t>
            </a:r>
            <a:r>
              <a:rPr lang="fr-FR" sz="1600" dirty="0">
                <a:latin typeface="Twinkl" pitchFamily="2" charset="0"/>
              </a:rPr>
              <a:t> </a:t>
            </a:r>
            <a:r>
              <a:rPr lang="fr-FR" sz="1600" dirty="0" err="1">
                <a:latin typeface="Twinkl" pitchFamily="2" charset="0"/>
              </a:rPr>
              <a:t>under</a:t>
            </a:r>
            <a:r>
              <a:rPr lang="fr-FR" sz="1600" dirty="0">
                <a:latin typeface="Twinkl" pitchFamily="2" charset="0"/>
              </a:rPr>
              <a:t>...</a:t>
            </a:r>
          </a:p>
        </p:txBody>
      </p:sp>
      <p:pic>
        <p:nvPicPr>
          <p:cNvPr id="44" name="est sous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131" y="293588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5856674" y="3280299"/>
            <a:ext cx="2518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Ils/Elles sont sous...</a:t>
            </a:r>
          </a:p>
          <a:p>
            <a:r>
              <a:rPr lang="fr-FR" sz="1600" dirty="0" err="1">
                <a:latin typeface="Twinkl" pitchFamily="2" charset="0"/>
              </a:rPr>
              <a:t>They’re</a:t>
            </a:r>
            <a:r>
              <a:rPr lang="fr-FR" sz="1600" dirty="0">
                <a:latin typeface="Twinkl" pitchFamily="2" charset="0"/>
              </a:rPr>
              <a:t> </a:t>
            </a:r>
            <a:r>
              <a:rPr lang="fr-FR" sz="1600" dirty="0" err="1">
                <a:latin typeface="Twinkl" pitchFamily="2" charset="0"/>
              </a:rPr>
              <a:t>under</a:t>
            </a:r>
            <a:r>
              <a:rPr lang="fr-FR" sz="1600" dirty="0">
                <a:latin typeface="Twinkl" pitchFamily="2" charset="0"/>
              </a:rPr>
              <a:t>…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46" name="sont sous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131" y="3599230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46"/>
          <p:cNvSpPr/>
          <p:nvPr/>
        </p:nvSpPr>
        <p:spPr>
          <a:xfrm>
            <a:off x="809972" y="4119600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TextBox 47"/>
          <p:cNvSpPr txBox="1"/>
          <p:nvPr/>
        </p:nvSpPr>
        <p:spPr>
          <a:xfrm>
            <a:off x="806450" y="4263475"/>
            <a:ext cx="1964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Il/Elle est sur...</a:t>
            </a:r>
          </a:p>
          <a:p>
            <a:r>
              <a:rPr lang="fr-FR" sz="1600" dirty="0" err="1">
                <a:latin typeface="Twinkl" pitchFamily="2" charset="0"/>
              </a:rPr>
              <a:t>It’s</a:t>
            </a:r>
            <a:r>
              <a:rPr lang="fr-FR" sz="1600" dirty="0">
                <a:latin typeface="Twinkl" pitchFamily="2" charset="0"/>
              </a:rPr>
              <a:t> on...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49" name="est sur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907" y="467132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806450" y="5015737"/>
            <a:ext cx="2518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Ils/Elles sont sur...</a:t>
            </a:r>
          </a:p>
          <a:p>
            <a:r>
              <a:rPr lang="fr-FR" sz="1600" dirty="0" err="1">
                <a:latin typeface="Twinkl" pitchFamily="2" charset="0"/>
              </a:rPr>
              <a:t>They’re</a:t>
            </a:r>
            <a:r>
              <a:rPr lang="fr-FR" sz="1600" dirty="0">
                <a:latin typeface="Twinkl" pitchFamily="2" charset="0"/>
              </a:rPr>
              <a:t> on...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51" name="sont sur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907" y="533466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51"/>
          <p:cNvSpPr/>
          <p:nvPr/>
        </p:nvSpPr>
        <p:spPr>
          <a:xfrm>
            <a:off x="3323451" y="4119600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3345329" y="4263475"/>
            <a:ext cx="243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Il/Elle est à côté de…</a:t>
            </a:r>
          </a:p>
          <a:p>
            <a:r>
              <a:rPr lang="fr-FR" sz="1600" dirty="0" err="1">
                <a:latin typeface="Twinkl" pitchFamily="2" charset="0"/>
              </a:rPr>
              <a:t>It’s</a:t>
            </a:r>
            <a:r>
              <a:rPr lang="fr-FR" sz="1600" dirty="0">
                <a:latin typeface="Twinkl" pitchFamily="2" charset="0"/>
              </a:rPr>
              <a:t> </a:t>
            </a:r>
            <a:r>
              <a:rPr lang="fr-FR" sz="1600" dirty="0" err="1">
                <a:latin typeface="Twinkl" pitchFamily="2" charset="0"/>
              </a:rPr>
              <a:t>next</a:t>
            </a:r>
            <a:r>
              <a:rPr lang="fr-FR" sz="1600" dirty="0">
                <a:latin typeface="Twinkl" pitchFamily="2" charset="0"/>
              </a:rPr>
              <a:t> to…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54" name="cote de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386" y="467132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345329" y="5015737"/>
            <a:ext cx="25113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Twinkl SemiBold" pitchFamily="2" charset="0"/>
              </a:rPr>
              <a:t>Ils/Elles sont à côté de…</a:t>
            </a:r>
          </a:p>
          <a:p>
            <a:r>
              <a:rPr lang="fr-FR" sz="1600" dirty="0" err="1">
                <a:latin typeface="Twinkl" pitchFamily="2" charset="0"/>
              </a:rPr>
              <a:t>They’re</a:t>
            </a:r>
            <a:r>
              <a:rPr lang="fr-FR" sz="1600" dirty="0">
                <a:latin typeface="Twinkl" pitchFamily="2" charset="0"/>
              </a:rPr>
              <a:t> </a:t>
            </a:r>
            <a:r>
              <a:rPr lang="fr-FR" sz="1600" dirty="0" err="1">
                <a:latin typeface="Twinkl" pitchFamily="2" charset="0"/>
              </a:rPr>
              <a:t>next</a:t>
            </a:r>
            <a:r>
              <a:rPr lang="fr-FR" sz="1600" dirty="0">
                <a:latin typeface="Twinkl" pitchFamily="2" charset="0"/>
              </a:rPr>
              <a:t> to…</a:t>
            </a:r>
            <a:endParaRPr lang="en-GB" sz="1600" dirty="0">
              <a:latin typeface="Twinkl" pitchFamily="2" charset="0"/>
            </a:endParaRPr>
          </a:p>
        </p:txBody>
      </p:sp>
      <p:pic>
        <p:nvPicPr>
          <p:cNvPr id="56" name="sont cote de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8386" y="533466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56"/>
          <p:cNvSpPr/>
          <p:nvPr/>
        </p:nvSpPr>
        <p:spPr>
          <a:xfrm>
            <a:off x="5834796" y="4119600"/>
            <a:ext cx="2515454" cy="1735438"/>
          </a:xfrm>
          <a:prstGeom prst="rect">
            <a:avLst/>
          </a:prstGeom>
          <a:solidFill>
            <a:schemeClr val="bg1"/>
          </a:solidFill>
          <a:ln w="38100">
            <a:solidFill>
              <a:srgbClr val="506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/>
          <p:cNvSpPr txBox="1"/>
          <p:nvPr/>
        </p:nvSpPr>
        <p:spPr>
          <a:xfrm>
            <a:off x="5856674" y="4263475"/>
            <a:ext cx="2437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Twinkl SemiBold" pitchFamily="2" charset="0"/>
              </a:rPr>
              <a:t>Il/Elle </a:t>
            </a:r>
            <a:r>
              <a:rPr lang="en-GB" sz="1600" dirty="0" err="1">
                <a:latin typeface="Twinkl SemiBold" pitchFamily="2" charset="0"/>
              </a:rPr>
              <a:t>est</a:t>
            </a:r>
            <a:r>
              <a:rPr lang="en-GB" sz="1600" dirty="0">
                <a:latin typeface="Twinkl SemiBold" pitchFamily="2" charset="0"/>
              </a:rPr>
              <a:t> derrière…</a:t>
            </a:r>
          </a:p>
          <a:p>
            <a:r>
              <a:rPr lang="en-GB" sz="1600" dirty="0">
                <a:latin typeface="Twinkl" pitchFamily="2" charset="0"/>
              </a:rPr>
              <a:t>It’s behind…</a:t>
            </a:r>
          </a:p>
        </p:txBody>
      </p:sp>
      <p:pic>
        <p:nvPicPr>
          <p:cNvPr id="59" name="est derriere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131" y="4671325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5856674" y="5015737"/>
            <a:ext cx="2518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latin typeface="Twinkl SemiBold" pitchFamily="2" charset="0"/>
              </a:rPr>
              <a:t>Ils</a:t>
            </a:r>
            <a:r>
              <a:rPr lang="en-GB" sz="1600" dirty="0">
                <a:latin typeface="Twinkl SemiBold" pitchFamily="2" charset="0"/>
              </a:rPr>
              <a:t>/</a:t>
            </a:r>
            <a:r>
              <a:rPr lang="en-GB" sz="1600" dirty="0" err="1">
                <a:latin typeface="Twinkl SemiBold" pitchFamily="2" charset="0"/>
              </a:rPr>
              <a:t>Elles</a:t>
            </a:r>
            <a:r>
              <a:rPr lang="en-GB" sz="1600" dirty="0">
                <a:latin typeface="Twinkl SemiBold" pitchFamily="2" charset="0"/>
              </a:rPr>
              <a:t> </a:t>
            </a:r>
            <a:r>
              <a:rPr lang="en-GB" sz="1600" dirty="0" err="1">
                <a:latin typeface="Twinkl SemiBold" pitchFamily="2" charset="0"/>
              </a:rPr>
              <a:t>sont</a:t>
            </a:r>
            <a:r>
              <a:rPr lang="en-GB" sz="1600" dirty="0">
                <a:latin typeface="Twinkl SemiBold" pitchFamily="2" charset="0"/>
              </a:rPr>
              <a:t> derrière…</a:t>
            </a:r>
          </a:p>
          <a:p>
            <a:r>
              <a:rPr lang="en-GB" sz="1600" dirty="0">
                <a:latin typeface="Twinkl" pitchFamily="2" charset="0"/>
              </a:rPr>
              <a:t>They’re behind…</a:t>
            </a:r>
          </a:p>
        </p:txBody>
      </p:sp>
      <p:pic>
        <p:nvPicPr>
          <p:cNvPr id="61" name="sont derriere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131" y="533466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l Elle est la-ba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-264482"/>
            <a:ext cx="609600" cy="609600"/>
          </a:xfrm>
          <a:prstGeom prst="rect">
            <a:avLst/>
          </a:prstGeom>
        </p:spPr>
      </p:pic>
      <p:pic>
        <p:nvPicPr>
          <p:cNvPr id="27" name="Ils Elles sont la-ba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343647"/>
            <a:ext cx="609600" cy="609600"/>
          </a:xfrm>
          <a:prstGeom prst="rect">
            <a:avLst/>
          </a:prstGeom>
        </p:spPr>
      </p:pic>
      <p:pic>
        <p:nvPicPr>
          <p:cNvPr id="28" name="Il Elle est ici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951776"/>
            <a:ext cx="609600" cy="609600"/>
          </a:xfrm>
          <a:prstGeom prst="rect">
            <a:avLst/>
          </a:prstGeom>
        </p:spPr>
      </p:pic>
      <p:pic>
        <p:nvPicPr>
          <p:cNvPr id="62" name="Ills Elles sont ici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1559905"/>
            <a:ext cx="609600" cy="609600"/>
          </a:xfrm>
          <a:prstGeom prst="rect">
            <a:avLst/>
          </a:prstGeom>
        </p:spPr>
      </p:pic>
      <p:pic>
        <p:nvPicPr>
          <p:cNvPr id="63" name="Il Elle est sous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2168034"/>
            <a:ext cx="609600" cy="609600"/>
          </a:xfrm>
          <a:prstGeom prst="rect">
            <a:avLst/>
          </a:prstGeom>
        </p:spPr>
      </p:pic>
      <p:pic>
        <p:nvPicPr>
          <p:cNvPr id="64" name="Ills Elles sont sous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2776163"/>
            <a:ext cx="609600" cy="609600"/>
          </a:xfrm>
          <a:prstGeom prst="rect">
            <a:avLst/>
          </a:prstGeom>
        </p:spPr>
      </p:pic>
      <p:pic>
        <p:nvPicPr>
          <p:cNvPr id="65" name="Il Elle est sur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3384292"/>
            <a:ext cx="609600" cy="609600"/>
          </a:xfrm>
          <a:prstGeom prst="rect">
            <a:avLst/>
          </a:prstGeom>
        </p:spPr>
      </p:pic>
      <p:pic>
        <p:nvPicPr>
          <p:cNvPr id="67" name="Ills Elles sont sur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3992421"/>
            <a:ext cx="609600" cy="609600"/>
          </a:xfrm>
          <a:prstGeom prst="rect">
            <a:avLst/>
          </a:prstGeom>
        </p:spPr>
      </p:pic>
      <p:pic>
        <p:nvPicPr>
          <p:cNvPr id="68" name="Il Elle est a cote de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4600550"/>
            <a:ext cx="609600" cy="609600"/>
          </a:xfrm>
          <a:prstGeom prst="rect">
            <a:avLst/>
          </a:prstGeom>
        </p:spPr>
      </p:pic>
      <p:pic>
        <p:nvPicPr>
          <p:cNvPr id="69" name="Ills Elles sont a cote de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5208679"/>
            <a:ext cx="609600" cy="609600"/>
          </a:xfrm>
          <a:prstGeom prst="rect">
            <a:avLst/>
          </a:prstGeom>
        </p:spPr>
      </p:pic>
      <p:pic>
        <p:nvPicPr>
          <p:cNvPr id="70" name="Il Elle est derriere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5816808"/>
            <a:ext cx="609600" cy="609600"/>
          </a:xfrm>
          <a:prstGeom prst="rect">
            <a:avLst/>
          </a:prstGeom>
        </p:spPr>
      </p:pic>
      <p:pic>
        <p:nvPicPr>
          <p:cNvPr id="71" name="Ills Elles sont derriere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-1501052" y="64249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9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9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13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134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18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3265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134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376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63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3657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3395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3735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373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329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0" dur="313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3134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2" dur="318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3265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vol="8000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4" dur="3134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0" dur="376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363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2" dur="3657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3395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4" dur="3735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13" grpId="0"/>
      <p:bldP spid="34" grpId="0"/>
      <p:bldP spid="38" grpId="0"/>
      <p:bldP spid="40" grpId="0"/>
      <p:bldP spid="43" grpId="0"/>
      <p:bldP spid="45" grpId="0"/>
      <p:bldP spid="48" grpId="0"/>
      <p:bldP spid="50" grpId="0"/>
      <p:bldP spid="53" grpId="0"/>
      <p:bldP spid="55" grpId="0"/>
      <p:bldP spid="58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755650" y="1758189"/>
            <a:ext cx="7632700" cy="1354686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Asking Questions/Giving Answers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87408" y="1835367"/>
            <a:ext cx="7359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In pairs, take some objects (one singular, the other plural – e.g. one ruler, some pencils.) Take turns to be the person who asks/answers.  Practise your conversations. Use the Where is…? Where are…? Prompt Sheet to help</a:t>
            </a:r>
          </a:p>
        </p:txBody>
      </p:sp>
      <p:pic>
        <p:nvPicPr>
          <p:cNvPr id="13" name="Pairs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55650" y="3251200"/>
            <a:ext cx="7632700" cy="2841625"/>
          </a:xfrm>
          <a:prstGeom prst="rect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46762" y="3515032"/>
            <a:ext cx="3650476" cy="25650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781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Aim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14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GB" dirty="0"/>
              <a:t>I can take part in a conversation with a partner and show it to my class.</a:t>
            </a:r>
          </a:p>
        </p:txBody>
      </p:sp>
      <p:sp>
        <p:nvSpPr>
          <p:cNvPr id="15" name="Content Placeholder 15"/>
          <p:cNvSpPr txBox="1">
            <a:spLocks/>
          </p:cNvSpPr>
          <p:nvPr/>
        </p:nvSpPr>
        <p:spPr>
          <a:xfrm>
            <a:off x="628650" y="3466803"/>
            <a:ext cx="7886700" cy="2878434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2" charset="0"/>
              </a:rPr>
              <a:t>I can prepare a conversation with a partner asking in French where objects are and give an answer.</a:t>
            </a:r>
          </a:p>
          <a:p>
            <a:pPr marL="0" indent="0">
              <a:buNone/>
            </a:pPr>
            <a:endParaRPr lang="en-GB" dirty="0">
              <a:latin typeface="Twinkl" pitchFamily="2" charset="0"/>
            </a:endParaRPr>
          </a:p>
          <a:p>
            <a:r>
              <a:rPr lang="en-GB" dirty="0">
                <a:latin typeface="Twinkl" pitchFamily="2" charset="0"/>
              </a:rPr>
              <a:t>I can confidently present my conversation to my class.</a:t>
            </a:r>
          </a:p>
        </p:txBody>
      </p:sp>
    </p:spTree>
    <p:extLst>
      <p:ext uri="{BB962C8B-B14F-4D97-AF65-F5344CB8AC3E}">
        <p14:creationId xmlns:p14="http://schemas.microsoft.com/office/powerpoint/2010/main" val="1118180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4882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842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 SemiBold" pitchFamily="2" charset="0"/>
              </a:rPr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/>
          </a:bodyPr>
          <a:lstStyle/>
          <a:p>
            <a:r>
              <a:rPr lang="en-GB" dirty="0"/>
              <a:t>I can take part in a conversation with a partner and show it to my class.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3"/>
            <a:ext cx="7886700" cy="2878434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2" charset="0"/>
              </a:rPr>
              <a:t>I can prepare a conversation with a partner asking in French where objects are and give an answer.</a:t>
            </a:r>
          </a:p>
          <a:p>
            <a:pPr marL="0" indent="0">
              <a:buNone/>
            </a:pPr>
            <a:endParaRPr lang="en-GB" dirty="0">
              <a:latin typeface="Twinkl" pitchFamily="2" charset="0"/>
            </a:endParaRPr>
          </a:p>
          <a:p>
            <a:r>
              <a:rPr lang="en-GB" dirty="0">
                <a:latin typeface="Twinkl" pitchFamily="2" charset="0"/>
              </a:rPr>
              <a:t>I can confidently present my conversation to my class.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755650" y="1892495"/>
            <a:ext cx="7632700" cy="1996831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1050" y="2180464"/>
            <a:ext cx="3502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If you wanted to know where something was you could say...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42315" y="1955918"/>
            <a:ext cx="1468852" cy="193340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 flipH="1">
            <a:off x="4406104" y="2410774"/>
            <a:ext cx="2120400" cy="1018225"/>
          </a:xfrm>
          <a:prstGeom prst="wedgeRoundRectCallout">
            <a:avLst>
              <a:gd name="adj1" fmla="val -68527"/>
              <a:gd name="adj2" fmla="val 440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551714" y="2477316"/>
            <a:ext cx="1959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Twinkl" pitchFamily="2" charset="0"/>
              </a:rPr>
              <a:t>Excusez-moi</a:t>
            </a:r>
            <a:r>
              <a:rPr lang="en-GB" sz="2400" dirty="0">
                <a:latin typeface="Twinkl" pitchFamily="2" charset="0"/>
              </a:rPr>
              <a:t>, </a:t>
            </a:r>
            <a:r>
              <a:rPr lang="en-GB" sz="2400" dirty="0" err="1">
                <a:latin typeface="Twinkl" pitchFamily="2" charset="0"/>
              </a:rPr>
              <a:t>où</a:t>
            </a:r>
            <a:r>
              <a:rPr lang="en-GB" sz="2400" dirty="0">
                <a:latin typeface="Twinkl" pitchFamily="2" charset="0"/>
              </a:rPr>
              <a:t> </a:t>
            </a:r>
            <a:r>
              <a:rPr lang="en-GB" sz="2400" dirty="0" err="1">
                <a:latin typeface="Twinkl" pitchFamily="2" charset="0"/>
              </a:rPr>
              <a:t>est</a:t>
            </a:r>
            <a:r>
              <a:rPr lang="en-GB" sz="2400" dirty="0">
                <a:latin typeface="Twinkl" pitchFamily="2" charset="0"/>
              </a:rPr>
              <a:t>…?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57287" y="728663"/>
            <a:ext cx="1519301" cy="654050"/>
          </a:xfrm>
          <a:prstGeom prst="rect">
            <a:avLst/>
          </a:prstGeom>
          <a:solidFill>
            <a:srgbClr val="FF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Twinkl" pitchFamily="2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90070" y="779818"/>
            <a:ext cx="12865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tx1"/>
                </a:solidFill>
                <a:latin typeface="Twinkl" pitchFamily="2" charset="0"/>
              </a:rPr>
              <a:t>Click play buttons throughout to hear phrases and words.</a:t>
            </a:r>
          </a:p>
        </p:txBody>
      </p:sp>
      <p:pic>
        <p:nvPicPr>
          <p:cNvPr id="12" name="Play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Excusez-moi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8680" y="3028746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55650" y="4102100"/>
            <a:ext cx="7632700" cy="1996831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42315" y="4165523"/>
            <a:ext cx="1468852" cy="1933408"/>
          </a:xfrm>
          <a:prstGeom prst="rect">
            <a:avLst/>
          </a:prstGeom>
        </p:spPr>
      </p:pic>
      <p:sp>
        <p:nvSpPr>
          <p:cNvPr id="17" name="Rounded Rectangular Callout 16"/>
          <p:cNvSpPr/>
          <p:nvPr/>
        </p:nvSpPr>
        <p:spPr>
          <a:xfrm flipH="1">
            <a:off x="4361549" y="4655732"/>
            <a:ext cx="2105026" cy="1008468"/>
          </a:xfrm>
          <a:prstGeom prst="wedgeRoundRectCallout">
            <a:avLst>
              <a:gd name="adj1" fmla="val -72536"/>
              <a:gd name="adj2" fmla="val 1687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4386951" y="4729805"/>
            <a:ext cx="2038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Twinkl" pitchFamily="2" charset="0"/>
              </a:rPr>
              <a:t>Excusez-moi</a:t>
            </a:r>
            <a:r>
              <a:rPr lang="en-GB" sz="2400" dirty="0">
                <a:latin typeface="Twinkl" pitchFamily="2" charset="0"/>
              </a:rPr>
              <a:t>, </a:t>
            </a:r>
            <a:r>
              <a:rPr lang="en-GB" sz="2400" dirty="0" err="1">
                <a:latin typeface="Twinkl" pitchFamily="2" charset="0"/>
              </a:rPr>
              <a:t>où</a:t>
            </a:r>
            <a:r>
              <a:rPr lang="en-GB" sz="2400" dirty="0">
                <a:latin typeface="Twinkl" pitchFamily="2" charset="0"/>
              </a:rPr>
              <a:t> </a:t>
            </a:r>
            <a:r>
              <a:rPr lang="en-GB" sz="2400" dirty="0" err="1">
                <a:latin typeface="Twinkl" pitchFamily="2" charset="0"/>
              </a:rPr>
              <a:t>sont</a:t>
            </a:r>
            <a:r>
              <a:rPr lang="en-GB" sz="2400" dirty="0">
                <a:latin typeface="Twinkl" pitchFamily="2" charset="0"/>
              </a:rPr>
              <a:t>…?</a:t>
            </a:r>
          </a:p>
        </p:txBody>
      </p:sp>
      <p:pic>
        <p:nvPicPr>
          <p:cNvPr id="19" name="Excusez-moi sont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8752" y="5255518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81050" y="2995059"/>
            <a:ext cx="3755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For when you are asking where one thing is.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5651" y="5179214"/>
            <a:ext cx="352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For when you are asking where more than one thing is.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5650" y="4399108"/>
            <a:ext cx="3502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Twinkl" pitchFamily="2" charset="0"/>
              </a:rPr>
              <a:t>If you wanted to know where something was you could say...</a:t>
            </a:r>
          </a:p>
        </p:txBody>
      </p:sp>
      <p:pic>
        <p:nvPicPr>
          <p:cNvPr id="24" name="Excusez-moi, ou es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572910" y="1382713"/>
            <a:ext cx="609600" cy="609600"/>
          </a:xfrm>
          <a:prstGeom prst="rect">
            <a:avLst/>
          </a:prstGeom>
        </p:spPr>
      </p:pic>
      <p:pic>
        <p:nvPicPr>
          <p:cNvPr id="25" name="Excusez-moi ou son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437973" y="4094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36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5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36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5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7" grpId="0" animBg="1"/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902494" y="5156887"/>
            <a:ext cx="2163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est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livre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sp>
        <p:nvSpPr>
          <p:cNvPr id="19" name="Oval 18"/>
          <p:cNvSpPr/>
          <p:nvPr/>
        </p:nvSpPr>
        <p:spPr>
          <a:xfrm>
            <a:off x="5961064" y="3091212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3469300" y="3091212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1049339" y="3074990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755650" y="1955800"/>
            <a:ext cx="7632700" cy="584200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755650" y="2068654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Use the phrase </a:t>
            </a:r>
            <a:r>
              <a:rPr lang="en-GB" dirty="0" err="1">
                <a:latin typeface="Twinkl SemiBold" pitchFamily="2" charset="0"/>
              </a:rPr>
              <a:t>Excusez-moi</a:t>
            </a:r>
            <a:r>
              <a:rPr lang="en-GB" dirty="0">
                <a:latin typeface="Twinkl SemiBold" pitchFamily="2" charset="0"/>
              </a:rPr>
              <a:t>, </a:t>
            </a:r>
            <a:r>
              <a:rPr lang="en-GB" dirty="0" err="1">
                <a:latin typeface="Twinkl SemiBold" pitchFamily="2" charset="0"/>
              </a:rPr>
              <a:t>où</a:t>
            </a:r>
            <a:r>
              <a:rPr lang="en-GB" dirty="0">
                <a:latin typeface="Twinkl SemiBold" pitchFamily="2" charset="0"/>
              </a:rPr>
              <a:t> </a:t>
            </a:r>
            <a:r>
              <a:rPr lang="en-GB" dirty="0" err="1">
                <a:latin typeface="Twinkl SemiBold" pitchFamily="2" charset="0"/>
              </a:rPr>
              <a:t>est</a:t>
            </a:r>
            <a:r>
              <a:rPr lang="en-GB" dirty="0">
                <a:latin typeface="Twinkl SemiBold" pitchFamily="2" charset="0"/>
              </a:rPr>
              <a:t>…? </a:t>
            </a:r>
            <a:r>
              <a:rPr lang="en-GB" dirty="0">
                <a:latin typeface="Twinkl" pitchFamily="2" charset="0"/>
              </a:rPr>
              <a:t>to ask where these items are.</a:t>
            </a:r>
          </a:p>
        </p:txBody>
      </p:sp>
      <p:pic>
        <p:nvPicPr>
          <p:cNvPr id="8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livr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9490" y="5560676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694" y="3382470"/>
            <a:ext cx="1757362" cy="125511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087" y="2965314"/>
            <a:ext cx="942499" cy="202026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0" y="3326298"/>
            <a:ext cx="2209800" cy="139990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322455" y="5156887"/>
            <a:ext cx="2163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est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colle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814219" y="5156886"/>
            <a:ext cx="2163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est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journal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24" name="coll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610" y="5560676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journal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7747" y="5546042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Excusez-moi ou est le liv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46200" y="835025"/>
            <a:ext cx="609600" cy="609600"/>
          </a:xfrm>
          <a:prstGeom prst="rect">
            <a:avLst/>
          </a:prstGeom>
        </p:spPr>
      </p:pic>
      <p:pic>
        <p:nvPicPr>
          <p:cNvPr id="27" name="Excusez-moi ou est la coll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20800" y="1612900"/>
            <a:ext cx="609600" cy="609600"/>
          </a:xfrm>
          <a:prstGeom prst="rect">
            <a:avLst/>
          </a:prstGeom>
        </p:spPr>
      </p:pic>
      <p:pic>
        <p:nvPicPr>
          <p:cNvPr id="28" name="Excusez-moi ou est le journal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85264" y="2390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10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1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38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33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31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38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33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>
          <a:xfrm>
            <a:off x="6193910" y="3552112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/>
          <p:cNvSpPr/>
          <p:nvPr/>
        </p:nvSpPr>
        <p:spPr>
          <a:xfrm>
            <a:off x="3636963" y="3552113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1049339" y="3552115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755650" y="2685867"/>
            <a:ext cx="7632700" cy="482597"/>
          </a:xfrm>
          <a:prstGeom prst="rect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758188"/>
            <a:ext cx="7632700" cy="781812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598610" y="1795259"/>
            <a:ext cx="5937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In pairs, take objects and place them around the room.</a:t>
            </a:r>
          </a:p>
          <a:p>
            <a:pPr algn="ctr"/>
            <a:r>
              <a:rPr lang="en-GB" dirty="0">
                <a:latin typeface="Twinkl" pitchFamily="2" charset="0"/>
              </a:rPr>
              <a:t>  Ask </a:t>
            </a:r>
            <a:r>
              <a:rPr lang="en-GB" dirty="0" err="1">
                <a:latin typeface="Twinkl SemiBold" pitchFamily="2" charset="0"/>
              </a:rPr>
              <a:t>Excusez-moi</a:t>
            </a:r>
            <a:r>
              <a:rPr lang="en-GB" dirty="0">
                <a:latin typeface="Twinkl SemiBold" pitchFamily="2" charset="0"/>
              </a:rPr>
              <a:t>, </a:t>
            </a:r>
            <a:r>
              <a:rPr lang="en-GB" dirty="0" err="1">
                <a:latin typeface="Twinkl SemiBold" pitchFamily="2" charset="0"/>
              </a:rPr>
              <a:t>où</a:t>
            </a:r>
            <a:r>
              <a:rPr lang="en-GB" dirty="0">
                <a:latin typeface="Twinkl SemiBold" pitchFamily="2" charset="0"/>
              </a:rPr>
              <a:t> est...?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98610" y="555683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gomme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pic>
        <p:nvPicPr>
          <p:cNvPr id="14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omm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5881" y="5612914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603375" y="2742499"/>
            <a:ext cx="593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Twinkl" pitchFamily="2" charset="0"/>
              </a:rPr>
              <a:t>Here are some of the objects you could use…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49" y="3889240"/>
            <a:ext cx="1846516" cy="119582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3470">
            <a:off x="3223004" y="4243151"/>
            <a:ext cx="2733982" cy="54133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620" y="3941083"/>
            <a:ext cx="1221579" cy="105728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233461" y="5556835"/>
            <a:ext cx="102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la </a:t>
            </a:r>
            <a:r>
              <a:rPr lang="fr-FR" dirty="0">
                <a:solidFill>
                  <a:srgbClr val="DB5183"/>
                </a:solidFill>
                <a:latin typeface="Twinkl" pitchFamily="2" charset="0"/>
              </a:rPr>
              <a:t>règle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pic>
        <p:nvPicPr>
          <p:cNvPr id="27" name="regle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0732" y="5612914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338889" y="5556835"/>
            <a:ext cx="1820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taille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-crayon</a:t>
            </a:r>
          </a:p>
        </p:txBody>
      </p:sp>
      <p:pic>
        <p:nvPicPr>
          <p:cNvPr id="29" name="crayon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6160" y="5612914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  <p:pic>
        <p:nvPicPr>
          <p:cNvPr id="36" name="la gom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3000" y="1444625"/>
            <a:ext cx="609600" cy="609600"/>
          </a:xfrm>
          <a:prstGeom prst="rect">
            <a:avLst/>
          </a:prstGeom>
        </p:spPr>
      </p:pic>
      <p:pic>
        <p:nvPicPr>
          <p:cNvPr id="37" name="la regl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3000" y="2381067"/>
            <a:ext cx="609600" cy="609600"/>
          </a:xfrm>
          <a:prstGeom prst="rect">
            <a:avLst/>
          </a:prstGeom>
        </p:spPr>
      </p:pic>
      <p:pic>
        <p:nvPicPr>
          <p:cNvPr id="38" name="le taille-crayon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3000" y="3168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4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06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27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01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906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27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01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9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755650" y="2374900"/>
            <a:ext cx="7632700" cy="3717926"/>
          </a:xfrm>
          <a:prstGeom prst="rect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758188"/>
            <a:ext cx="7632700" cy="450168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465263" y="1798606"/>
            <a:ext cx="6237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Use the Where is…/Where are…?  Prompt Sheet to help.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7849" y="2673352"/>
            <a:ext cx="4848301" cy="34067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</p:spTree>
    <p:extLst>
      <p:ext uri="{BB962C8B-B14F-4D97-AF65-F5344CB8AC3E}">
        <p14:creationId xmlns:p14="http://schemas.microsoft.com/office/powerpoint/2010/main" val="1808801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6193910" y="2865828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Oval 29"/>
          <p:cNvSpPr/>
          <p:nvPr/>
        </p:nvSpPr>
        <p:spPr>
          <a:xfrm>
            <a:off x="3636963" y="2865829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1049339" y="2865831"/>
            <a:ext cx="1870073" cy="1870073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755650" y="1949356"/>
            <a:ext cx="7632700" cy="590643"/>
          </a:xfrm>
          <a:prstGeom prst="rect">
            <a:avLst/>
          </a:prstGeom>
          <a:solidFill>
            <a:srgbClr val="CBD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766057" y="2051471"/>
            <a:ext cx="763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Use the phrase </a:t>
            </a:r>
            <a:r>
              <a:rPr lang="en-GB" dirty="0" err="1">
                <a:latin typeface="Twinkl SemiBold" pitchFamily="2" charset="0"/>
              </a:rPr>
              <a:t>Excusez-moi</a:t>
            </a:r>
            <a:r>
              <a:rPr lang="en-GB" dirty="0">
                <a:latin typeface="Twinkl SemiBold" pitchFamily="2" charset="0"/>
              </a:rPr>
              <a:t>, </a:t>
            </a:r>
            <a:r>
              <a:rPr lang="en-GB" dirty="0" err="1">
                <a:latin typeface="Twinkl SemiBold" pitchFamily="2" charset="0"/>
              </a:rPr>
              <a:t>où</a:t>
            </a:r>
            <a:r>
              <a:rPr lang="en-GB" dirty="0">
                <a:latin typeface="Twinkl SemiBold" pitchFamily="2" charset="0"/>
              </a:rPr>
              <a:t> </a:t>
            </a:r>
            <a:r>
              <a:rPr lang="en-GB" dirty="0" err="1">
                <a:latin typeface="Twinkl SemiBold" pitchFamily="2" charset="0"/>
              </a:rPr>
              <a:t>sont</a:t>
            </a:r>
            <a:r>
              <a:rPr lang="en-GB" dirty="0">
                <a:latin typeface="Twinkl SemiBold" pitchFamily="2" charset="0"/>
              </a:rPr>
              <a:t>...? </a:t>
            </a:r>
            <a:r>
              <a:rPr lang="en-GB" dirty="0">
                <a:latin typeface="Twinkl" pitchFamily="2" charset="0"/>
              </a:rPr>
              <a:t>to ask where these items are.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4820" y="4926176"/>
            <a:ext cx="19478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sont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0070C0"/>
                </a:solidFill>
                <a:latin typeface="Twinkl" pitchFamily="2" charset="0"/>
              </a:rPr>
              <a:t>les livres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03997" y="4926176"/>
            <a:ext cx="204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sont</a:t>
            </a:r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 les </a:t>
            </a:r>
            <a:r>
              <a:rPr lang="fr-FR" dirty="0">
                <a:solidFill>
                  <a:srgbClr val="DB5183"/>
                </a:solidFill>
                <a:latin typeface="Twinkl" pitchFamily="2" charset="0"/>
              </a:rPr>
              <a:t>règles</a:t>
            </a:r>
            <a:r>
              <a:rPr lang="fr-FR" dirty="0">
                <a:solidFill>
                  <a:srgbClr val="FF0000"/>
                </a:solidFill>
                <a:latin typeface="Twinkl" pitchFamily="2" charset="0"/>
              </a:rPr>
              <a:t>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14" name="Play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413" y="612775"/>
            <a:ext cx="831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livre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057" y="499216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regles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5480" y="499216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98482" y="4926176"/>
            <a:ext cx="2200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latin typeface="Twinkl" pitchFamily="2" charset="0"/>
              </a:rPr>
              <a:t>Excusez-moi</a:t>
            </a:r>
            <a:r>
              <a:rPr lang="en-GB" dirty="0">
                <a:latin typeface="Twinkl" pitchFamily="2" charset="0"/>
              </a:rPr>
              <a:t>, </a:t>
            </a:r>
            <a:r>
              <a:rPr lang="en-GB" dirty="0" err="1">
                <a:latin typeface="Twinkl" pitchFamily="2" charset="0"/>
              </a:rPr>
              <a:t>où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 err="1">
                <a:latin typeface="Twinkl" pitchFamily="2" charset="0"/>
              </a:rPr>
              <a:t>sont</a:t>
            </a:r>
            <a:r>
              <a:rPr lang="en-GB" dirty="0">
                <a:latin typeface="Twinkl" pitchFamily="2" charset="0"/>
              </a:rPr>
              <a:t> 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journaux</a:t>
            </a:r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 </a:t>
            </a:r>
            <a:r>
              <a:rPr lang="en-GB" dirty="0">
                <a:latin typeface="Twinkl" pitchFamily="2" charset="0"/>
              </a:rPr>
              <a:t>?</a:t>
            </a:r>
          </a:p>
        </p:txBody>
      </p:sp>
      <p:pic>
        <p:nvPicPr>
          <p:cNvPr id="25" name="journaux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2396" y="4992167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257" y="3240850"/>
            <a:ext cx="2359536" cy="116843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359" y="3161929"/>
            <a:ext cx="2093279" cy="132627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9060" y="3044730"/>
            <a:ext cx="1300245" cy="1503761"/>
          </a:xfrm>
          <a:prstGeom prst="rect">
            <a:avLst/>
          </a:prstGeom>
        </p:spPr>
      </p:pic>
      <p:pic>
        <p:nvPicPr>
          <p:cNvPr id="32" name="Excusez-moi ou sont les livr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3000" y="1339756"/>
            <a:ext cx="609600" cy="609600"/>
          </a:xfrm>
          <a:prstGeom prst="rect">
            <a:avLst/>
          </a:prstGeom>
        </p:spPr>
      </p:pic>
      <p:pic>
        <p:nvPicPr>
          <p:cNvPr id="33" name="Excusez-moi ou sont les regl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92202" y="2256228"/>
            <a:ext cx="609600" cy="609600"/>
          </a:xfrm>
          <a:prstGeom prst="rect">
            <a:avLst/>
          </a:prstGeom>
        </p:spPr>
      </p:pic>
      <p:pic>
        <p:nvPicPr>
          <p:cNvPr id="34" name="Excusez-moi ou sont les journaux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92202" y="3087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6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0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28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3996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10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28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996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55650" y="1984551"/>
            <a:ext cx="7632700" cy="798961"/>
          </a:xfrm>
          <a:prstGeom prst="rect">
            <a:avLst/>
          </a:prstGeom>
          <a:solidFill>
            <a:srgbClr val="B0E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/>
          <p:cNvSpPr txBox="1"/>
          <p:nvPr/>
        </p:nvSpPr>
        <p:spPr>
          <a:xfrm>
            <a:off x="1587135" y="2060866"/>
            <a:ext cx="596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Twinkl" pitchFamily="2" charset="0"/>
              </a:rPr>
              <a:t>In pairs, take objects and place them around the room. </a:t>
            </a:r>
            <a:r>
              <a:rPr lang="en-GB" dirty="0">
                <a:latin typeface="Twinkl SemiBold" pitchFamily="2" charset="0"/>
              </a:rPr>
              <a:t>Ask </a:t>
            </a:r>
            <a:r>
              <a:rPr lang="en-GB" dirty="0" err="1">
                <a:latin typeface="Twinkl SemiBold" pitchFamily="2" charset="0"/>
              </a:rPr>
              <a:t>Excusez-moi</a:t>
            </a:r>
            <a:r>
              <a:rPr lang="en-GB" dirty="0">
                <a:latin typeface="Twinkl SemiBold" pitchFamily="2" charset="0"/>
              </a:rPr>
              <a:t>, </a:t>
            </a:r>
            <a:r>
              <a:rPr lang="en-GB" dirty="0" err="1">
                <a:latin typeface="Twinkl SemiBold" pitchFamily="2" charset="0"/>
              </a:rPr>
              <a:t>où</a:t>
            </a:r>
            <a:r>
              <a:rPr lang="en-GB" dirty="0">
                <a:latin typeface="Twinkl SemiBold" pitchFamily="2" charset="0"/>
              </a:rPr>
              <a:t> </a:t>
            </a:r>
            <a:r>
              <a:rPr lang="en-GB" dirty="0" err="1">
                <a:latin typeface="Twinkl SemiBold" pitchFamily="2" charset="0"/>
              </a:rPr>
              <a:t>sont</a:t>
            </a:r>
            <a:r>
              <a:rPr lang="en-GB" dirty="0">
                <a:latin typeface="Twinkl SemiBold" pitchFamily="2" charset="0"/>
              </a:rPr>
              <a:t>…? </a:t>
            </a:r>
          </a:p>
        </p:txBody>
      </p:sp>
      <p:pic>
        <p:nvPicPr>
          <p:cNvPr id="20" name="Pairs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21" name="Title 5"/>
          <p:cNvSpPr>
            <a:spLocks noGrp="1"/>
          </p:cNvSpPr>
          <p:nvPr>
            <p:ph type="title"/>
          </p:nvPr>
        </p:nvSpPr>
        <p:spPr>
          <a:xfrm>
            <a:off x="633413" y="485773"/>
            <a:ext cx="8220075" cy="1595581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Asking Questions</a:t>
            </a:r>
            <a:br>
              <a:rPr lang="en-GB" dirty="0"/>
            </a:br>
            <a:r>
              <a:rPr lang="en-GB" sz="2800" dirty="0"/>
              <a:t>Where is…?</a:t>
            </a:r>
          </a:p>
        </p:txBody>
      </p:sp>
      <p:sp>
        <p:nvSpPr>
          <p:cNvPr id="22" name="Oval 21"/>
          <p:cNvSpPr/>
          <p:nvPr/>
        </p:nvSpPr>
        <p:spPr>
          <a:xfrm>
            <a:off x="4734943" y="3591891"/>
            <a:ext cx="1553288" cy="1553288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/>
          <p:cNvSpPr/>
          <p:nvPr/>
        </p:nvSpPr>
        <p:spPr>
          <a:xfrm>
            <a:off x="2812623" y="3591891"/>
            <a:ext cx="1553288" cy="1553288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/>
          <p:cNvSpPr/>
          <p:nvPr/>
        </p:nvSpPr>
        <p:spPr>
          <a:xfrm>
            <a:off x="890303" y="3591891"/>
            <a:ext cx="1553288" cy="1553288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/>
          <p:cNvSpPr/>
          <p:nvPr/>
        </p:nvSpPr>
        <p:spPr>
          <a:xfrm>
            <a:off x="6657262" y="3591891"/>
            <a:ext cx="1553288" cy="1553288"/>
          </a:xfrm>
          <a:prstGeom prst="ellipse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755650" y="2946403"/>
            <a:ext cx="7632700" cy="482597"/>
          </a:xfrm>
          <a:prstGeom prst="rect">
            <a:avLst/>
          </a:prstGeom>
          <a:solidFill>
            <a:srgbClr val="506E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1603375" y="3003035"/>
            <a:ext cx="5937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Twinkl" pitchFamily="2" charset="0"/>
              </a:rPr>
              <a:t>Here are some of the objects you could use…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650" y="4090679"/>
            <a:ext cx="1757165" cy="8750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82428">
            <a:off x="2686962" y="4053986"/>
            <a:ext cx="1819475" cy="6290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184" y="3725532"/>
            <a:ext cx="1555494" cy="12860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24771">
            <a:off x="6397500" y="4097247"/>
            <a:ext cx="2046219" cy="54257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041993" y="5295732"/>
            <a:ext cx="1470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DB5183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DB5183"/>
                </a:solidFill>
                <a:latin typeface="Twinkl" pitchFamily="2" charset="0"/>
              </a:rPr>
              <a:t>peintures</a:t>
            </a:r>
            <a:endParaRPr lang="en-GB" dirty="0">
              <a:solidFill>
                <a:srgbClr val="DB5183"/>
              </a:solidFill>
              <a:latin typeface="Twinkl" pitchFamily="2" charset="0"/>
            </a:endParaRPr>
          </a:p>
        </p:txBody>
      </p:sp>
      <p:pic>
        <p:nvPicPr>
          <p:cNvPr id="30" name="peintures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265" y="536414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942005" y="5295732"/>
            <a:ext cx="1470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ciseaux</a:t>
            </a:r>
            <a:endParaRPr lang="en-GB" dirty="0">
              <a:solidFill>
                <a:srgbClr val="3399FF"/>
              </a:solidFill>
              <a:latin typeface="Twinkl" pitchFamily="2" charset="0"/>
            </a:endParaRPr>
          </a:p>
        </p:txBody>
      </p:sp>
      <p:pic>
        <p:nvPicPr>
          <p:cNvPr id="32" name="ciseaux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2623" y="536414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877011" y="5295732"/>
            <a:ext cx="1470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les crayons de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couleur</a:t>
            </a:r>
            <a:endParaRPr lang="en-GB" dirty="0">
              <a:solidFill>
                <a:srgbClr val="3399FF"/>
              </a:solidFill>
              <a:latin typeface="Twinkl" pitchFamily="2" charset="0"/>
            </a:endParaRPr>
          </a:p>
        </p:txBody>
      </p:sp>
      <p:pic>
        <p:nvPicPr>
          <p:cNvPr id="34" name="couleur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022" y="536414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6870305" y="5295732"/>
            <a:ext cx="1470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3399FF"/>
                </a:solidFill>
                <a:latin typeface="Twinkl" pitchFamily="2" charset="0"/>
              </a:rPr>
              <a:t>les </a:t>
            </a:r>
            <a:r>
              <a:rPr lang="en-GB" dirty="0" err="1">
                <a:solidFill>
                  <a:srgbClr val="3399FF"/>
                </a:solidFill>
                <a:latin typeface="Twinkl" pitchFamily="2" charset="0"/>
              </a:rPr>
              <a:t>feutres</a:t>
            </a:r>
            <a:endParaRPr lang="en-GB" dirty="0">
              <a:solidFill>
                <a:srgbClr val="3399FF"/>
              </a:solidFill>
              <a:latin typeface="Twinkl" pitchFamily="2" charset="0"/>
            </a:endParaRPr>
          </a:p>
        </p:txBody>
      </p:sp>
      <p:pic>
        <p:nvPicPr>
          <p:cNvPr id="36" name="feutres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0923" y="5364149"/>
            <a:ext cx="25876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les peintur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8100" y="1171200"/>
            <a:ext cx="609600" cy="609600"/>
          </a:xfrm>
          <a:prstGeom prst="rect">
            <a:avLst/>
          </a:prstGeom>
        </p:spPr>
      </p:pic>
      <p:pic>
        <p:nvPicPr>
          <p:cNvPr id="12" name="les ciseaux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3338" y="2097597"/>
            <a:ext cx="609600" cy="609600"/>
          </a:xfrm>
          <a:prstGeom prst="rect">
            <a:avLst/>
          </a:prstGeom>
        </p:spPr>
      </p:pic>
      <p:pic>
        <p:nvPicPr>
          <p:cNvPr id="37" name="les crayons de couleur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15663" y="2998397"/>
            <a:ext cx="609600" cy="609600"/>
          </a:xfrm>
          <a:prstGeom prst="rect">
            <a:avLst/>
          </a:prstGeom>
        </p:spPr>
      </p:pic>
      <p:pic>
        <p:nvPicPr>
          <p:cNvPr id="38" name="les feutre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308100" y="39143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8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2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06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24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9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82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906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520</Words>
  <Application>Microsoft Office PowerPoint</Application>
  <PresentationFormat>On-screen Show (4:3)</PresentationFormat>
  <Paragraphs>84</Paragraphs>
  <Slides>14</Slides>
  <Notes>0</Notes>
  <HiddenSlides>0</HiddenSlides>
  <MMClips>27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Tuffy</vt:lpstr>
      <vt:lpstr>Twinkl</vt:lpstr>
      <vt:lpstr>Calibri</vt:lpstr>
      <vt:lpstr>Arial</vt:lpstr>
      <vt:lpstr>Sassoon Infant Rg</vt:lpstr>
      <vt:lpstr>Twinkl SemiBold</vt:lpstr>
      <vt:lpstr>Office Theme</vt:lpstr>
      <vt:lpstr>French</vt:lpstr>
      <vt:lpstr>PowerPoint Presentation</vt:lpstr>
      <vt:lpstr>PowerPoint Presentation</vt:lpstr>
      <vt:lpstr>Asking Questions Where is…?</vt:lpstr>
      <vt:lpstr>Asking Questions Where is…?</vt:lpstr>
      <vt:lpstr>Asking Questions Where is…?</vt:lpstr>
      <vt:lpstr>Asking Questions Where is…?</vt:lpstr>
      <vt:lpstr>Asking Questions Where is…?.</vt:lpstr>
      <vt:lpstr>Asking Questions Where is…?</vt:lpstr>
      <vt:lpstr>Asking Questions Where is…?</vt:lpstr>
      <vt:lpstr>Giving Answers</vt:lpstr>
      <vt:lpstr>Asking Questions/Giving Answers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Laurel Wilkinson</cp:lastModifiedBy>
  <cp:revision>104</cp:revision>
  <dcterms:created xsi:type="dcterms:W3CDTF">2014-10-01T16:09:27Z</dcterms:created>
  <dcterms:modified xsi:type="dcterms:W3CDTF">2019-01-02T10:01:25Z</dcterms:modified>
</cp:coreProperties>
</file>