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81" r:id="rId3"/>
    <p:sldId id="282" r:id="rId4"/>
    <p:sldId id="276" r:id="rId5"/>
    <p:sldId id="268" r:id="rId6"/>
    <p:sldId id="269" r:id="rId7"/>
    <p:sldId id="271" r:id="rId8"/>
    <p:sldId id="273" r:id="rId9"/>
    <p:sldId id="277" r:id="rId10"/>
    <p:sldId id="275" r:id="rId11"/>
    <p:sldId id="278" r:id="rId12"/>
    <p:sldId id="260" r:id="rId13"/>
    <p:sldId id="280" r:id="rId14"/>
    <p:sldId id="27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85" d="100"/>
          <a:sy n="85" d="100"/>
        </p:scale>
        <p:origin x="13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2BCD44-0521-4F7B-9D95-CDA8D5CD365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4CC61FD-11E7-4D1C-94AF-07814A148A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7D82757-CDDF-43B3-ADFC-2C56E4C2167D}"/>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5" name="Footer Placeholder 4">
            <a:extLst>
              <a:ext uri="{FF2B5EF4-FFF2-40B4-BE49-F238E27FC236}">
                <a16:creationId xmlns:a16="http://schemas.microsoft.com/office/drawing/2014/main" id="{A20CCF25-B9CF-4960-A048-00272DA6A9A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941D858-B6CC-4E5C-9323-FAE91F5E819B}"/>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1590482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0E555-F22C-4092-B871-F13FEDD5148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1C894A3-5F92-40BB-BF02-E953566116C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A0CCA27-48EB-4FC4-B083-41B490EDF3F1}"/>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5" name="Footer Placeholder 4">
            <a:extLst>
              <a:ext uri="{FF2B5EF4-FFF2-40B4-BE49-F238E27FC236}">
                <a16:creationId xmlns:a16="http://schemas.microsoft.com/office/drawing/2014/main" id="{FC26CB2F-09A0-4EA9-A6EA-251A99C7C5F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EB94737-BB8C-4B9E-84AD-FADD70DF1790}"/>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2925145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C578571-1DCB-4235-B266-E396478976A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E611CCB-2C84-403B-AEA7-28EB87A2FFC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CE3130D-013A-46B8-85DA-1CD8B836E764}"/>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5" name="Footer Placeholder 4">
            <a:extLst>
              <a:ext uri="{FF2B5EF4-FFF2-40B4-BE49-F238E27FC236}">
                <a16:creationId xmlns:a16="http://schemas.microsoft.com/office/drawing/2014/main" id="{BFA887CD-DA90-4535-A2AF-E9FCF758474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42352DE-987E-49E6-9EDA-3A6C118193D0}"/>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2462060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4B8E9-E3E5-4162-A5BD-8CE3FEB73FD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263D6F1-0CBB-4961-BF4E-B26B9F271C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F63A55B-5BB0-468D-BD8E-BFBDF15AE401}"/>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5" name="Footer Placeholder 4">
            <a:extLst>
              <a:ext uri="{FF2B5EF4-FFF2-40B4-BE49-F238E27FC236}">
                <a16:creationId xmlns:a16="http://schemas.microsoft.com/office/drawing/2014/main" id="{83C54052-11B4-48FC-8A3A-EDB27235E4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DF885D6-C4F0-4361-80F1-833E2CF07A5C}"/>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3659011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C0B67-2F02-446D-B232-19D51C94466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503D330-714D-4110-BC40-73195BBD2B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4EA92F-B0B0-4010-A487-CDC382EB7B60}"/>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5" name="Footer Placeholder 4">
            <a:extLst>
              <a:ext uri="{FF2B5EF4-FFF2-40B4-BE49-F238E27FC236}">
                <a16:creationId xmlns:a16="http://schemas.microsoft.com/office/drawing/2014/main" id="{D8642794-7381-444D-B203-3DA63DA170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AE2CD22-E2F3-4E28-A6A5-4644EDA59F01}"/>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4015147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09DD1-16C9-412F-A0D5-24D11DCB14C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BB16927-C4D5-4018-8A4D-AE05A2C917C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B6C6613-D0E5-4E75-8400-68B18FD6E91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3B95A79-E4ED-4628-8D0F-2B777B6B2614}"/>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6" name="Footer Placeholder 5">
            <a:extLst>
              <a:ext uri="{FF2B5EF4-FFF2-40B4-BE49-F238E27FC236}">
                <a16:creationId xmlns:a16="http://schemas.microsoft.com/office/drawing/2014/main" id="{70BD9DB9-EF5B-4BDD-91D8-C2C3ACE6AA6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3232EB7-D157-4A8A-B146-6477491946E9}"/>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35039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D6525-2B74-4261-AEEE-62183241EB74}"/>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232986A-A64C-4D18-AE7C-E981850D028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CEB1054-0DCF-4F80-9F4D-B98A5D122C2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BBE4A81-2F35-4291-BAD3-6D18D4013C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B75AA0B-5B3A-4800-8658-9D87C95FB6D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6D4C7A2-864A-42BA-964E-692FDCB2B32C}"/>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8" name="Footer Placeholder 7">
            <a:extLst>
              <a:ext uri="{FF2B5EF4-FFF2-40B4-BE49-F238E27FC236}">
                <a16:creationId xmlns:a16="http://schemas.microsoft.com/office/drawing/2014/main" id="{8B3BF540-D2C1-48D1-972E-F6D2FCAD406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84FCD1F-AD73-418F-B003-BFC0F9374FEA}"/>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1147690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75C0C-3623-472F-9AE3-E5C476A3C7C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777DB7B-E696-45B4-A0D4-7448A84B47AE}"/>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4" name="Footer Placeholder 3">
            <a:extLst>
              <a:ext uri="{FF2B5EF4-FFF2-40B4-BE49-F238E27FC236}">
                <a16:creationId xmlns:a16="http://schemas.microsoft.com/office/drawing/2014/main" id="{46E70605-B9CE-49CC-AA9B-0568E168801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122F35F-2ADC-454F-92AB-FE92495DB9DE}"/>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294752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29632D-4CA9-437E-941F-C52D82EEE8FF}"/>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3" name="Footer Placeholder 2">
            <a:extLst>
              <a:ext uri="{FF2B5EF4-FFF2-40B4-BE49-F238E27FC236}">
                <a16:creationId xmlns:a16="http://schemas.microsoft.com/office/drawing/2014/main" id="{426A0777-BDDB-480A-92A6-E0604F70A58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3655196-C3D3-4DAE-8EC1-0CC6DBCAC499}"/>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30904957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EC96F-EA65-46DE-B773-52BF38FD01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4FD2B96-ADFB-41F7-8F92-D395BCCDA19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F554DE-FAC6-4861-B2A4-FFC9C0F492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0A789A-64BD-478E-8F55-851EA97D3AE4}"/>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6" name="Footer Placeholder 5">
            <a:extLst>
              <a:ext uri="{FF2B5EF4-FFF2-40B4-BE49-F238E27FC236}">
                <a16:creationId xmlns:a16="http://schemas.microsoft.com/office/drawing/2014/main" id="{C939B4E7-00BA-477B-91B0-8DF1B517EB8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4148B84-C2D9-454D-8A9E-3CD3AAC00070}"/>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3923881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F5638-AF0C-4C41-9877-57F7284AD3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89960A1-142D-41E9-AC2A-E3CD60156A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BD395945-ED96-43C5-A825-C14A752CDA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ADDC4F-EA7C-4FB7-8951-45C8D27F9AAD}"/>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6" name="Footer Placeholder 5">
            <a:extLst>
              <a:ext uri="{FF2B5EF4-FFF2-40B4-BE49-F238E27FC236}">
                <a16:creationId xmlns:a16="http://schemas.microsoft.com/office/drawing/2014/main" id="{03A94435-55E7-4D36-BFA1-7D9A9290B5D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273376-E01F-47CC-9F2B-F404CE409EF6}"/>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3920647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AE613C-4A50-4F35-807D-67E8EDF24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5437D37-2D94-4FD1-BEC9-AC564A73C9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C98DD87-6BD9-48B8-948B-8C0C6688A3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E998D-59A2-42E0-A615-7141C0D78A82}" type="datetimeFigureOut">
              <a:rPr lang="en-GB" smtClean="0"/>
              <a:t>08/05/2020</a:t>
            </a:fld>
            <a:endParaRPr lang="en-GB"/>
          </a:p>
        </p:txBody>
      </p:sp>
      <p:sp>
        <p:nvSpPr>
          <p:cNvPr id="5" name="Footer Placeholder 4">
            <a:extLst>
              <a:ext uri="{FF2B5EF4-FFF2-40B4-BE49-F238E27FC236}">
                <a16:creationId xmlns:a16="http://schemas.microsoft.com/office/drawing/2014/main" id="{BB46AA20-8903-477B-A37A-8E53980972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AC40AA9F-1035-4EEE-B1BD-3A7C00C4D0B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0B936D-1329-41E7-94CB-492660AAF8C3}" type="slidenum">
              <a:rPr lang="en-GB" smtClean="0"/>
              <a:t>‹#›</a:t>
            </a:fld>
            <a:endParaRPr lang="en-GB"/>
          </a:p>
        </p:txBody>
      </p:sp>
    </p:spTree>
    <p:extLst>
      <p:ext uri="{BB962C8B-B14F-4D97-AF65-F5344CB8AC3E}">
        <p14:creationId xmlns:p14="http://schemas.microsoft.com/office/powerpoint/2010/main" val="25371929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3137A08-9770-4A0C-A2F5-EF9BB5DE6848}"/>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sp>
        <p:nvSpPr>
          <p:cNvPr id="4" name="TextBox 3">
            <a:extLst>
              <a:ext uri="{FF2B5EF4-FFF2-40B4-BE49-F238E27FC236}">
                <a16:creationId xmlns:a16="http://schemas.microsoft.com/office/drawing/2014/main" id="{828FAEB3-CFCF-4624-AEDA-FB88F272D9B5}"/>
              </a:ext>
            </a:extLst>
          </p:cNvPr>
          <p:cNvSpPr txBox="1"/>
          <p:nvPr/>
        </p:nvSpPr>
        <p:spPr>
          <a:xfrm>
            <a:off x="368351" y="1786596"/>
            <a:ext cx="11665605" cy="1569660"/>
          </a:xfrm>
          <a:prstGeom prst="rect">
            <a:avLst/>
          </a:prstGeom>
          <a:noFill/>
        </p:spPr>
        <p:txBody>
          <a:bodyPr wrap="square" rtlCol="0">
            <a:spAutoFit/>
          </a:bodyPr>
          <a:lstStyle/>
          <a:p>
            <a:r>
              <a:rPr lang="en-GB" sz="3200" dirty="0">
                <a:latin typeface="Comic Sans MS" panose="030F0702030302020204" pitchFamily="66" charset="0"/>
              </a:rPr>
              <a:t>When you are watching via YouTube, the presentation will move to the next slide after 10 seconds so don’t forget to keep pausing the video until you have completed each slide.</a:t>
            </a:r>
          </a:p>
        </p:txBody>
      </p:sp>
    </p:spTree>
    <p:extLst>
      <p:ext uri="{BB962C8B-B14F-4D97-AF65-F5344CB8AC3E}">
        <p14:creationId xmlns:p14="http://schemas.microsoft.com/office/powerpoint/2010/main" val="27936890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723D1AD-B2B2-4707-9D19-2C0FF51988FB}"/>
                  </a:ext>
                </a:extLst>
              </p:cNvPr>
              <p:cNvSpPr txBox="1"/>
              <p:nvPr/>
            </p:nvSpPr>
            <p:spPr>
              <a:xfrm>
                <a:off x="474562" y="1390685"/>
                <a:ext cx="10475660" cy="4076629"/>
              </a:xfrm>
              <a:prstGeom prst="rect">
                <a:avLst/>
              </a:prstGeom>
              <a:noFill/>
            </p:spPr>
            <p:txBody>
              <a:bodyPr wrap="square" rtlCol="0">
                <a:spAutoFit/>
              </a:bodyPr>
              <a:lstStyle/>
              <a:p>
                <a:r>
                  <a:rPr lang="en-GB" sz="2400" dirty="0">
                    <a:latin typeface="Comic Sans MS" panose="030F0702030302020204" pitchFamily="66" charset="0"/>
                  </a:rPr>
                  <a:t>9.74		9.47		7.94		7.49		4.97		4.79</a:t>
                </a:r>
              </a:p>
              <a:p>
                <a:endParaRPr lang="en-GB" sz="2400" dirty="0">
                  <a:latin typeface="Comic Sans MS" panose="030F0702030302020204" pitchFamily="66" charset="0"/>
                </a:endParaRPr>
              </a:p>
              <a:p>
                <a:r>
                  <a:rPr lang="en-GB" sz="2400" dirty="0">
                    <a:latin typeface="Comic Sans MS" panose="030F0702030302020204" pitchFamily="66" charset="0"/>
                  </a:rPr>
                  <a:t>9.74 = 9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74</m:t>
                        </m:r>
                      </m:num>
                      <m:den>
                        <m:r>
                          <a:rPr lang="en-GB" sz="2000" b="0" i="1" smtClean="0">
                            <a:latin typeface="Cambria Math" panose="02040503050406030204" pitchFamily="18" charset="0"/>
                          </a:rPr>
                          <m:t>100</m:t>
                        </m:r>
                      </m:den>
                    </m:f>
                  </m:oMath>
                </a14:m>
                <a:r>
                  <a:rPr lang="en-GB" sz="2400" dirty="0">
                    <a:latin typeface="Comic Sans MS" panose="030F0702030302020204" pitchFamily="66" charset="0"/>
                  </a:rPr>
                  <a:t>			7.49 = 7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49</m:t>
                        </m:r>
                      </m:num>
                      <m:den>
                        <m:r>
                          <a:rPr lang="en-GB" sz="2000" i="1">
                            <a:latin typeface="Cambria Math" panose="02040503050406030204" pitchFamily="18" charset="0"/>
                          </a:rPr>
                          <m:t>100</m:t>
                        </m:r>
                      </m:den>
                    </m:f>
                  </m:oMath>
                </a14:m>
                <a:endParaRPr lang="en-GB" sz="20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9.47 = 9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47</m:t>
                        </m:r>
                      </m:num>
                      <m:den>
                        <m:r>
                          <a:rPr lang="en-GB" sz="2000" b="0" i="1" smtClean="0">
                            <a:latin typeface="Cambria Math" panose="02040503050406030204" pitchFamily="18" charset="0"/>
                          </a:rPr>
                          <m:t>100</m:t>
                        </m:r>
                      </m:den>
                    </m:f>
                  </m:oMath>
                </a14:m>
                <a:r>
                  <a:rPr lang="en-GB" sz="2400" dirty="0">
                    <a:latin typeface="Comic Sans MS" panose="030F0702030302020204" pitchFamily="66" charset="0"/>
                  </a:rPr>
                  <a:t>			 4.97 = 4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97</m:t>
                        </m:r>
                      </m:num>
                      <m:den>
                        <m:r>
                          <a:rPr lang="en-GB" sz="2000" i="1">
                            <a:latin typeface="Cambria Math" panose="02040503050406030204" pitchFamily="18" charset="0"/>
                          </a:rPr>
                          <m:t>100</m:t>
                        </m:r>
                      </m:den>
                    </m:f>
                  </m:oMath>
                </a14:m>
                <a:endParaRPr lang="en-GB" sz="20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7.94 = 7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94</m:t>
                        </m:r>
                      </m:num>
                      <m:den>
                        <m:r>
                          <a:rPr lang="en-GB" sz="2000" b="0" i="1" smtClean="0">
                            <a:latin typeface="Cambria Math" panose="02040503050406030204" pitchFamily="18" charset="0"/>
                          </a:rPr>
                          <m:t>100</m:t>
                        </m:r>
                      </m:den>
                    </m:f>
                  </m:oMath>
                </a14:m>
                <a:r>
                  <a:rPr lang="en-GB" sz="2400" dirty="0">
                    <a:latin typeface="Comic Sans MS" panose="030F0702030302020204" pitchFamily="66" charset="0"/>
                  </a:rPr>
                  <a:t>			4.79 = 4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79</m:t>
                        </m:r>
                      </m:num>
                      <m:den>
                        <m:r>
                          <a:rPr lang="en-GB" sz="2000" i="1">
                            <a:latin typeface="Cambria Math" panose="02040503050406030204" pitchFamily="18" charset="0"/>
                          </a:rPr>
                          <m:t>100</m:t>
                        </m:r>
                      </m:den>
                    </m:f>
                  </m:oMath>
                </a14:m>
                <a:endParaRPr lang="en-GB" sz="2000" dirty="0">
                  <a:latin typeface="Comic Sans MS" panose="030F0702030302020204" pitchFamily="66" charset="0"/>
                </a:endParaRPr>
              </a:p>
              <a:p>
                <a:endParaRPr lang="en-GB" sz="2400" dirty="0">
                  <a:latin typeface="Comic Sans MS" panose="030F0702030302020204" pitchFamily="66" charset="0"/>
                </a:endParaRPr>
              </a:p>
            </p:txBody>
          </p:sp>
        </mc:Choice>
        <mc:Fallback xmlns="">
          <p:sp>
            <p:nvSpPr>
              <p:cNvPr id="3" name="TextBox 2">
                <a:extLst>
                  <a:ext uri="{FF2B5EF4-FFF2-40B4-BE49-F238E27FC236}">
                    <a16:creationId xmlns:a16="http://schemas.microsoft.com/office/drawing/2014/main" id="{C723D1AD-B2B2-4707-9D19-2C0FF51988FB}"/>
                  </a:ext>
                </a:extLst>
              </p:cNvPr>
              <p:cNvSpPr txBox="1">
                <a:spLocks noRot="1" noChangeAspect="1" noMove="1" noResize="1" noEditPoints="1" noAdjustHandles="1" noChangeArrowheads="1" noChangeShapeType="1" noTextEdit="1"/>
              </p:cNvSpPr>
              <p:nvPr/>
            </p:nvSpPr>
            <p:spPr>
              <a:xfrm>
                <a:off x="474562" y="1390685"/>
                <a:ext cx="10475660" cy="4076629"/>
              </a:xfrm>
              <a:prstGeom prst="rect">
                <a:avLst/>
              </a:prstGeom>
              <a:blipFill>
                <a:blip r:embed="rId2"/>
                <a:stretch>
                  <a:fillRect l="-931" t="-1196"/>
                </a:stretch>
              </a:blipFill>
            </p:spPr>
            <p:txBody>
              <a:bodyPr/>
              <a:lstStyle/>
              <a:p>
                <a:r>
                  <a:rPr lang="en-GB">
                    <a:noFill/>
                  </a:rPr>
                  <a:t> </a:t>
                </a:r>
              </a:p>
            </p:txBody>
          </p:sp>
        </mc:Fallback>
      </mc:AlternateContent>
      <p:sp>
        <p:nvSpPr>
          <p:cNvPr id="8" name="TextBox 7">
            <a:extLst>
              <a:ext uri="{FF2B5EF4-FFF2-40B4-BE49-F238E27FC236}">
                <a16:creationId xmlns:a16="http://schemas.microsoft.com/office/drawing/2014/main" id="{D3137A08-9770-4A0C-A2F5-EF9BB5DE6848}"/>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pic>
        <p:nvPicPr>
          <p:cNvPr id="4" name="Picture 3">
            <a:extLst>
              <a:ext uri="{FF2B5EF4-FFF2-40B4-BE49-F238E27FC236}">
                <a16:creationId xmlns:a16="http://schemas.microsoft.com/office/drawing/2014/main" id="{AEDA45CF-9282-4A04-B763-99818F396807}"/>
              </a:ext>
            </a:extLst>
          </p:cNvPr>
          <p:cNvPicPr>
            <a:picLocks noChangeAspect="1"/>
          </p:cNvPicPr>
          <p:nvPr/>
        </p:nvPicPr>
        <p:blipFill>
          <a:blip r:embed="rId3"/>
          <a:stretch>
            <a:fillRect/>
          </a:stretch>
        </p:blipFill>
        <p:spPr>
          <a:xfrm>
            <a:off x="7583877" y="2975074"/>
            <a:ext cx="572063" cy="830997"/>
          </a:xfrm>
          <a:prstGeom prst="rect">
            <a:avLst/>
          </a:prstGeom>
        </p:spPr>
      </p:pic>
      <p:pic>
        <p:nvPicPr>
          <p:cNvPr id="7" name="Picture 6">
            <a:extLst>
              <a:ext uri="{FF2B5EF4-FFF2-40B4-BE49-F238E27FC236}">
                <a16:creationId xmlns:a16="http://schemas.microsoft.com/office/drawing/2014/main" id="{B5D12885-44BF-4ACE-B6E8-590ADA2F85C9}"/>
              </a:ext>
            </a:extLst>
          </p:cNvPr>
          <p:cNvPicPr>
            <a:picLocks noChangeAspect="1"/>
          </p:cNvPicPr>
          <p:nvPr/>
        </p:nvPicPr>
        <p:blipFill>
          <a:blip r:embed="rId4"/>
          <a:stretch>
            <a:fillRect/>
          </a:stretch>
        </p:blipFill>
        <p:spPr>
          <a:xfrm>
            <a:off x="8437721" y="2975074"/>
            <a:ext cx="572063" cy="830997"/>
          </a:xfrm>
          <a:prstGeom prst="rect">
            <a:avLst/>
          </a:prstGeom>
        </p:spPr>
      </p:pic>
      <p:pic>
        <p:nvPicPr>
          <p:cNvPr id="9" name="Picture 8">
            <a:extLst>
              <a:ext uri="{FF2B5EF4-FFF2-40B4-BE49-F238E27FC236}">
                <a16:creationId xmlns:a16="http://schemas.microsoft.com/office/drawing/2014/main" id="{66B9E6F1-408E-4122-A591-8FF367670BFA}"/>
              </a:ext>
            </a:extLst>
          </p:cNvPr>
          <p:cNvPicPr>
            <a:picLocks noChangeAspect="1"/>
          </p:cNvPicPr>
          <p:nvPr/>
        </p:nvPicPr>
        <p:blipFill>
          <a:blip r:embed="rId5"/>
          <a:stretch>
            <a:fillRect/>
          </a:stretch>
        </p:blipFill>
        <p:spPr>
          <a:xfrm>
            <a:off x="9407939" y="2975074"/>
            <a:ext cx="572063" cy="830997"/>
          </a:xfrm>
          <a:prstGeom prst="rect">
            <a:avLst/>
          </a:prstGeom>
        </p:spPr>
      </p:pic>
      <p:sp>
        <p:nvSpPr>
          <p:cNvPr id="2" name="TextBox 1">
            <a:extLst>
              <a:ext uri="{FF2B5EF4-FFF2-40B4-BE49-F238E27FC236}">
                <a16:creationId xmlns:a16="http://schemas.microsoft.com/office/drawing/2014/main" id="{B3DF52E3-635A-47DA-B6DC-008D9F7351B0}"/>
              </a:ext>
            </a:extLst>
          </p:cNvPr>
          <p:cNvSpPr txBox="1"/>
          <p:nvPr/>
        </p:nvSpPr>
        <p:spPr>
          <a:xfrm>
            <a:off x="474562" y="5605438"/>
            <a:ext cx="8443337" cy="461665"/>
          </a:xfrm>
          <a:prstGeom prst="rect">
            <a:avLst/>
          </a:prstGeom>
          <a:noFill/>
        </p:spPr>
        <p:txBody>
          <a:bodyPr wrap="none" rtlCol="0">
            <a:spAutoFit/>
          </a:bodyPr>
          <a:lstStyle/>
          <a:p>
            <a:r>
              <a:rPr lang="en-GB" sz="2400" dirty="0">
                <a:latin typeface="Comic Sans MS" panose="030F0702030302020204" pitchFamily="66" charset="0"/>
              </a:rPr>
              <a:t>See if you can identify which fractions can be simplified. </a:t>
            </a:r>
          </a:p>
        </p:txBody>
      </p:sp>
    </p:spTree>
    <p:extLst>
      <p:ext uri="{BB962C8B-B14F-4D97-AF65-F5344CB8AC3E}">
        <p14:creationId xmlns:p14="http://schemas.microsoft.com/office/powerpoint/2010/main" val="41611546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723D1AD-B2B2-4707-9D19-2C0FF51988FB}"/>
                  </a:ext>
                </a:extLst>
              </p:cNvPr>
              <p:cNvSpPr txBox="1"/>
              <p:nvPr/>
            </p:nvSpPr>
            <p:spPr>
              <a:xfrm>
                <a:off x="474562" y="1390685"/>
                <a:ext cx="10475660" cy="4076629"/>
              </a:xfrm>
              <a:prstGeom prst="rect">
                <a:avLst/>
              </a:prstGeom>
              <a:noFill/>
            </p:spPr>
            <p:txBody>
              <a:bodyPr wrap="square" rtlCol="0">
                <a:spAutoFit/>
              </a:bodyPr>
              <a:lstStyle/>
              <a:p>
                <a:r>
                  <a:rPr lang="en-GB" sz="2400" dirty="0">
                    <a:latin typeface="Comic Sans MS" panose="030F0702030302020204" pitchFamily="66" charset="0"/>
                  </a:rPr>
                  <a:t>9.74		9.47		7.94		7.49		4.97		4.79</a:t>
                </a:r>
              </a:p>
              <a:p>
                <a:endParaRPr lang="en-GB" sz="2400" dirty="0">
                  <a:latin typeface="Comic Sans MS" panose="030F0702030302020204" pitchFamily="66" charset="0"/>
                </a:endParaRPr>
              </a:p>
              <a:p>
                <a:r>
                  <a:rPr lang="en-GB" sz="2400" dirty="0">
                    <a:latin typeface="Comic Sans MS" panose="030F0702030302020204" pitchFamily="66" charset="0"/>
                  </a:rPr>
                  <a:t>9.74 = 9 </a:t>
                </a:r>
                <a14:m>
                  <m:oMath xmlns:m="http://schemas.openxmlformats.org/officeDocument/2006/math">
                    <m:f>
                      <m:fPr>
                        <m:ctrlPr>
                          <a:rPr lang="en-GB" sz="2000" i="1" smtClean="0">
                            <a:highlight>
                              <a:srgbClr val="FFFF00"/>
                            </a:highlight>
                            <a:latin typeface="Cambria Math" panose="02040503050406030204" pitchFamily="18" charset="0"/>
                          </a:rPr>
                        </m:ctrlPr>
                      </m:fPr>
                      <m:num>
                        <m:r>
                          <a:rPr lang="en-GB" sz="2000" b="0" i="1" smtClean="0">
                            <a:highlight>
                              <a:srgbClr val="FFFF00"/>
                            </a:highlight>
                            <a:latin typeface="Cambria Math" panose="02040503050406030204" pitchFamily="18" charset="0"/>
                          </a:rPr>
                          <m:t>74</m:t>
                        </m:r>
                      </m:num>
                      <m:den>
                        <m:r>
                          <a:rPr lang="en-GB" sz="2000" b="0" i="1" smtClean="0">
                            <a:highlight>
                              <a:srgbClr val="FFFF00"/>
                            </a:highlight>
                            <a:latin typeface="Cambria Math" panose="02040503050406030204" pitchFamily="18" charset="0"/>
                          </a:rPr>
                          <m:t>100</m:t>
                        </m:r>
                      </m:den>
                    </m:f>
                  </m:oMath>
                </a14:m>
                <a:r>
                  <a:rPr lang="en-GB" sz="2400" dirty="0">
                    <a:latin typeface="Comic Sans MS" panose="030F0702030302020204" pitchFamily="66" charset="0"/>
                  </a:rPr>
                  <a:t> = 9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37</m:t>
                        </m:r>
                      </m:num>
                      <m:den>
                        <m:r>
                          <a:rPr lang="en-GB" sz="2000" b="0" i="1" smtClean="0">
                            <a:latin typeface="Cambria Math" panose="02040503050406030204" pitchFamily="18" charset="0"/>
                          </a:rPr>
                          <m:t>50</m:t>
                        </m:r>
                      </m:den>
                    </m:f>
                  </m:oMath>
                </a14:m>
                <a:r>
                  <a:rPr lang="en-GB" sz="2400" dirty="0">
                    <a:latin typeface="Comic Sans MS" panose="030F0702030302020204" pitchFamily="66" charset="0"/>
                  </a:rPr>
                  <a:t>		7.49 = 7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49</m:t>
                        </m:r>
                      </m:num>
                      <m:den>
                        <m:r>
                          <a:rPr lang="en-GB" sz="2000" i="1">
                            <a:latin typeface="Cambria Math" panose="02040503050406030204" pitchFamily="18" charset="0"/>
                          </a:rPr>
                          <m:t>100</m:t>
                        </m:r>
                      </m:den>
                    </m:f>
                  </m:oMath>
                </a14:m>
                <a:endParaRPr lang="en-GB" sz="20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9.47 = 9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47</m:t>
                        </m:r>
                      </m:num>
                      <m:den>
                        <m:r>
                          <a:rPr lang="en-GB" sz="2000" b="0" i="1" smtClean="0">
                            <a:latin typeface="Cambria Math" panose="02040503050406030204" pitchFamily="18" charset="0"/>
                          </a:rPr>
                          <m:t>100</m:t>
                        </m:r>
                      </m:den>
                    </m:f>
                  </m:oMath>
                </a14:m>
                <a:r>
                  <a:rPr lang="en-GB" sz="2400" dirty="0">
                    <a:latin typeface="Comic Sans MS" panose="030F0702030302020204" pitchFamily="66" charset="0"/>
                  </a:rPr>
                  <a:t>			 4.97 = 4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97</m:t>
                        </m:r>
                      </m:num>
                      <m:den>
                        <m:r>
                          <a:rPr lang="en-GB" sz="2000" i="1">
                            <a:latin typeface="Cambria Math" panose="02040503050406030204" pitchFamily="18" charset="0"/>
                          </a:rPr>
                          <m:t>100</m:t>
                        </m:r>
                      </m:den>
                    </m:f>
                  </m:oMath>
                </a14:m>
                <a:endParaRPr lang="en-GB" sz="20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7.94 = 7 </a:t>
                </a:r>
                <a14:m>
                  <m:oMath xmlns:m="http://schemas.openxmlformats.org/officeDocument/2006/math">
                    <m:f>
                      <m:fPr>
                        <m:ctrlPr>
                          <a:rPr lang="en-GB" sz="2000" i="1" smtClean="0">
                            <a:highlight>
                              <a:srgbClr val="FFFF00"/>
                            </a:highlight>
                            <a:latin typeface="Cambria Math" panose="02040503050406030204" pitchFamily="18" charset="0"/>
                          </a:rPr>
                        </m:ctrlPr>
                      </m:fPr>
                      <m:num>
                        <m:r>
                          <a:rPr lang="en-GB" sz="2000" b="0" i="1" smtClean="0">
                            <a:highlight>
                              <a:srgbClr val="FFFF00"/>
                            </a:highlight>
                            <a:latin typeface="Cambria Math" panose="02040503050406030204" pitchFamily="18" charset="0"/>
                          </a:rPr>
                          <m:t>94</m:t>
                        </m:r>
                      </m:num>
                      <m:den>
                        <m:r>
                          <a:rPr lang="en-GB" sz="2000" b="0" i="1" smtClean="0">
                            <a:highlight>
                              <a:srgbClr val="FFFF00"/>
                            </a:highlight>
                            <a:latin typeface="Cambria Math" panose="02040503050406030204" pitchFamily="18" charset="0"/>
                          </a:rPr>
                          <m:t>100</m:t>
                        </m:r>
                      </m:den>
                    </m:f>
                  </m:oMath>
                </a14:m>
                <a:r>
                  <a:rPr lang="en-GB" sz="2400" dirty="0">
                    <a:latin typeface="Comic Sans MS" panose="030F0702030302020204" pitchFamily="66" charset="0"/>
                  </a:rPr>
                  <a:t> = 7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47</m:t>
                        </m:r>
                      </m:num>
                      <m:den>
                        <m:r>
                          <a:rPr lang="en-GB" sz="2000" b="0" i="1" smtClean="0">
                            <a:latin typeface="Cambria Math" panose="02040503050406030204" pitchFamily="18" charset="0"/>
                          </a:rPr>
                          <m:t>50</m:t>
                        </m:r>
                      </m:den>
                    </m:f>
                  </m:oMath>
                </a14:m>
                <a:r>
                  <a:rPr lang="en-GB" sz="2400" dirty="0">
                    <a:latin typeface="Comic Sans MS" panose="030F0702030302020204" pitchFamily="66" charset="0"/>
                  </a:rPr>
                  <a:t>		4.79 = 4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79</m:t>
                        </m:r>
                      </m:num>
                      <m:den>
                        <m:r>
                          <a:rPr lang="en-GB" sz="2000" i="1">
                            <a:latin typeface="Cambria Math" panose="02040503050406030204" pitchFamily="18" charset="0"/>
                          </a:rPr>
                          <m:t>100</m:t>
                        </m:r>
                      </m:den>
                    </m:f>
                  </m:oMath>
                </a14:m>
                <a:endParaRPr lang="en-GB" sz="2000" dirty="0">
                  <a:latin typeface="Comic Sans MS" panose="030F0702030302020204" pitchFamily="66" charset="0"/>
                </a:endParaRPr>
              </a:p>
              <a:p>
                <a:endParaRPr lang="en-GB" sz="2400" dirty="0">
                  <a:latin typeface="Comic Sans MS" panose="030F0702030302020204" pitchFamily="66" charset="0"/>
                </a:endParaRPr>
              </a:p>
            </p:txBody>
          </p:sp>
        </mc:Choice>
        <mc:Fallback xmlns="">
          <p:sp>
            <p:nvSpPr>
              <p:cNvPr id="3" name="TextBox 2">
                <a:extLst>
                  <a:ext uri="{FF2B5EF4-FFF2-40B4-BE49-F238E27FC236}">
                    <a16:creationId xmlns:a16="http://schemas.microsoft.com/office/drawing/2014/main" id="{C723D1AD-B2B2-4707-9D19-2C0FF51988FB}"/>
                  </a:ext>
                </a:extLst>
              </p:cNvPr>
              <p:cNvSpPr txBox="1">
                <a:spLocks noRot="1" noChangeAspect="1" noMove="1" noResize="1" noEditPoints="1" noAdjustHandles="1" noChangeArrowheads="1" noChangeShapeType="1" noTextEdit="1"/>
              </p:cNvSpPr>
              <p:nvPr/>
            </p:nvSpPr>
            <p:spPr>
              <a:xfrm>
                <a:off x="474562" y="1390685"/>
                <a:ext cx="10475660" cy="4076629"/>
              </a:xfrm>
              <a:prstGeom prst="rect">
                <a:avLst/>
              </a:prstGeom>
              <a:blipFill>
                <a:blip r:embed="rId2"/>
                <a:stretch>
                  <a:fillRect l="-931" t="-1196"/>
                </a:stretch>
              </a:blipFill>
            </p:spPr>
            <p:txBody>
              <a:bodyPr/>
              <a:lstStyle/>
              <a:p>
                <a:r>
                  <a:rPr lang="en-GB">
                    <a:noFill/>
                  </a:rPr>
                  <a:t> </a:t>
                </a:r>
              </a:p>
            </p:txBody>
          </p:sp>
        </mc:Fallback>
      </mc:AlternateContent>
      <p:sp>
        <p:nvSpPr>
          <p:cNvPr id="8" name="TextBox 7">
            <a:extLst>
              <a:ext uri="{FF2B5EF4-FFF2-40B4-BE49-F238E27FC236}">
                <a16:creationId xmlns:a16="http://schemas.microsoft.com/office/drawing/2014/main" id="{D3137A08-9770-4A0C-A2F5-EF9BB5DE6848}"/>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pic>
        <p:nvPicPr>
          <p:cNvPr id="4" name="Picture 3">
            <a:extLst>
              <a:ext uri="{FF2B5EF4-FFF2-40B4-BE49-F238E27FC236}">
                <a16:creationId xmlns:a16="http://schemas.microsoft.com/office/drawing/2014/main" id="{AEDA45CF-9282-4A04-B763-99818F396807}"/>
              </a:ext>
            </a:extLst>
          </p:cNvPr>
          <p:cNvPicPr>
            <a:picLocks noChangeAspect="1"/>
          </p:cNvPicPr>
          <p:nvPr/>
        </p:nvPicPr>
        <p:blipFill>
          <a:blip r:embed="rId3"/>
          <a:stretch>
            <a:fillRect/>
          </a:stretch>
        </p:blipFill>
        <p:spPr>
          <a:xfrm>
            <a:off x="7583877" y="2975074"/>
            <a:ext cx="572063" cy="830997"/>
          </a:xfrm>
          <a:prstGeom prst="rect">
            <a:avLst/>
          </a:prstGeom>
        </p:spPr>
      </p:pic>
      <p:pic>
        <p:nvPicPr>
          <p:cNvPr id="7" name="Picture 6">
            <a:extLst>
              <a:ext uri="{FF2B5EF4-FFF2-40B4-BE49-F238E27FC236}">
                <a16:creationId xmlns:a16="http://schemas.microsoft.com/office/drawing/2014/main" id="{B5D12885-44BF-4ACE-B6E8-590ADA2F85C9}"/>
              </a:ext>
            </a:extLst>
          </p:cNvPr>
          <p:cNvPicPr>
            <a:picLocks noChangeAspect="1"/>
          </p:cNvPicPr>
          <p:nvPr/>
        </p:nvPicPr>
        <p:blipFill>
          <a:blip r:embed="rId4"/>
          <a:stretch>
            <a:fillRect/>
          </a:stretch>
        </p:blipFill>
        <p:spPr>
          <a:xfrm>
            <a:off x="8437721" y="2975074"/>
            <a:ext cx="572063" cy="830997"/>
          </a:xfrm>
          <a:prstGeom prst="rect">
            <a:avLst/>
          </a:prstGeom>
        </p:spPr>
      </p:pic>
      <p:pic>
        <p:nvPicPr>
          <p:cNvPr id="9" name="Picture 8">
            <a:extLst>
              <a:ext uri="{FF2B5EF4-FFF2-40B4-BE49-F238E27FC236}">
                <a16:creationId xmlns:a16="http://schemas.microsoft.com/office/drawing/2014/main" id="{66B9E6F1-408E-4122-A591-8FF367670BFA}"/>
              </a:ext>
            </a:extLst>
          </p:cNvPr>
          <p:cNvPicPr>
            <a:picLocks noChangeAspect="1"/>
          </p:cNvPicPr>
          <p:nvPr/>
        </p:nvPicPr>
        <p:blipFill>
          <a:blip r:embed="rId5"/>
          <a:stretch>
            <a:fillRect/>
          </a:stretch>
        </p:blipFill>
        <p:spPr>
          <a:xfrm>
            <a:off x="9407939" y="2975074"/>
            <a:ext cx="572063" cy="830997"/>
          </a:xfrm>
          <a:prstGeom prst="rect">
            <a:avLst/>
          </a:prstGeom>
        </p:spPr>
      </p:pic>
      <p:sp>
        <p:nvSpPr>
          <p:cNvPr id="2" name="TextBox 1">
            <a:extLst>
              <a:ext uri="{FF2B5EF4-FFF2-40B4-BE49-F238E27FC236}">
                <a16:creationId xmlns:a16="http://schemas.microsoft.com/office/drawing/2014/main" id="{B3DF52E3-635A-47DA-B6DC-008D9F7351B0}"/>
              </a:ext>
            </a:extLst>
          </p:cNvPr>
          <p:cNvSpPr txBox="1"/>
          <p:nvPr/>
        </p:nvSpPr>
        <p:spPr>
          <a:xfrm>
            <a:off x="282651" y="5196005"/>
            <a:ext cx="11450571" cy="830997"/>
          </a:xfrm>
          <a:prstGeom prst="rect">
            <a:avLst/>
          </a:prstGeom>
          <a:noFill/>
        </p:spPr>
        <p:txBody>
          <a:bodyPr wrap="none" rtlCol="0">
            <a:spAutoFit/>
          </a:bodyPr>
          <a:lstStyle/>
          <a:p>
            <a:r>
              <a:rPr lang="en-GB" sz="2400" dirty="0">
                <a:latin typeface="Comic Sans MS" panose="030F0702030302020204" pitchFamily="66" charset="0"/>
              </a:rPr>
              <a:t>The fractions highlighted have an even numerator and denominator so we know</a:t>
            </a:r>
          </a:p>
          <a:p>
            <a:r>
              <a:rPr lang="en-GB" sz="2400" dirty="0">
                <a:latin typeface="Comic Sans MS" panose="030F0702030302020204" pitchFamily="66" charset="0"/>
              </a:rPr>
              <a:t>we can divide the top and bottom by 2 to simplify them.</a:t>
            </a:r>
          </a:p>
        </p:txBody>
      </p:sp>
    </p:spTree>
    <p:extLst>
      <p:ext uri="{BB962C8B-B14F-4D97-AF65-F5344CB8AC3E}">
        <p14:creationId xmlns:p14="http://schemas.microsoft.com/office/powerpoint/2010/main" val="3610133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4CB08F6-9603-4AB5-9F5F-19D6428F7A31}"/>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sp>
        <p:nvSpPr>
          <p:cNvPr id="2" name="TextBox 1">
            <a:extLst>
              <a:ext uri="{FF2B5EF4-FFF2-40B4-BE49-F238E27FC236}">
                <a16:creationId xmlns:a16="http://schemas.microsoft.com/office/drawing/2014/main" id="{5D31849E-EF31-4E17-9EA4-B3FD6B1DCE90}"/>
              </a:ext>
            </a:extLst>
          </p:cNvPr>
          <p:cNvSpPr txBox="1"/>
          <p:nvPr/>
        </p:nvSpPr>
        <p:spPr>
          <a:xfrm>
            <a:off x="271148" y="913060"/>
            <a:ext cx="11338260" cy="2123658"/>
          </a:xfrm>
          <a:prstGeom prst="rect">
            <a:avLst/>
          </a:prstGeom>
          <a:noFill/>
        </p:spPr>
        <p:txBody>
          <a:bodyPr wrap="square" rtlCol="0">
            <a:spAutoFit/>
          </a:bodyPr>
          <a:lstStyle/>
          <a:p>
            <a:r>
              <a:rPr lang="en-GB" sz="2200" dirty="0">
                <a:solidFill>
                  <a:schemeClr val="accent2"/>
                </a:solidFill>
                <a:latin typeface="Comic Sans MS" panose="030F0702030302020204" pitchFamily="66" charset="0"/>
              </a:rPr>
              <a:t>Orange: </a:t>
            </a:r>
          </a:p>
          <a:p>
            <a:r>
              <a:rPr lang="en-GB" sz="2200" dirty="0">
                <a:latin typeface="Comic Sans MS" panose="030F0702030302020204" pitchFamily="66" charset="0"/>
              </a:rPr>
              <a:t>Convert the following decimal numbers into mixed numbers. Don’t forget to use a PV grid if you are struggling:</a:t>
            </a:r>
          </a:p>
          <a:p>
            <a:r>
              <a:rPr lang="en-GB" sz="2200" dirty="0">
                <a:latin typeface="Comic Sans MS" panose="030F0702030302020204" pitchFamily="66" charset="0"/>
              </a:rPr>
              <a:t>1)  5.3		2) 2.7		3) 4.2		4) 9.1		5) 6.8		6) 10.4</a:t>
            </a:r>
          </a:p>
          <a:p>
            <a:r>
              <a:rPr lang="en-GB" sz="2200" dirty="0">
                <a:latin typeface="Comic Sans MS" panose="030F0702030302020204" pitchFamily="66" charset="0"/>
              </a:rPr>
              <a:t>7) 3.13		8) 5.27	9) 2.91		10) 1.21</a:t>
            </a:r>
          </a:p>
          <a:p>
            <a:endParaRPr lang="en-GB" sz="2200" dirty="0">
              <a:latin typeface="Comic Sans MS" panose="030F0702030302020204" pitchFamily="66" charset="0"/>
            </a:endParaRPr>
          </a:p>
        </p:txBody>
      </p:sp>
      <p:sp>
        <p:nvSpPr>
          <p:cNvPr id="6" name="TextBox 5">
            <a:extLst>
              <a:ext uri="{FF2B5EF4-FFF2-40B4-BE49-F238E27FC236}">
                <a16:creationId xmlns:a16="http://schemas.microsoft.com/office/drawing/2014/main" id="{19B88B02-6B6E-4BFA-B702-712686BBD321}"/>
              </a:ext>
            </a:extLst>
          </p:cNvPr>
          <p:cNvSpPr txBox="1"/>
          <p:nvPr/>
        </p:nvSpPr>
        <p:spPr>
          <a:xfrm>
            <a:off x="271148" y="2840376"/>
            <a:ext cx="11649704" cy="1600438"/>
          </a:xfrm>
          <a:prstGeom prst="rect">
            <a:avLst/>
          </a:prstGeom>
          <a:noFill/>
        </p:spPr>
        <p:txBody>
          <a:bodyPr wrap="square" rtlCol="0">
            <a:spAutoFit/>
          </a:bodyPr>
          <a:lstStyle/>
          <a:p>
            <a:r>
              <a:rPr lang="en-GB" sz="2200" dirty="0">
                <a:solidFill>
                  <a:schemeClr val="accent4"/>
                </a:solidFill>
                <a:latin typeface="Comic Sans MS" panose="030F0702030302020204" pitchFamily="66" charset="0"/>
              </a:rPr>
              <a:t>Yellow:</a:t>
            </a:r>
          </a:p>
          <a:p>
            <a:r>
              <a:rPr lang="en-GB" sz="2200" dirty="0">
                <a:latin typeface="Comic Sans MS" panose="030F0702030302020204" pitchFamily="66" charset="0"/>
              </a:rPr>
              <a:t>Use the following digits to create all the possible 3-digit numbers with 2 decimal places. Then convert each decimal into a mixed number.</a:t>
            </a:r>
          </a:p>
          <a:p>
            <a:endParaRPr lang="en-GB" sz="800" dirty="0">
              <a:latin typeface="Comic Sans MS" panose="030F0702030302020204" pitchFamily="66" charset="0"/>
            </a:endParaRPr>
          </a:p>
          <a:p>
            <a:r>
              <a:rPr lang="en-GB" sz="2400" dirty="0">
                <a:latin typeface="Comic Sans MS" panose="030F0702030302020204" pitchFamily="66" charset="0"/>
              </a:rPr>
              <a:t>1) 3, 5, 7	   2) 9, 1, 5		3) 3, 1, 6</a:t>
            </a:r>
          </a:p>
        </p:txBody>
      </p:sp>
      <p:sp>
        <p:nvSpPr>
          <p:cNvPr id="7" name="TextBox 6">
            <a:extLst>
              <a:ext uri="{FF2B5EF4-FFF2-40B4-BE49-F238E27FC236}">
                <a16:creationId xmlns:a16="http://schemas.microsoft.com/office/drawing/2014/main" id="{FF996C4D-2472-44A0-8620-37E0253DC364}"/>
              </a:ext>
            </a:extLst>
          </p:cNvPr>
          <p:cNvSpPr txBox="1"/>
          <p:nvPr/>
        </p:nvSpPr>
        <p:spPr>
          <a:xfrm>
            <a:off x="271148" y="4660733"/>
            <a:ext cx="11649704" cy="1969770"/>
          </a:xfrm>
          <a:prstGeom prst="rect">
            <a:avLst/>
          </a:prstGeom>
          <a:noFill/>
        </p:spPr>
        <p:txBody>
          <a:bodyPr wrap="square" rtlCol="0">
            <a:spAutoFit/>
          </a:bodyPr>
          <a:lstStyle/>
          <a:p>
            <a:r>
              <a:rPr lang="en-GB" sz="2200" dirty="0">
                <a:solidFill>
                  <a:srgbClr val="00B050"/>
                </a:solidFill>
                <a:latin typeface="Comic Sans MS" panose="030F0702030302020204" pitchFamily="66" charset="0"/>
              </a:rPr>
              <a:t>Green</a:t>
            </a:r>
            <a:r>
              <a:rPr lang="en-GB" sz="2200" dirty="0">
                <a:solidFill>
                  <a:srgbClr val="7030A0"/>
                </a:solidFill>
                <a:latin typeface="Comic Sans MS" panose="030F0702030302020204" pitchFamily="66" charset="0"/>
              </a:rPr>
              <a:t>/Purple:</a:t>
            </a:r>
          </a:p>
          <a:p>
            <a:r>
              <a:rPr lang="en-GB" sz="2200" dirty="0">
                <a:latin typeface="Comic Sans MS" panose="030F0702030302020204" pitchFamily="66" charset="0"/>
              </a:rPr>
              <a:t>Use the following digits to create all the possible 3-digit numbers with 2 decimal places. Then convert each decimal into a mixed number/fraction. Ensure the fractions are in their simplest form.</a:t>
            </a:r>
          </a:p>
          <a:p>
            <a:endParaRPr lang="en-GB" sz="1000" dirty="0">
              <a:latin typeface="Comic Sans MS" panose="030F0702030302020204" pitchFamily="66" charset="0"/>
            </a:endParaRPr>
          </a:p>
          <a:p>
            <a:r>
              <a:rPr lang="en-GB" sz="2400" dirty="0">
                <a:latin typeface="Comic Sans MS" panose="030F0702030302020204" pitchFamily="66" charset="0"/>
              </a:rPr>
              <a:t>1) 3, 5, 7	   2) 9, 1, 5		3) 3, 1, 6</a:t>
            </a:r>
          </a:p>
        </p:txBody>
      </p:sp>
    </p:spTree>
    <p:extLst>
      <p:ext uri="{BB962C8B-B14F-4D97-AF65-F5344CB8AC3E}">
        <p14:creationId xmlns:p14="http://schemas.microsoft.com/office/powerpoint/2010/main" val="3352113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4CB08F6-9603-4AB5-9F5F-19D6428F7A31}"/>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5D31849E-EF31-4E17-9EA4-B3FD6B1DCE90}"/>
                  </a:ext>
                </a:extLst>
              </p:cNvPr>
              <p:cNvSpPr txBox="1"/>
              <p:nvPr/>
            </p:nvSpPr>
            <p:spPr>
              <a:xfrm>
                <a:off x="282438" y="830997"/>
                <a:ext cx="3092941" cy="6362511"/>
              </a:xfrm>
              <a:prstGeom prst="rect">
                <a:avLst/>
              </a:prstGeom>
              <a:noFill/>
            </p:spPr>
            <p:txBody>
              <a:bodyPr wrap="square" rtlCol="0">
                <a:spAutoFit/>
              </a:bodyPr>
              <a:lstStyle/>
              <a:p>
                <a:r>
                  <a:rPr lang="en-GB" sz="2200" dirty="0">
                    <a:solidFill>
                      <a:schemeClr val="accent2"/>
                    </a:solidFill>
                    <a:latin typeface="Comic Sans MS" panose="030F0702030302020204" pitchFamily="66" charset="0"/>
                  </a:rPr>
                  <a:t>Orange answers: </a:t>
                </a:r>
              </a:p>
              <a:p>
                <a:endParaRPr lang="en-GB" sz="2200" dirty="0">
                  <a:solidFill>
                    <a:schemeClr val="accent2"/>
                  </a:solidFill>
                  <a:latin typeface="Comic Sans MS" panose="030F0702030302020204" pitchFamily="66" charset="0"/>
                </a:endParaRPr>
              </a:p>
              <a:p>
                <a:r>
                  <a:rPr lang="en-GB" sz="2200" dirty="0">
                    <a:latin typeface="Comic Sans MS" panose="030F0702030302020204" pitchFamily="66" charset="0"/>
                  </a:rPr>
                  <a:t>1)  5.3 = </a:t>
                </a:r>
                <a:r>
                  <a:rPr lang="en-GB" sz="2200" dirty="0">
                    <a:solidFill>
                      <a:prstClr val="black"/>
                    </a:solidFill>
                    <a:latin typeface="Comic Sans MS" panose="030F0702030302020204" pitchFamily="66" charset="0"/>
                  </a:rPr>
                  <a:t>5 </a:t>
                </a:r>
                <a14:m>
                  <m:oMath xmlns:m="http://schemas.openxmlformats.org/officeDocument/2006/math">
                    <m:f>
                      <m:fPr>
                        <m:ctrlPr>
                          <a:rPr lang="en-GB" i="1">
                            <a:solidFill>
                              <a:prstClr val="black"/>
                            </a:solidFill>
                            <a:latin typeface="Cambria Math" panose="02040503050406030204" pitchFamily="18" charset="0"/>
                          </a:rPr>
                        </m:ctrlPr>
                      </m:fPr>
                      <m:num>
                        <m:r>
                          <a:rPr lang="en-GB" i="1">
                            <a:solidFill>
                              <a:prstClr val="black"/>
                            </a:solidFill>
                            <a:latin typeface="Cambria Math" panose="02040503050406030204" pitchFamily="18" charset="0"/>
                          </a:rPr>
                          <m:t>3</m:t>
                        </m:r>
                      </m:num>
                      <m:den>
                        <m:r>
                          <a:rPr lang="en-GB" i="1">
                            <a:solidFill>
                              <a:prstClr val="black"/>
                            </a:solidFill>
                            <a:latin typeface="Cambria Math" panose="02040503050406030204" pitchFamily="18" charset="0"/>
                          </a:rPr>
                          <m:t>10</m:t>
                        </m:r>
                      </m:den>
                    </m:f>
                    <m:r>
                      <a:rPr lang="en-GB" i="1">
                        <a:solidFill>
                          <a:prstClr val="black"/>
                        </a:solidFill>
                        <a:latin typeface="Cambria Math" panose="02040503050406030204" pitchFamily="18" charset="0"/>
                      </a:rPr>
                      <m:t> </m:t>
                    </m:r>
                  </m:oMath>
                </a14:m>
                <a:r>
                  <a:rPr lang="en-GB" sz="2200" dirty="0">
                    <a:latin typeface="Comic Sans MS" panose="030F0702030302020204" pitchFamily="66" charset="0"/>
                  </a:rPr>
                  <a:t>	</a:t>
                </a:r>
              </a:p>
              <a:p>
                <a:endParaRPr lang="en-GB" sz="800" dirty="0">
                  <a:latin typeface="Comic Sans MS" panose="030F0702030302020204" pitchFamily="66" charset="0"/>
                </a:endParaRPr>
              </a:p>
              <a:p>
                <a:r>
                  <a:rPr lang="en-GB" sz="2400" dirty="0">
                    <a:latin typeface="Comic Sans MS" panose="030F0702030302020204" pitchFamily="66" charset="0"/>
                  </a:rPr>
                  <a:t>2)  </a:t>
                </a:r>
                <a:r>
                  <a:rPr lang="en-GB" sz="2200" dirty="0">
                    <a:latin typeface="Comic Sans MS" panose="030F0702030302020204" pitchFamily="66" charset="0"/>
                  </a:rPr>
                  <a:t>2.7	 = </a:t>
                </a:r>
                <a:r>
                  <a:rPr lang="en-GB" sz="2200" dirty="0">
                    <a:solidFill>
                      <a:prstClr val="black"/>
                    </a:solidFill>
                    <a:latin typeface="Comic Sans MS" panose="030F0702030302020204" pitchFamily="66" charset="0"/>
                  </a:rPr>
                  <a:t>2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7</m:t>
                        </m:r>
                      </m:num>
                      <m:den>
                        <m:r>
                          <a:rPr lang="en-GB" i="1">
                            <a:solidFill>
                              <a:prstClr val="black"/>
                            </a:solidFill>
                            <a:latin typeface="Cambria Math" panose="02040503050406030204" pitchFamily="18" charset="0"/>
                          </a:rPr>
                          <m:t>10</m:t>
                        </m:r>
                      </m:den>
                    </m:f>
                    <m:r>
                      <a:rPr lang="en-GB" i="1">
                        <a:solidFill>
                          <a:prstClr val="black"/>
                        </a:solidFill>
                        <a:latin typeface="Cambria Math" panose="02040503050406030204" pitchFamily="18" charset="0"/>
                      </a:rPr>
                      <m:t> </m:t>
                    </m:r>
                  </m:oMath>
                </a14:m>
                <a:r>
                  <a:rPr lang="en-GB" sz="2200" dirty="0">
                    <a:latin typeface="Comic Sans MS" panose="030F0702030302020204" pitchFamily="66" charset="0"/>
                  </a:rPr>
                  <a:t>	</a:t>
                </a:r>
              </a:p>
              <a:p>
                <a:endParaRPr lang="en-GB" sz="800" dirty="0">
                  <a:latin typeface="Comic Sans MS" panose="030F0702030302020204" pitchFamily="66" charset="0"/>
                </a:endParaRPr>
              </a:p>
              <a:p>
                <a:pPr marL="457200" indent="-457200">
                  <a:buAutoNum type="arabicParenR" startAt="3"/>
                </a:pPr>
                <a:r>
                  <a:rPr lang="en-GB" sz="2200" dirty="0">
                    <a:latin typeface="Comic Sans MS" panose="030F0702030302020204" pitchFamily="66" charset="0"/>
                  </a:rPr>
                  <a:t>4.2	 = </a:t>
                </a:r>
                <a:r>
                  <a:rPr lang="en-GB" sz="2200" dirty="0">
                    <a:solidFill>
                      <a:prstClr val="black"/>
                    </a:solidFill>
                    <a:latin typeface="Comic Sans MS" panose="030F0702030302020204" pitchFamily="66" charset="0"/>
                  </a:rPr>
                  <a:t>4 </a:t>
                </a:r>
                <a14:m>
                  <m:oMath xmlns:m="http://schemas.openxmlformats.org/officeDocument/2006/math">
                    <m:f>
                      <m:fPr>
                        <m:ctrlPr>
                          <a:rPr lang="en-GB" i="1" smtClean="0">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2</m:t>
                        </m:r>
                      </m:num>
                      <m:den>
                        <m:r>
                          <a:rPr lang="en-GB" i="1">
                            <a:solidFill>
                              <a:prstClr val="black"/>
                            </a:solidFill>
                            <a:latin typeface="Cambria Math" panose="02040503050406030204" pitchFamily="18" charset="0"/>
                          </a:rPr>
                          <m:t>10</m:t>
                        </m:r>
                      </m:den>
                    </m:f>
                    <m:r>
                      <a:rPr lang="en-GB" i="1">
                        <a:solidFill>
                          <a:prstClr val="black"/>
                        </a:solidFill>
                        <a:latin typeface="Cambria Math" panose="02040503050406030204" pitchFamily="18" charset="0"/>
                      </a:rPr>
                      <m:t> </m:t>
                    </m:r>
                  </m:oMath>
                </a14:m>
                <a:r>
                  <a:rPr lang="en-GB" sz="2200" dirty="0">
                    <a:latin typeface="Comic Sans MS" panose="030F0702030302020204" pitchFamily="66" charset="0"/>
                  </a:rPr>
                  <a:t>	</a:t>
                </a:r>
              </a:p>
              <a:p>
                <a:pPr marL="457200" indent="-457200">
                  <a:buAutoNum type="arabicParenR" startAt="3"/>
                </a:pPr>
                <a:endParaRPr lang="en-GB" sz="800" dirty="0">
                  <a:latin typeface="Comic Sans MS" panose="030F0702030302020204" pitchFamily="66" charset="0"/>
                </a:endParaRPr>
              </a:p>
              <a:p>
                <a:pPr marL="457200" indent="-457200">
                  <a:buAutoNum type="arabicParenR" startAt="4"/>
                </a:pPr>
                <a:r>
                  <a:rPr lang="en-GB" sz="2200" dirty="0">
                    <a:latin typeface="Comic Sans MS" panose="030F0702030302020204" pitchFamily="66" charset="0"/>
                  </a:rPr>
                  <a:t>9.1	 = </a:t>
                </a:r>
                <a:r>
                  <a:rPr lang="en-GB" sz="2200" dirty="0">
                    <a:solidFill>
                      <a:prstClr val="black"/>
                    </a:solidFill>
                    <a:latin typeface="Comic Sans MS" panose="030F0702030302020204" pitchFamily="66" charset="0"/>
                  </a:rPr>
                  <a:t>9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m:t>
                        </m:r>
                      </m:num>
                      <m:den>
                        <m:r>
                          <a:rPr lang="en-GB" i="1">
                            <a:solidFill>
                              <a:prstClr val="black"/>
                            </a:solidFill>
                            <a:latin typeface="Cambria Math" panose="02040503050406030204" pitchFamily="18" charset="0"/>
                          </a:rPr>
                          <m:t>10</m:t>
                        </m:r>
                      </m:den>
                    </m:f>
                    <m:r>
                      <a:rPr lang="en-GB" i="1">
                        <a:solidFill>
                          <a:prstClr val="black"/>
                        </a:solidFill>
                        <a:latin typeface="Cambria Math" panose="02040503050406030204" pitchFamily="18" charset="0"/>
                      </a:rPr>
                      <m:t> </m:t>
                    </m:r>
                  </m:oMath>
                </a14:m>
                <a:r>
                  <a:rPr lang="en-GB" sz="2200" dirty="0">
                    <a:latin typeface="Comic Sans MS" panose="030F0702030302020204" pitchFamily="66" charset="0"/>
                  </a:rPr>
                  <a:t>	</a:t>
                </a:r>
              </a:p>
              <a:p>
                <a:pPr marL="457200" indent="-457200">
                  <a:buAutoNum type="arabicParenR" startAt="4"/>
                </a:pPr>
                <a:endParaRPr lang="en-GB" sz="800" dirty="0">
                  <a:latin typeface="Comic Sans MS" panose="030F0702030302020204" pitchFamily="66" charset="0"/>
                </a:endParaRPr>
              </a:p>
              <a:p>
                <a:pPr marL="457200" indent="-457200">
                  <a:buAutoNum type="arabicParenR" startAt="4"/>
                </a:pPr>
                <a:r>
                  <a:rPr lang="en-GB" sz="2200" dirty="0">
                    <a:latin typeface="Comic Sans MS" panose="030F0702030302020204" pitchFamily="66" charset="0"/>
                  </a:rPr>
                  <a:t>6.8	 = </a:t>
                </a:r>
                <a:r>
                  <a:rPr lang="en-GB" sz="2200" dirty="0">
                    <a:solidFill>
                      <a:prstClr val="black"/>
                    </a:solidFill>
                    <a:latin typeface="Comic Sans MS" panose="030F0702030302020204" pitchFamily="66" charset="0"/>
                  </a:rPr>
                  <a:t>6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8</m:t>
                        </m:r>
                      </m:num>
                      <m:den>
                        <m:r>
                          <a:rPr lang="en-GB" i="1">
                            <a:solidFill>
                              <a:prstClr val="black"/>
                            </a:solidFill>
                            <a:latin typeface="Cambria Math" panose="02040503050406030204" pitchFamily="18" charset="0"/>
                          </a:rPr>
                          <m:t>10</m:t>
                        </m:r>
                      </m:den>
                    </m:f>
                    <m:r>
                      <a:rPr lang="en-GB" i="1">
                        <a:solidFill>
                          <a:prstClr val="black"/>
                        </a:solidFill>
                        <a:latin typeface="Cambria Math" panose="02040503050406030204" pitchFamily="18" charset="0"/>
                      </a:rPr>
                      <m:t> </m:t>
                    </m:r>
                  </m:oMath>
                </a14:m>
                <a:r>
                  <a:rPr lang="en-GB" sz="2200" dirty="0">
                    <a:latin typeface="Comic Sans MS" panose="030F0702030302020204" pitchFamily="66" charset="0"/>
                  </a:rPr>
                  <a:t>	</a:t>
                </a:r>
              </a:p>
              <a:p>
                <a:pPr marL="457200" indent="-457200">
                  <a:buAutoNum type="arabicParenR" startAt="4"/>
                </a:pPr>
                <a:endParaRPr lang="en-GB" sz="800" dirty="0">
                  <a:latin typeface="Comic Sans MS" panose="030F0702030302020204" pitchFamily="66" charset="0"/>
                </a:endParaRPr>
              </a:p>
              <a:p>
                <a:pPr marL="457200" indent="-457200">
                  <a:buAutoNum type="arabicParenR" startAt="4"/>
                </a:pPr>
                <a:r>
                  <a:rPr lang="en-GB" sz="2200" dirty="0">
                    <a:latin typeface="Comic Sans MS" panose="030F0702030302020204" pitchFamily="66" charset="0"/>
                  </a:rPr>
                  <a:t>10.4 = </a:t>
                </a:r>
                <a:r>
                  <a:rPr lang="en-GB" sz="2200" dirty="0">
                    <a:solidFill>
                      <a:prstClr val="black"/>
                    </a:solidFill>
                    <a:latin typeface="Comic Sans MS" panose="030F0702030302020204" pitchFamily="66" charset="0"/>
                  </a:rPr>
                  <a:t>10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4</m:t>
                        </m:r>
                      </m:num>
                      <m:den>
                        <m:r>
                          <a:rPr lang="en-GB" i="1">
                            <a:solidFill>
                              <a:prstClr val="black"/>
                            </a:solidFill>
                            <a:latin typeface="Cambria Math" panose="02040503050406030204" pitchFamily="18" charset="0"/>
                          </a:rPr>
                          <m:t>10</m:t>
                        </m:r>
                      </m:den>
                    </m:f>
                  </m:oMath>
                </a14:m>
                <a:endParaRPr lang="en-GB" sz="2200" dirty="0">
                  <a:latin typeface="Comic Sans MS" panose="030F0702030302020204" pitchFamily="66" charset="0"/>
                </a:endParaRPr>
              </a:p>
              <a:p>
                <a:pPr marL="457200" indent="-457200">
                  <a:buAutoNum type="arabicParenR" startAt="4"/>
                </a:pPr>
                <a:endParaRPr lang="en-GB" sz="800" dirty="0">
                  <a:latin typeface="Comic Sans MS" panose="030F0702030302020204" pitchFamily="66" charset="0"/>
                </a:endParaRPr>
              </a:p>
              <a:p>
                <a:r>
                  <a:rPr lang="en-GB" sz="2200" dirty="0">
                    <a:latin typeface="Comic Sans MS" panose="030F0702030302020204" pitchFamily="66" charset="0"/>
                  </a:rPr>
                  <a:t>7) 3.13	 = </a:t>
                </a:r>
                <a:r>
                  <a:rPr lang="en-GB" sz="2200" dirty="0">
                    <a:solidFill>
                      <a:prstClr val="black"/>
                    </a:solidFill>
                    <a:latin typeface="Comic Sans MS" panose="030F0702030302020204" pitchFamily="66" charset="0"/>
                  </a:rPr>
                  <a:t>3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m:t>
                        </m:r>
                        <m:r>
                          <a:rPr lang="en-GB" i="1">
                            <a:solidFill>
                              <a:prstClr val="black"/>
                            </a:solidFill>
                            <a:latin typeface="Cambria Math" panose="02040503050406030204" pitchFamily="18" charset="0"/>
                          </a:rPr>
                          <m:t>3</m:t>
                        </m:r>
                      </m:num>
                      <m:den>
                        <m:r>
                          <a:rPr lang="en-GB" i="1">
                            <a:solidFill>
                              <a:prstClr val="black"/>
                            </a:solidFill>
                            <a:latin typeface="Cambria Math" panose="02040503050406030204" pitchFamily="18" charset="0"/>
                          </a:rPr>
                          <m:t>100</m:t>
                        </m:r>
                      </m:den>
                    </m:f>
                    <m:r>
                      <a:rPr lang="en-GB" i="1">
                        <a:solidFill>
                          <a:prstClr val="black"/>
                        </a:solidFill>
                        <a:latin typeface="Cambria Math" panose="02040503050406030204" pitchFamily="18" charset="0"/>
                      </a:rPr>
                      <m:t> </m:t>
                    </m:r>
                  </m:oMath>
                </a14:m>
                <a:r>
                  <a:rPr lang="en-GB" sz="2200" dirty="0">
                    <a:latin typeface="Comic Sans MS" panose="030F0702030302020204" pitchFamily="66" charset="0"/>
                  </a:rPr>
                  <a:t>	</a:t>
                </a:r>
              </a:p>
              <a:p>
                <a:endParaRPr lang="en-GB" sz="800" dirty="0">
                  <a:latin typeface="Comic Sans MS" panose="030F0702030302020204" pitchFamily="66" charset="0"/>
                </a:endParaRPr>
              </a:p>
              <a:p>
                <a:r>
                  <a:rPr lang="en-GB" sz="2200" dirty="0">
                    <a:latin typeface="Comic Sans MS" panose="030F0702030302020204" pitchFamily="66" charset="0"/>
                  </a:rPr>
                  <a:t>8) 5.27 = </a:t>
                </a:r>
                <a:r>
                  <a:rPr lang="en-GB" sz="2200" dirty="0">
                    <a:solidFill>
                      <a:prstClr val="black"/>
                    </a:solidFill>
                    <a:latin typeface="Comic Sans MS" panose="030F0702030302020204" pitchFamily="66" charset="0"/>
                  </a:rPr>
                  <a:t>5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27</m:t>
                        </m:r>
                      </m:num>
                      <m:den>
                        <m:r>
                          <a:rPr lang="en-GB" i="1">
                            <a:solidFill>
                              <a:prstClr val="black"/>
                            </a:solidFill>
                            <a:latin typeface="Cambria Math" panose="02040503050406030204" pitchFamily="18" charset="0"/>
                          </a:rPr>
                          <m:t>100</m:t>
                        </m:r>
                      </m:den>
                    </m:f>
                    <m:r>
                      <a:rPr lang="en-GB" i="1">
                        <a:solidFill>
                          <a:prstClr val="black"/>
                        </a:solidFill>
                        <a:latin typeface="Cambria Math" panose="02040503050406030204" pitchFamily="18" charset="0"/>
                      </a:rPr>
                      <m:t> </m:t>
                    </m:r>
                  </m:oMath>
                </a14:m>
                <a:endParaRPr lang="en-GB" sz="2200" dirty="0">
                  <a:latin typeface="Comic Sans MS" panose="030F0702030302020204" pitchFamily="66" charset="0"/>
                </a:endParaRPr>
              </a:p>
              <a:p>
                <a:endParaRPr lang="en-GB" sz="800" dirty="0">
                  <a:latin typeface="Comic Sans MS" panose="030F0702030302020204" pitchFamily="66" charset="0"/>
                </a:endParaRPr>
              </a:p>
              <a:p>
                <a:r>
                  <a:rPr lang="en-GB" sz="2200" dirty="0">
                    <a:latin typeface="Comic Sans MS" panose="030F0702030302020204" pitchFamily="66" charset="0"/>
                  </a:rPr>
                  <a:t>9) 2.91	 = </a:t>
                </a:r>
                <a:r>
                  <a:rPr lang="en-GB" sz="2200" dirty="0">
                    <a:solidFill>
                      <a:prstClr val="black"/>
                    </a:solidFill>
                    <a:latin typeface="Comic Sans MS" panose="030F0702030302020204" pitchFamily="66" charset="0"/>
                  </a:rPr>
                  <a:t>2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91</m:t>
                        </m:r>
                      </m:num>
                      <m:den>
                        <m:r>
                          <a:rPr lang="en-GB" i="1">
                            <a:solidFill>
                              <a:prstClr val="black"/>
                            </a:solidFill>
                            <a:latin typeface="Cambria Math" panose="02040503050406030204" pitchFamily="18" charset="0"/>
                          </a:rPr>
                          <m:t>100</m:t>
                        </m:r>
                      </m:den>
                    </m:f>
                    <m:r>
                      <a:rPr lang="en-GB" i="1">
                        <a:solidFill>
                          <a:prstClr val="black"/>
                        </a:solidFill>
                        <a:latin typeface="Cambria Math" panose="02040503050406030204" pitchFamily="18" charset="0"/>
                      </a:rPr>
                      <m:t> </m:t>
                    </m:r>
                  </m:oMath>
                </a14:m>
                <a:r>
                  <a:rPr lang="en-GB" sz="2200" dirty="0">
                    <a:latin typeface="Comic Sans MS" panose="030F0702030302020204" pitchFamily="66" charset="0"/>
                  </a:rPr>
                  <a:t>	</a:t>
                </a:r>
              </a:p>
              <a:p>
                <a:endParaRPr lang="en-GB" sz="800" dirty="0">
                  <a:latin typeface="Comic Sans MS" panose="030F0702030302020204" pitchFamily="66" charset="0"/>
                </a:endParaRPr>
              </a:p>
              <a:p>
                <a:r>
                  <a:rPr lang="en-GB" sz="2200" dirty="0">
                    <a:latin typeface="Comic Sans MS" panose="030F0702030302020204" pitchFamily="66" charset="0"/>
                  </a:rPr>
                  <a:t>10) 1.21 = </a:t>
                </a:r>
                <a:r>
                  <a:rPr lang="en-GB" sz="2200" dirty="0">
                    <a:solidFill>
                      <a:prstClr val="black"/>
                    </a:solidFill>
                    <a:latin typeface="Comic Sans MS" panose="030F0702030302020204" pitchFamily="66" charset="0"/>
                  </a:rPr>
                  <a:t>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21</m:t>
                        </m:r>
                      </m:num>
                      <m:den>
                        <m:r>
                          <a:rPr lang="en-GB" i="1">
                            <a:solidFill>
                              <a:prstClr val="black"/>
                            </a:solidFill>
                            <a:latin typeface="Cambria Math" panose="02040503050406030204" pitchFamily="18" charset="0"/>
                          </a:rPr>
                          <m:t>100</m:t>
                        </m:r>
                      </m:den>
                    </m:f>
                  </m:oMath>
                </a14:m>
                <a:endParaRPr lang="en-GB" sz="2200" dirty="0">
                  <a:latin typeface="Comic Sans MS" panose="030F0702030302020204" pitchFamily="66" charset="0"/>
                </a:endParaRPr>
              </a:p>
              <a:p>
                <a:endParaRPr lang="en-GB" sz="2200" dirty="0">
                  <a:latin typeface="Comic Sans MS" panose="030F0702030302020204" pitchFamily="66" charset="0"/>
                </a:endParaRPr>
              </a:p>
            </p:txBody>
          </p:sp>
        </mc:Choice>
        <mc:Fallback xmlns="">
          <p:sp>
            <p:nvSpPr>
              <p:cNvPr id="2" name="TextBox 1">
                <a:extLst>
                  <a:ext uri="{FF2B5EF4-FFF2-40B4-BE49-F238E27FC236}">
                    <a16:creationId xmlns:a16="http://schemas.microsoft.com/office/drawing/2014/main" id="{5D31849E-EF31-4E17-9EA4-B3FD6B1DCE90}"/>
                  </a:ext>
                </a:extLst>
              </p:cNvPr>
              <p:cNvSpPr txBox="1">
                <a:spLocks noRot="1" noChangeAspect="1" noMove="1" noResize="1" noEditPoints="1" noAdjustHandles="1" noChangeArrowheads="1" noChangeShapeType="1" noTextEdit="1"/>
              </p:cNvSpPr>
              <p:nvPr/>
            </p:nvSpPr>
            <p:spPr>
              <a:xfrm>
                <a:off x="282438" y="830997"/>
                <a:ext cx="3092941" cy="6362511"/>
              </a:xfrm>
              <a:prstGeom prst="rect">
                <a:avLst/>
              </a:prstGeom>
              <a:blipFill>
                <a:blip r:embed="rId2"/>
                <a:stretch>
                  <a:fillRect l="-3346" t="-67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AEC07BE-2AD6-455E-AF68-638D2DD9B062}"/>
                  </a:ext>
                </a:extLst>
              </p:cNvPr>
              <p:cNvSpPr txBox="1"/>
              <p:nvPr/>
            </p:nvSpPr>
            <p:spPr>
              <a:xfrm>
                <a:off x="4104725" y="830997"/>
                <a:ext cx="5170096" cy="5496761"/>
              </a:xfrm>
              <a:prstGeom prst="rect">
                <a:avLst/>
              </a:prstGeom>
              <a:noFill/>
            </p:spPr>
            <p:txBody>
              <a:bodyPr wrap="square" rtlCol="0">
                <a:spAutoFit/>
              </a:bodyPr>
              <a:lstStyle/>
              <a:p>
                <a:r>
                  <a:rPr lang="en-GB" sz="2200" dirty="0">
                    <a:solidFill>
                      <a:schemeClr val="accent4"/>
                    </a:solidFill>
                    <a:latin typeface="Comic Sans MS" panose="030F0702030302020204" pitchFamily="66" charset="0"/>
                  </a:rPr>
                  <a:t>Yellow answers:</a:t>
                </a:r>
              </a:p>
              <a:p>
                <a:r>
                  <a:rPr lang="en-GB" sz="2200" dirty="0">
                    <a:latin typeface="Comic Sans MS" panose="030F0702030302020204" pitchFamily="66" charset="0"/>
                  </a:rPr>
                  <a:t>7.53 = 7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53</m:t>
                        </m:r>
                      </m:num>
                      <m:den>
                        <m:r>
                          <a:rPr lang="en-GB" b="0" i="1" smtClean="0">
                            <a:latin typeface="Cambria Math" panose="02040503050406030204" pitchFamily="18" charset="0"/>
                          </a:rPr>
                          <m:t>100</m:t>
                        </m:r>
                      </m:den>
                    </m:f>
                  </m:oMath>
                </a14:m>
                <a:r>
                  <a:rPr lang="en-GB" sz="2200" dirty="0">
                    <a:latin typeface="Comic Sans MS" panose="030F0702030302020204" pitchFamily="66" charset="0"/>
                  </a:rPr>
                  <a:t>		6.31 = </a:t>
                </a:r>
                <a:r>
                  <a:rPr lang="en-GB" sz="2200" dirty="0">
                    <a:solidFill>
                      <a:prstClr val="black"/>
                    </a:solidFill>
                    <a:latin typeface="Comic Sans MS" panose="030F0702030302020204" pitchFamily="66" charset="0"/>
                  </a:rPr>
                  <a:t>6 </a:t>
                </a:r>
                <a14:m>
                  <m:oMath xmlns:m="http://schemas.openxmlformats.org/officeDocument/2006/math">
                    <m:f>
                      <m:fPr>
                        <m:ctrlPr>
                          <a:rPr lang="en-GB" i="1">
                            <a:solidFill>
                              <a:prstClr val="black"/>
                            </a:solidFill>
                            <a:latin typeface="Cambria Math" panose="02040503050406030204" pitchFamily="18" charset="0"/>
                          </a:rPr>
                        </m:ctrlPr>
                      </m:fPr>
                      <m:num>
                        <m:r>
                          <a:rPr lang="en-GB" i="1">
                            <a:solidFill>
                              <a:prstClr val="black"/>
                            </a:solidFill>
                            <a:latin typeface="Cambria Math" panose="02040503050406030204" pitchFamily="18" charset="0"/>
                          </a:rPr>
                          <m:t>3</m:t>
                        </m:r>
                        <m:r>
                          <a:rPr lang="en-GB" b="0" i="1" smtClean="0">
                            <a:solidFill>
                              <a:prstClr val="black"/>
                            </a:solidFill>
                            <a:latin typeface="Cambria Math" panose="02040503050406030204" pitchFamily="18" charset="0"/>
                          </a:rPr>
                          <m:t>1</m:t>
                        </m:r>
                      </m:num>
                      <m:den>
                        <m:r>
                          <a:rPr lang="en-GB" i="1">
                            <a:solidFill>
                              <a:prstClr val="black"/>
                            </a:solidFill>
                            <a:latin typeface="Cambria Math" panose="02040503050406030204" pitchFamily="18" charset="0"/>
                          </a:rPr>
                          <m:t>100</m:t>
                        </m:r>
                      </m:den>
                    </m:f>
                    <m:r>
                      <a:rPr lang="en-GB" i="1">
                        <a:solidFill>
                          <a:prstClr val="black"/>
                        </a:solidFill>
                        <a:latin typeface="Cambria Math" panose="02040503050406030204" pitchFamily="18" charset="0"/>
                      </a:rPr>
                      <m:t> </m:t>
                    </m:r>
                  </m:oMath>
                </a14:m>
                <a:r>
                  <a:rPr lang="en-GB" sz="2200" dirty="0">
                    <a:latin typeface="Comic Sans MS" panose="030F0702030302020204" pitchFamily="66" charset="0"/>
                  </a:rPr>
                  <a:t>	</a:t>
                </a:r>
              </a:p>
              <a:p>
                <a:endParaRPr lang="en-GB" sz="800" dirty="0">
                  <a:latin typeface="Comic Sans MS" panose="030F0702030302020204" pitchFamily="66" charset="0"/>
                </a:endParaRPr>
              </a:p>
              <a:p>
                <a:r>
                  <a:rPr lang="en-GB" sz="2200" dirty="0">
                    <a:latin typeface="Comic Sans MS" panose="030F0702030302020204" pitchFamily="66" charset="0"/>
                  </a:rPr>
                  <a:t>7.35 = 7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35</m:t>
                        </m:r>
                      </m:num>
                      <m:den>
                        <m:r>
                          <a:rPr lang="en-GB" b="0" i="1" smtClean="0">
                            <a:latin typeface="Cambria Math" panose="02040503050406030204" pitchFamily="18" charset="0"/>
                          </a:rPr>
                          <m:t>100</m:t>
                        </m:r>
                      </m:den>
                    </m:f>
                  </m:oMath>
                </a14:m>
                <a:r>
                  <a:rPr lang="en-GB" sz="2200" dirty="0">
                    <a:latin typeface="Comic Sans MS" panose="030F0702030302020204" pitchFamily="66" charset="0"/>
                  </a:rPr>
                  <a:t>		6.13 = </a:t>
                </a:r>
                <a:r>
                  <a:rPr lang="en-GB" sz="2200" dirty="0">
                    <a:solidFill>
                      <a:prstClr val="black"/>
                    </a:solidFill>
                    <a:latin typeface="Comic Sans MS" panose="030F0702030302020204" pitchFamily="66" charset="0"/>
                  </a:rPr>
                  <a:t>6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m:t>
                        </m:r>
                        <m:r>
                          <a:rPr lang="en-GB" i="1">
                            <a:solidFill>
                              <a:prstClr val="black"/>
                            </a:solidFill>
                            <a:latin typeface="Cambria Math" panose="02040503050406030204" pitchFamily="18" charset="0"/>
                          </a:rPr>
                          <m:t>3</m:t>
                        </m:r>
                      </m:num>
                      <m:den>
                        <m:r>
                          <a:rPr lang="en-GB" i="1">
                            <a:solidFill>
                              <a:prstClr val="black"/>
                            </a:solidFill>
                            <a:latin typeface="Cambria Math" panose="02040503050406030204" pitchFamily="18" charset="0"/>
                          </a:rPr>
                          <m:t>100</m:t>
                        </m:r>
                      </m:den>
                    </m:f>
                  </m:oMath>
                </a14:m>
                <a:endParaRPr lang="en-GB" sz="2200" dirty="0">
                  <a:latin typeface="Comic Sans MS" panose="030F0702030302020204" pitchFamily="66" charset="0"/>
                </a:endParaRPr>
              </a:p>
              <a:p>
                <a:endParaRPr lang="en-GB" sz="800" dirty="0">
                  <a:latin typeface="Comic Sans MS" panose="030F0702030302020204" pitchFamily="66" charset="0"/>
                </a:endParaRPr>
              </a:p>
              <a:p>
                <a:r>
                  <a:rPr lang="en-GB" sz="2200" dirty="0">
                    <a:latin typeface="Comic Sans MS" panose="030F0702030302020204" pitchFamily="66" charset="0"/>
                  </a:rPr>
                  <a:t>5.37 = 5 </a:t>
                </a:r>
                <a14:m>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3</m:t>
                        </m:r>
                        <m:r>
                          <a:rPr lang="en-GB" b="0" i="1" smtClean="0">
                            <a:latin typeface="Cambria Math" panose="02040503050406030204" pitchFamily="18" charset="0"/>
                          </a:rPr>
                          <m:t>7</m:t>
                        </m:r>
                      </m:num>
                      <m:den>
                        <m:r>
                          <a:rPr lang="en-GB" i="1">
                            <a:latin typeface="Cambria Math" panose="02040503050406030204" pitchFamily="18" charset="0"/>
                          </a:rPr>
                          <m:t>100</m:t>
                        </m:r>
                      </m:den>
                    </m:f>
                    <m:r>
                      <a:rPr lang="en-GB" i="1">
                        <a:latin typeface="Cambria Math" panose="02040503050406030204" pitchFamily="18" charset="0"/>
                      </a:rPr>
                      <m:t> </m:t>
                    </m:r>
                  </m:oMath>
                </a14:m>
                <a:r>
                  <a:rPr lang="en-GB" sz="2200" dirty="0">
                    <a:latin typeface="Comic Sans MS" panose="030F0702030302020204" pitchFamily="66" charset="0"/>
                  </a:rPr>
                  <a:t>		3.61 = </a:t>
                </a:r>
                <a:r>
                  <a:rPr lang="en-GB" sz="2200" dirty="0">
                    <a:solidFill>
                      <a:prstClr val="black"/>
                    </a:solidFill>
                    <a:latin typeface="Comic Sans MS" panose="030F0702030302020204" pitchFamily="66" charset="0"/>
                  </a:rPr>
                  <a:t>3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61</m:t>
                        </m:r>
                      </m:num>
                      <m:den>
                        <m:r>
                          <a:rPr lang="en-GB" i="1">
                            <a:solidFill>
                              <a:prstClr val="black"/>
                            </a:solidFill>
                            <a:latin typeface="Cambria Math" panose="02040503050406030204" pitchFamily="18" charset="0"/>
                          </a:rPr>
                          <m:t>100</m:t>
                        </m:r>
                      </m:den>
                    </m:f>
                  </m:oMath>
                </a14:m>
                <a:endParaRPr lang="en-GB" sz="800" dirty="0">
                  <a:latin typeface="Comic Sans MS" panose="030F0702030302020204" pitchFamily="66" charset="0"/>
                </a:endParaRPr>
              </a:p>
              <a:p>
                <a:endParaRPr lang="en-GB" sz="800" dirty="0">
                  <a:latin typeface="Comic Sans MS" panose="030F0702030302020204" pitchFamily="66" charset="0"/>
                </a:endParaRPr>
              </a:p>
              <a:p>
                <a:r>
                  <a:rPr lang="en-GB" sz="2200" dirty="0">
                    <a:latin typeface="Comic Sans MS" panose="030F0702030302020204" pitchFamily="66" charset="0"/>
                  </a:rPr>
                  <a:t>5.73 = 5 </a:t>
                </a:r>
                <a14:m>
                  <m:oMath xmlns:m="http://schemas.openxmlformats.org/officeDocument/2006/math">
                    <m:f>
                      <m:fPr>
                        <m:ctrlPr>
                          <a:rPr lang="en-GB" i="1">
                            <a:latin typeface="Cambria Math" panose="02040503050406030204" pitchFamily="18" charset="0"/>
                          </a:rPr>
                        </m:ctrlPr>
                      </m:fPr>
                      <m:num>
                        <m:r>
                          <a:rPr lang="en-GB" b="0" i="1" smtClean="0">
                            <a:latin typeface="Cambria Math" panose="02040503050406030204" pitchFamily="18" charset="0"/>
                          </a:rPr>
                          <m:t>73</m:t>
                        </m:r>
                      </m:num>
                      <m:den>
                        <m:r>
                          <a:rPr lang="en-GB" i="1">
                            <a:latin typeface="Cambria Math" panose="02040503050406030204" pitchFamily="18" charset="0"/>
                          </a:rPr>
                          <m:t>100</m:t>
                        </m:r>
                      </m:den>
                    </m:f>
                    <m:r>
                      <a:rPr lang="en-GB" i="1">
                        <a:latin typeface="Cambria Math" panose="02040503050406030204" pitchFamily="18" charset="0"/>
                      </a:rPr>
                      <m:t> </m:t>
                    </m:r>
                  </m:oMath>
                </a14:m>
                <a:r>
                  <a:rPr lang="en-GB" sz="2200" dirty="0">
                    <a:latin typeface="Comic Sans MS" panose="030F0702030302020204" pitchFamily="66" charset="0"/>
                  </a:rPr>
                  <a:t>		3.16 = </a:t>
                </a:r>
                <a:r>
                  <a:rPr lang="en-GB" sz="2200" dirty="0">
                    <a:solidFill>
                      <a:prstClr val="black"/>
                    </a:solidFill>
                    <a:latin typeface="Comic Sans MS" panose="030F0702030302020204" pitchFamily="66" charset="0"/>
                  </a:rPr>
                  <a:t>3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16</m:t>
                        </m:r>
                      </m:num>
                      <m:den>
                        <m:r>
                          <a:rPr lang="en-GB" i="1">
                            <a:solidFill>
                              <a:prstClr val="black"/>
                            </a:solidFill>
                            <a:latin typeface="Cambria Math" panose="02040503050406030204" pitchFamily="18" charset="0"/>
                          </a:rPr>
                          <m:t>100</m:t>
                        </m:r>
                      </m:den>
                    </m:f>
                  </m:oMath>
                </a14:m>
                <a:endParaRPr lang="en-GB" sz="2200" dirty="0">
                  <a:latin typeface="Comic Sans MS" panose="030F0702030302020204" pitchFamily="66" charset="0"/>
                </a:endParaRPr>
              </a:p>
              <a:p>
                <a:endParaRPr lang="en-GB" sz="800" dirty="0">
                  <a:latin typeface="Comic Sans MS" panose="030F0702030302020204" pitchFamily="66" charset="0"/>
                </a:endParaRPr>
              </a:p>
              <a:p>
                <a:r>
                  <a:rPr lang="en-GB" sz="2200" dirty="0">
                    <a:latin typeface="Comic Sans MS" panose="030F0702030302020204" pitchFamily="66" charset="0"/>
                  </a:rPr>
                  <a:t>3.75 = 3 </a:t>
                </a:r>
                <a14:m>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7</m:t>
                        </m:r>
                        <m:r>
                          <a:rPr lang="en-GB" b="0" i="1" smtClean="0">
                            <a:latin typeface="Cambria Math" panose="02040503050406030204" pitchFamily="18" charset="0"/>
                          </a:rPr>
                          <m:t>5</m:t>
                        </m:r>
                      </m:num>
                      <m:den>
                        <m:r>
                          <a:rPr lang="en-GB" i="1">
                            <a:latin typeface="Cambria Math" panose="02040503050406030204" pitchFamily="18" charset="0"/>
                          </a:rPr>
                          <m:t>100</m:t>
                        </m:r>
                      </m:den>
                    </m:f>
                    <m:r>
                      <a:rPr lang="en-GB" i="1">
                        <a:latin typeface="Cambria Math" panose="02040503050406030204" pitchFamily="18" charset="0"/>
                      </a:rPr>
                      <m:t> </m:t>
                    </m:r>
                  </m:oMath>
                </a14:m>
                <a:r>
                  <a:rPr lang="en-GB" sz="2200" dirty="0">
                    <a:latin typeface="Comic Sans MS" panose="030F0702030302020204" pitchFamily="66" charset="0"/>
                  </a:rPr>
                  <a:t>		1.63 = </a:t>
                </a:r>
                <a:r>
                  <a:rPr lang="en-GB" sz="2200" dirty="0">
                    <a:solidFill>
                      <a:prstClr val="black"/>
                    </a:solidFill>
                    <a:latin typeface="Comic Sans MS" panose="030F0702030302020204" pitchFamily="66" charset="0"/>
                  </a:rPr>
                  <a:t>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6</m:t>
                        </m:r>
                        <m:r>
                          <a:rPr lang="en-GB" i="1">
                            <a:solidFill>
                              <a:prstClr val="black"/>
                            </a:solidFill>
                            <a:latin typeface="Cambria Math" panose="02040503050406030204" pitchFamily="18" charset="0"/>
                          </a:rPr>
                          <m:t>3</m:t>
                        </m:r>
                      </m:num>
                      <m:den>
                        <m:r>
                          <a:rPr lang="en-GB" i="1">
                            <a:solidFill>
                              <a:prstClr val="black"/>
                            </a:solidFill>
                            <a:latin typeface="Cambria Math" panose="02040503050406030204" pitchFamily="18" charset="0"/>
                          </a:rPr>
                          <m:t>100</m:t>
                        </m:r>
                      </m:den>
                    </m:f>
                  </m:oMath>
                </a14:m>
                <a:endParaRPr lang="en-GB" sz="2200" dirty="0">
                  <a:latin typeface="Comic Sans MS" panose="030F0702030302020204" pitchFamily="66" charset="0"/>
                </a:endParaRPr>
              </a:p>
              <a:p>
                <a:endParaRPr lang="en-GB" sz="800" dirty="0">
                  <a:latin typeface="Comic Sans MS" panose="030F0702030302020204" pitchFamily="66" charset="0"/>
                </a:endParaRPr>
              </a:p>
              <a:p>
                <a:r>
                  <a:rPr lang="en-GB" sz="2200" dirty="0">
                    <a:latin typeface="Comic Sans MS" panose="030F0702030302020204" pitchFamily="66" charset="0"/>
                  </a:rPr>
                  <a:t>3.57 = 	3 </a:t>
                </a:r>
                <a14:m>
                  <m:oMath xmlns:m="http://schemas.openxmlformats.org/officeDocument/2006/math">
                    <m:f>
                      <m:fPr>
                        <m:ctrlPr>
                          <a:rPr lang="en-GB" i="1">
                            <a:latin typeface="Cambria Math" panose="02040503050406030204" pitchFamily="18" charset="0"/>
                          </a:rPr>
                        </m:ctrlPr>
                      </m:fPr>
                      <m:num>
                        <m:r>
                          <a:rPr lang="en-GB" b="0" i="1" smtClean="0">
                            <a:latin typeface="Cambria Math" panose="02040503050406030204" pitchFamily="18" charset="0"/>
                          </a:rPr>
                          <m:t>57</m:t>
                        </m:r>
                      </m:num>
                      <m:den>
                        <m:r>
                          <a:rPr lang="en-GB" i="1">
                            <a:latin typeface="Cambria Math" panose="02040503050406030204" pitchFamily="18" charset="0"/>
                          </a:rPr>
                          <m:t>100</m:t>
                        </m:r>
                      </m:den>
                    </m:f>
                    <m:r>
                      <a:rPr lang="en-GB" i="1">
                        <a:latin typeface="Cambria Math" panose="02040503050406030204" pitchFamily="18" charset="0"/>
                      </a:rPr>
                      <m:t> </m:t>
                    </m:r>
                  </m:oMath>
                </a14:m>
                <a:r>
                  <a:rPr lang="en-GB" sz="2200" dirty="0">
                    <a:latin typeface="Comic Sans MS" panose="030F0702030302020204" pitchFamily="66" charset="0"/>
                  </a:rPr>
                  <a:t>		1.36 = </a:t>
                </a:r>
                <a:r>
                  <a:rPr lang="en-GB" sz="2200" dirty="0">
                    <a:solidFill>
                      <a:prstClr val="black"/>
                    </a:solidFill>
                    <a:latin typeface="Comic Sans MS" panose="030F0702030302020204" pitchFamily="66" charset="0"/>
                  </a:rPr>
                  <a:t>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36</m:t>
                        </m:r>
                      </m:num>
                      <m:den>
                        <m:r>
                          <a:rPr lang="en-GB" i="1">
                            <a:solidFill>
                              <a:prstClr val="black"/>
                            </a:solidFill>
                            <a:latin typeface="Cambria Math" panose="02040503050406030204" pitchFamily="18" charset="0"/>
                          </a:rPr>
                          <m:t>100</m:t>
                        </m:r>
                      </m:den>
                    </m:f>
                  </m:oMath>
                </a14:m>
                <a:endParaRPr lang="en-GB" sz="2200" dirty="0">
                  <a:latin typeface="Comic Sans MS" panose="030F0702030302020204" pitchFamily="66" charset="0"/>
                </a:endParaRPr>
              </a:p>
              <a:p>
                <a:endParaRPr lang="en-GB" sz="800" dirty="0">
                  <a:latin typeface="Comic Sans MS" panose="030F0702030302020204" pitchFamily="66" charset="0"/>
                </a:endParaRPr>
              </a:p>
              <a:p>
                <a:pPr lvl="0"/>
                <a:r>
                  <a:rPr lang="en-GB" sz="2200" dirty="0">
                    <a:latin typeface="Comic Sans MS" panose="030F0702030302020204" pitchFamily="66" charset="0"/>
                  </a:rPr>
                  <a:t>9.51 = 9 </a:t>
                </a:r>
                <a14:m>
                  <m:oMath xmlns:m="http://schemas.openxmlformats.org/officeDocument/2006/math">
                    <m:f>
                      <m:fPr>
                        <m:ctrlPr>
                          <a:rPr lang="en-GB" i="1">
                            <a:latin typeface="Cambria Math" panose="02040503050406030204" pitchFamily="18" charset="0"/>
                          </a:rPr>
                        </m:ctrlPr>
                      </m:fPr>
                      <m:num>
                        <m:r>
                          <a:rPr lang="en-GB" b="0" i="1" smtClean="0">
                            <a:latin typeface="Cambria Math" panose="02040503050406030204" pitchFamily="18" charset="0"/>
                          </a:rPr>
                          <m:t>51</m:t>
                        </m:r>
                      </m:num>
                      <m:den>
                        <m:r>
                          <a:rPr lang="en-GB" i="1">
                            <a:latin typeface="Cambria Math" panose="02040503050406030204" pitchFamily="18" charset="0"/>
                          </a:rPr>
                          <m:t>100</m:t>
                        </m:r>
                      </m:den>
                    </m:f>
                  </m:oMath>
                </a14:m>
                <a:r>
                  <a:rPr lang="en-GB" dirty="0">
                    <a:latin typeface="Comic Sans MS" panose="030F0702030302020204" pitchFamily="66" charset="0"/>
                  </a:rPr>
                  <a:t>		</a:t>
                </a:r>
                <a:r>
                  <a:rPr lang="en-GB" sz="2200" dirty="0">
                    <a:solidFill>
                      <a:prstClr val="black"/>
                    </a:solidFill>
                    <a:latin typeface="Comic Sans MS" panose="030F0702030302020204" pitchFamily="66" charset="0"/>
                  </a:rPr>
                  <a:t>1.95 = 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95</m:t>
                        </m:r>
                      </m:num>
                      <m:den>
                        <m:r>
                          <a:rPr lang="en-GB" i="1">
                            <a:solidFill>
                              <a:prstClr val="black"/>
                            </a:solidFill>
                            <a:latin typeface="Cambria Math" panose="02040503050406030204" pitchFamily="18" charset="0"/>
                          </a:rPr>
                          <m:t>100</m:t>
                        </m:r>
                      </m:den>
                    </m:f>
                  </m:oMath>
                </a14:m>
                <a:endParaRPr lang="en-GB" sz="2200" dirty="0">
                  <a:solidFill>
                    <a:prstClr val="black"/>
                  </a:solidFill>
                  <a:latin typeface="Comic Sans MS" panose="030F0702030302020204" pitchFamily="66" charset="0"/>
                </a:endParaRPr>
              </a:p>
              <a:p>
                <a:endParaRPr lang="en-GB" sz="800" dirty="0">
                  <a:latin typeface="Comic Sans MS" panose="030F0702030302020204" pitchFamily="66" charset="0"/>
                </a:endParaRPr>
              </a:p>
              <a:p>
                <a:pPr lvl="0"/>
                <a:r>
                  <a:rPr lang="en-GB" sz="2200" dirty="0">
                    <a:latin typeface="Comic Sans MS" panose="030F0702030302020204" pitchFamily="66" charset="0"/>
                  </a:rPr>
                  <a:t>9.15 = </a:t>
                </a:r>
                <a:r>
                  <a:rPr lang="en-GB" sz="2200" dirty="0">
                    <a:solidFill>
                      <a:prstClr val="black"/>
                    </a:solidFill>
                    <a:latin typeface="Comic Sans MS" panose="030F0702030302020204" pitchFamily="66" charset="0"/>
                  </a:rPr>
                  <a:t>9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15</m:t>
                        </m:r>
                      </m:num>
                      <m:den>
                        <m:r>
                          <a:rPr lang="en-GB" i="1">
                            <a:solidFill>
                              <a:prstClr val="black"/>
                            </a:solidFill>
                            <a:latin typeface="Cambria Math" panose="02040503050406030204" pitchFamily="18" charset="0"/>
                          </a:rPr>
                          <m:t>100</m:t>
                        </m:r>
                      </m:den>
                    </m:f>
                  </m:oMath>
                </a14:m>
                <a:r>
                  <a:rPr lang="en-GB" sz="2200" dirty="0">
                    <a:latin typeface="Comic Sans MS" panose="030F0702030302020204" pitchFamily="66" charset="0"/>
                  </a:rPr>
                  <a:t>		</a:t>
                </a:r>
                <a:r>
                  <a:rPr lang="en-GB" sz="2200" dirty="0">
                    <a:solidFill>
                      <a:prstClr val="black"/>
                    </a:solidFill>
                    <a:latin typeface="Comic Sans MS" panose="030F0702030302020204" pitchFamily="66" charset="0"/>
                  </a:rPr>
                  <a:t>1.59 = 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59</m:t>
                        </m:r>
                      </m:num>
                      <m:den>
                        <m:r>
                          <a:rPr lang="en-GB" i="1">
                            <a:solidFill>
                              <a:prstClr val="black"/>
                            </a:solidFill>
                            <a:latin typeface="Cambria Math" panose="02040503050406030204" pitchFamily="18" charset="0"/>
                          </a:rPr>
                          <m:t>100</m:t>
                        </m:r>
                      </m:den>
                    </m:f>
                  </m:oMath>
                </a14:m>
                <a:endParaRPr lang="en-GB" sz="2200" dirty="0">
                  <a:latin typeface="Comic Sans MS" panose="030F0702030302020204" pitchFamily="66" charset="0"/>
                </a:endParaRPr>
              </a:p>
              <a:p>
                <a:endParaRPr lang="en-GB" sz="800" dirty="0">
                  <a:latin typeface="Comic Sans MS" panose="030F0702030302020204" pitchFamily="66" charset="0"/>
                </a:endParaRPr>
              </a:p>
              <a:p>
                <a:r>
                  <a:rPr lang="en-GB" sz="2200" dirty="0">
                    <a:latin typeface="Comic Sans MS" panose="030F0702030302020204" pitchFamily="66" charset="0"/>
                  </a:rPr>
                  <a:t>5.91 = </a:t>
                </a:r>
                <a:r>
                  <a:rPr lang="en-GB" sz="2200" dirty="0">
                    <a:solidFill>
                      <a:prstClr val="black"/>
                    </a:solidFill>
                    <a:latin typeface="Comic Sans MS" panose="030F0702030302020204" pitchFamily="66" charset="0"/>
                  </a:rPr>
                  <a:t>5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91</m:t>
                        </m:r>
                      </m:num>
                      <m:den>
                        <m:r>
                          <a:rPr lang="en-GB" i="1">
                            <a:solidFill>
                              <a:prstClr val="black"/>
                            </a:solidFill>
                            <a:latin typeface="Cambria Math" panose="02040503050406030204" pitchFamily="18" charset="0"/>
                          </a:rPr>
                          <m:t>100</m:t>
                        </m:r>
                      </m:den>
                    </m:f>
                  </m:oMath>
                </a14:m>
                <a:r>
                  <a:rPr lang="en-GB" sz="2200" dirty="0">
                    <a:latin typeface="Comic Sans MS" panose="030F0702030302020204" pitchFamily="66" charset="0"/>
                  </a:rPr>
                  <a:t> </a:t>
                </a:r>
              </a:p>
              <a:p>
                <a:endParaRPr lang="en-GB" sz="800" dirty="0">
                  <a:latin typeface="Comic Sans MS" panose="030F0702030302020204" pitchFamily="66" charset="0"/>
                </a:endParaRPr>
              </a:p>
              <a:p>
                <a:r>
                  <a:rPr lang="en-GB" sz="2200" dirty="0">
                    <a:latin typeface="Comic Sans MS" panose="030F0702030302020204" pitchFamily="66" charset="0"/>
                  </a:rPr>
                  <a:t>5.19 = </a:t>
                </a:r>
                <a:r>
                  <a:rPr lang="en-GB" sz="2200" dirty="0">
                    <a:solidFill>
                      <a:prstClr val="black"/>
                    </a:solidFill>
                    <a:latin typeface="Comic Sans MS" panose="030F0702030302020204" pitchFamily="66" charset="0"/>
                  </a:rPr>
                  <a:t>5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19</m:t>
                        </m:r>
                      </m:num>
                      <m:den>
                        <m:r>
                          <a:rPr lang="en-GB" i="1">
                            <a:solidFill>
                              <a:prstClr val="black"/>
                            </a:solidFill>
                            <a:latin typeface="Cambria Math" panose="02040503050406030204" pitchFamily="18" charset="0"/>
                          </a:rPr>
                          <m:t>100</m:t>
                        </m:r>
                      </m:den>
                    </m:f>
                  </m:oMath>
                </a14:m>
                <a:endParaRPr lang="en-GB" sz="2200" dirty="0">
                  <a:latin typeface="Comic Sans MS" panose="030F0702030302020204" pitchFamily="66" charset="0"/>
                </a:endParaRPr>
              </a:p>
            </p:txBody>
          </p:sp>
        </mc:Choice>
        <mc:Fallback xmlns="">
          <p:sp>
            <p:nvSpPr>
              <p:cNvPr id="8" name="TextBox 7">
                <a:extLst>
                  <a:ext uri="{FF2B5EF4-FFF2-40B4-BE49-F238E27FC236}">
                    <a16:creationId xmlns:a16="http://schemas.microsoft.com/office/drawing/2014/main" id="{6AEC07BE-2AD6-455E-AF68-638D2DD9B062}"/>
                  </a:ext>
                </a:extLst>
              </p:cNvPr>
              <p:cNvSpPr txBox="1">
                <a:spLocks noRot="1" noChangeAspect="1" noMove="1" noResize="1" noEditPoints="1" noAdjustHandles="1" noChangeArrowheads="1" noChangeShapeType="1" noTextEdit="1"/>
              </p:cNvSpPr>
              <p:nvPr/>
            </p:nvSpPr>
            <p:spPr>
              <a:xfrm>
                <a:off x="4104725" y="830997"/>
                <a:ext cx="5170096" cy="5496761"/>
              </a:xfrm>
              <a:prstGeom prst="rect">
                <a:avLst/>
              </a:prstGeom>
              <a:blipFill>
                <a:blip r:embed="rId3"/>
                <a:stretch>
                  <a:fillRect l="-1533" t="-776" b="-443"/>
                </a:stretch>
              </a:blipFill>
            </p:spPr>
            <p:txBody>
              <a:bodyPr/>
              <a:lstStyle/>
              <a:p>
                <a:r>
                  <a:rPr lang="en-GB">
                    <a:noFill/>
                  </a:rPr>
                  <a:t> </a:t>
                </a:r>
              </a:p>
            </p:txBody>
          </p:sp>
        </mc:Fallback>
      </mc:AlternateContent>
    </p:spTree>
    <p:extLst>
      <p:ext uri="{BB962C8B-B14F-4D97-AF65-F5344CB8AC3E}">
        <p14:creationId xmlns:p14="http://schemas.microsoft.com/office/powerpoint/2010/main" val="13792213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4CB08F6-9603-4AB5-9F5F-19D6428F7A31}"/>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FF996C4D-2472-44A0-8620-37E0253DC364}"/>
                  </a:ext>
                </a:extLst>
              </p:cNvPr>
              <p:cNvSpPr txBox="1"/>
              <p:nvPr/>
            </p:nvSpPr>
            <p:spPr>
              <a:xfrm>
                <a:off x="1219199" y="930352"/>
                <a:ext cx="5610362" cy="5927648"/>
              </a:xfrm>
              <a:prstGeom prst="rect">
                <a:avLst/>
              </a:prstGeom>
              <a:noFill/>
            </p:spPr>
            <p:txBody>
              <a:bodyPr wrap="square" rtlCol="0">
                <a:spAutoFit/>
              </a:bodyPr>
              <a:lstStyle/>
              <a:p>
                <a:r>
                  <a:rPr lang="en-GB" sz="2200" dirty="0">
                    <a:solidFill>
                      <a:srgbClr val="00B050"/>
                    </a:solidFill>
                    <a:latin typeface="Comic Sans MS" panose="030F0702030302020204" pitchFamily="66" charset="0"/>
                  </a:rPr>
                  <a:t>Green</a:t>
                </a:r>
                <a:r>
                  <a:rPr lang="en-GB" sz="2200" dirty="0">
                    <a:solidFill>
                      <a:srgbClr val="7030A0"/>
                    </a:solidFill>
                    <a:latin typeface="Comic Sans MS" panose="030F0702030302020204" pitchFamily="66" charset="0"/>
                  </a:rPr>
                  <a:t>/Purple </a:t>
                </a:r>
                <a:r>
                  <a:rPr lang="en-GB" sz="2200" dirty="0">
                    <a:latin typeface="Comic Sans MS" panose="030F0702030302020204" pitchFamily="66" charset="0"/>
                  </a:rPr>
                  <a:t>answers:</a:t>
                </a:r>
              </a:p>
              <a:p>
                <a:r>
                  <a:rPr lang="en-GB" sz="2200" dirty="0">
                    <a:solidFill>
                      <a:prstClr val="black"/>
                    </a:solidFill>
                    <a:latin typeface="Comic Sans MS" panose="030F0702030302020204" pitchFamily="66" charset="0"/>
                  </a:rPr>
                  <a:t>7.53 = 7 </a:t>
                </a:r>
                <a14:m>
                  <m:oMath xmlns:m="http://schemas.openxmlformats.org/officeDocument/2006/math">
                    <m:f>
                      <m:fPr>
                        <m:ctrlPr>
                          <a:rPr lang="en-GB" i="1" smtClean="0">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53</m:t>
                        </m:r>
                      </m:num>
                      <m:den>
                        <m:r>
                          <a:rPr lang="en-GB" i="1">
                            <a:solidFill>
                              <a:prstClr val="black"/>
                            </a:solidFill>
                            <a:latin typeface="Cambria Math" panose="02040503050406030204" pitchFamily="18" charset="0"/>
                          </a:rPr>
                          <m:t>100</m:t>
                        </m:r>
                      </m:den>
                    </m:f>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1.95 = 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95</m:t>
                        </m:r>
                      </m:num>
                      <m:den>
                        <m:r>
                          <a:rPr lang="en-GB" i="1">
                            <a:solidFill>
                              <a:prstClr val="black"/>
                            </a:solidFill>
                            <a:latin typeface="Cambria Math" panose="02040503050406030204" pitchFamily="18" charset="0"/>
                          </a:rPr>
                          <m:t>100</m:t>
                        </m:r>
                      </m:den>
                    </m:f>
                    <m:r>
                      <a:rPr lang="en-GB" i="1">
                        <a:solidFill>
                          <a:prstClr val="black"/>
                        </a:solidFill>
                        <a:latin typeface="Cambria Math" panose="02040503050406030204" pitchFamily="18" charset="0"/>
                      </a:rPr>
                      <m:t> </m:t>
                    </m:r>
                  </m:oMath>
                </a14:m>
                <a:r>
                  <a:rPr lang="en-GB" sz="2200" dirty="0">
                    <a:solidFill>
                      <a:prstClr val="black"/>
                    </a:solidFill>
                    <a:latin typeface="Comic Sans MS" panose="030F0702030302020204" pitchFamily="66" charset="0"/>
                  </a:rPr>
                  <a:t>= 1 </a:t>
                </a:r>
                <a14:m>
                  <m:oMath xmlns:m="http://schemas.openxmlformats.org/officeDocument/2006/math">
                    <m:f>
                      <m:fPr>
                        <m:ctrlPr>
                          <a:rPr lang="en-GB" i="1" smtClean="0">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19</m:t>
                        </m:r>
                      </m:num>
                      <m:den>
                        <m:r>
                          <a:rPr lang="en-GB" b="0" i="1" smtClean="0">
                            <a:solidFill>
                              <a:prstClr val="black"/>
                            </a:solidFill>
                            <a:latin typeface="Cambria Math" panose="02040503050406030204" pitchFamily="18" charset="0"/>
                          </a:rPr>
                          <m:t>2</m:t>
                        </m:r>
                        <m:r>
                          <a:rPr lang="en-GB" i="1">
                            <a:solidFill>
                              <a:prstClr val="black"/>
                            </a:solidFill>
                            <a:latin typeface="Cambria Math" panose="02040503050406030204" pitchFamily="18" charset="0"/>
                          </a:rPr>
                          <m:t>0</m:t>
                        </m:r>
                      </m:den>
                    </m:f>
                    <m:r>
                      <a:rPr lang="en-GB" i="1">
                        <a:solidFill>
                          <a:prstClr val="black"/>
                        </a:solidFill>
                        <a:latin typeface="Cambria Math" panose="02040503050406030204" pitchFamily="18" charset="0"/>
                      </a:rPr>
                      <m:t> </m:t>
                    </m:r>
                  </m:oMath>
                </a14:m>
                <a:r>
                  <a:rPr lang="en-GB" sz="1000" dirty="0">
                    <a:latin typeface="Comic Sans MS" panose="030F0702030302020204" pitchFamily="66" charset="0"/>
                  </a:rPr>
                  <a:t>		</a:t>
                </a: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7.35 = 7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35</m:t>
                        </m:r>
                      </m:num>
                      <m:den>
                        <m:r>
                          <a:rPr lang="en-GB" i="1">
                            <a:solidFill>
                              <a:prstClr val="black"/>
                            </a:solidFill>
                            <a:latin typeface="Cambria Math" panose="02040503050406030204" pitchFamily="18" charset="0"/>
                          </a:rPr>
                          <m:t>100</m:t>
                        </m:r>
                      </m:den>
                    </m:f>
                  </m:oMath>
                </a14:m>
                <a:r>
                  <a:rPr lang="en-GB" sz="2200" dirty="0">
                    <a:solidFill>
                      <a:prstClr val="black"/>
                    </a:solidFill>
                    <a:latin typeface="Comic Sans MS" panose="030F0702030302020204" pitchFamily="66" charset="0"/>
                  </a:rPr>
                  <a:t> = 7 </a:t>
                </a:r>
                <a14:m>
                  <m:oMath xmlns:m="http://schemas.openxmlformats.org/officeDocument/2006/math">
                    <m:f>
                      <m:fPr>
                        <m:ctrlPr>
                          <a:rPr lang="en-GB" i="1" smtClean="0">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7</m:t>
                        </m:r>
                      </m:num>
                      <m:den>
                        <m:r>
                          <a:rPr lang="en-GB" b="0" i="1" smtClean="0">
                            <a:solidFill>
                              <a:prstClr val="black"/>
                            </a:solidFill>
                            <a:latin typeface="Cambria Math" panose="02040503050406030204" pitchFamily="18" charset="0"/>
                          </a:rPr>
                          <m:t>20</m:t>
                        </m:r>
                      </m:den>
                    </m:f>
                  </m:oMath>
                </a14:m>
                <a:r>
                  <a:rPr lang="en-GB" sz="2200" dirty="0">
                    <a:solidFill>
                      <a:prstClr val="black"/>
                    </a:solidFill>
                    <a:latin typeface="Comic Sans MS" panose="030F0702030302020204" pitchFamily="66" charset="0"/>
                  </a:rPr>
                  <a:t> 	 1.59 = 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59</m:t>
                        </m:r>
                      </m:num>
                      <m:den>
                        <m:r>
                          <a:rPr lang="en-GB" i="1">
                            <a:solidFill>
                              <a:prstClr val="black"/>
                            </a:solidFill>
                            <a:latin typeface="Cambria Math" panose="02040503050406030204" pitchFamily="18" charset="0"/>
                          </a:rPr>
                          <m:t>100</m:t>
                        </m:r>
                      </m:den>
                    </m:f>
                  </m:oMath>
                </a14:m>
                <a:endParaRPr lang="en-GB" sz="1000" dirty="0">
                  <a:latin typeface="Comic Sans MS" panose="030F0702030302020204" pitchFamily="66" charset="0"/>
                </a:endParaRP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5.73 = 5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73</m:t>
                        </m:r>
                      </m:num>
                      <m:den>
                        <m:r>
                          <a:rPr lang="en-GB" i="1">
                            <a:solidFill>
                              <a:prstClr val="black"/>
                            </a:solidFill>
                            <a:latin typeface="Cambria Math" panose="02040503050406030204" pitchFamily="18" charset="0"/>
                          </a:rPr>
                          <m:t>100</m:t>
                        </m:r>
                      </m:den>
                    </m:f>
                    <m:r>
                      <a:rPr lang="en-GB" b="0" i="0" smtClean="0">
                        <a:solidFill>
                          <a:prstClr val="black"/>
                        </a:solidFill>
                        <a:latin typeface="Cambria Math" panose="02040503050406030204" pitchFamily="18" charset="0"/>
                      </a:rPr>
                      <m:t>  </m:t>
                    </m:r>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6.31 = 6</a:t>
                </a:r>
                <a:r>
                  <a:rPr lang="en-GB" dirty="0">
                    <a:solidFill>
                      <a:prstClr val="black"/>
                    </a:solidFill>
                  </a:rPr>
                  <a:t> </a:t>
                </a:r>
                <a14:m>
                  <m:oMath xmlns:m="http://schemas.openxmlformats.org/officeDocument/2006/math">
                    <m:f>
                      <m:fPr>
                        <m:ctrlPr>
                          <a:rPr lang="en-GB" i="1">
                            <a:solidFill>
                              <a:prstClr val="black"/>
                            </a:solidFill>
                            <a:latin typeface="Cambria Math" panose="02040503050406030204" pitchFamily="18" charset="0"/>
                          </a:rPr>
                        </m:ctrlPr>
                      </m:fPr>
                      <m:num>
                        <m:r>
                          <a:rPr lang="en-GB" i="1">
                            <a:solidFill>
                              <a:prstClr val="black"/>
                            </a:solidFill>
                            <a:latin typeface="Cambria Math" panose="02040503050406030204" pitchFamily="18" charset="0"/>
                          </a:rPr>
                          <m:t>36</m:t>
                        </m:r>
                      </m:num>
                      <m:den>
                        <m:r>
                          <a:rPr lang="en-GB" i="1">
                            <a:solidFill>
                              <a:prstClr val="black"/>
                            </a:solidFill>
                            <a:latin typeface="Cambria Math" panose="02040503050406030204" pitchFamily="18" charset="0"/>
                          </a:rPr>
                          <m:t>100</m:t>
                        </m:r>
                      </m:den>
                    </m:f>
                  </m:oMath>
                </a14:m>
                <a:r>
                  <a:rPr lang="en-GB" sz="2200" dirty="0">
                    <a:solidFill>
                      <a:prstClr val="black"/>
                    </a:solidFill>
                    <a:latin typeface="Comic Sans MS" panose="030F0702030302020204" pitchFamily="66" charset="0"/>
                  </a:rPr>
                  <a:t> = 6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9</m:t>
                        </m:r>
                      </m:num>
                      <m:den>
                        <m:r>
                          <a:rPr lang="en-GB" b="0" i="1" smtClean="0">
                            <a:solidFill>
                              <a:prstClr val="black"/>
                            </a:solidFill>
                            <a:latin typeface="Cambria Math" panose="02040503050406030204" pitchFamily="18" charset="0"/>
                          </a:rPr>
                          <m:t>25</m:t>
                        </m:r>
                      </m:den>
                    </m:f>
                    <m:r>
                      <a:rPr lang="en-GB" i="1">
                        <a:solidFill>
                          <a:prstClr val="black"/>
                        </a:solidFill>
                        <a:latin typeface="Cambria Math" panose="02040503050406030204" pitchFamily="18" charset="0"/>
                      </a:rPr>
                      <m:t> </m:t>
                    </m:r>
                  </m:oMath>
                </a14:m>
                <a:endParaRPr lang="en-GB" sz="1000" dirty="0">
                  <a:latin typeface="Comic Sans MS" panose="030F0702030302020204" pitchFamily="66" charset="0"/>
                </a:endParaRP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5.37 = 5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37</m:t>
                        </m:r>
                      </m:num>
                      <m:den>
                        <m:r>
                          <a:rPr lang="en-GB" i="1">
                            <a:solidFill>
                              <a:prstClr val="black"/>
                            </a:solidFill>
                            <a:latin typeface="Cambria Math" panose="02040503050406030204" pitchFamily="18" charset="0"/>
                          </a:rPr>
                          <m:t>100</m:t>
                        </m:r>
                      </m:den>
                    </m:f>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6.13 = 6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13</m:t>
                        </m:r>
                      </m:num>
                      <m:den>
                        <m:r>
                          <a:rPr lang="en-GB" i="1">
                            <a:solidFill>
                              <a:prstClr val="black"/>
                            </a:solidFill>
                            <a:latin typeface="Cambria Math" panose="02040503050406030204" pitchFamily="18" charset="0"/>
                          </a:rPr>
                          <m:t>100</m:t>
                        </m:r>
                      </m:den>
                    </m:f>
                  </m:oMath>
                </a14:m>
                <a:endParaRPr lang="en-GB" sz="1000" dirty="0">
                  <a:latin typeface="Comic Sans MS" panose="030F0702030302020204" pitchFamily="66" charset="0"/>
                </a:endParaRP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3.75 = 3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75</m:t>
                        </m:r>
                      </m:num>
                      <m:den>
                        <m:r>
                          <a:rPr lang="en-GB" i="1">
                            <a:solidFill>
                              <a:prstClr val="black"/>
                            </a:solidFill>
                            <a:latin typeface="Cambria Math" panose="02040503050406030204" pitchFamily="18" charset="0"/>
                          </a:rPr>
                          <m:t>100</m:t>
                        </m:r>
                      </m:den>
                    </m:f>
                  </m:oMath>
                </a14:m>
                <a:r>
                  <a:rPr lang="en-GB" sz="2200" dirty="0">
                    <a:solidFill>
                      <a:prstClr val="black"/>
                    </a:solidFill>
                    <a:latin typeface="Comic Sans MS" panose="030F0702030302020204" pitchFamily="66" charset="0"/>
                  </a:rPr>
                  <a:t> = 5 </a:t>
                </a:r>
                <a14:m>
                  <m:oMath xmlns:m="http://schemas.openxmlformats.org/officeDocument/2006/math">
                    <m:f>
                      <m:fPr>
                        <m:ctrlPr>
                          <a:rPr lang="en-GB" i="1">
                            <a:solidFill>
                              <a:prstClr val="black"/>
                            </a:solidFill>
                            <a:latin typeface="Cambria Math" panose="02040503050406030204" pitchFamily="18" charset="0"/>
                          </a:rPr>
                        </m:ctrlPr>
                      </m:fPr>
                      <m:num>
                        <m:r>
                          <a:rPr lang="en-GB" i="1">
                            <a:solidFill>
                              <a:prstClr val="black"/>
                            </a:solidFill>
                            <a:latin typeface="Cambria Math" panose="02040503050406030204" pitchFamily="18" charset="0"/>
                          </a:rPr>
                          <m:t>3</m:t>
                        </m:r>
                      </m:num>
                      <m:den>
                        <m:r>
                          <a:rPr lang="en-GB" b="0" i="1" smtClean="0">
                            <a:solidFill>
                              <a:prstClr val="black"/>
                            </a:solidFill>
                            <a:latin typeface="Cambria Math" panose="02040503050406030204" pitchFamily="18" charset="0"/>
                          </a:rPr>
                          <m:t>4</m:t>
                        </m:r>
                      </m:den>
                    </m:f>
                    <m:r>
                      <a:rPr lang="en-GB" i="1">
                        <a:solidFill>
                          <a:prstClr val="black"/>
                        </a:solidFill>
                        <a:latin typeface="Cambria Math" panose="02040503050406030204" pitchFamily="18" charset="0"/>
                      </a:rPr>
                      <m:t> </m:t>
                    </m:r>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3.61 = 3</a:t>
                </a:r>
                <a:r>
                  <a:rPr lang="en-GB" dirty="0">
                    <a:solidFill>
                      <a:prstClr val="black"/>
                    </a:solidFill>
                  </a:rPr>
                  <a:t>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61</m:t>
                        </m:r>
                      </m:num>
                      <m:den>
                        <m:r>
                          <a:rPr lang="en-GB" i="1">
                            <a:solidFill>
                              <a:prstClr val="black"/>
                            </a:solidFill>
                            <a:latin typeface="Cambria Math" panose="02040503050406030204" pitchFamily="18" charset="0"/>
                          </a:rPr>
                          <m:t>100</m:t>
                        </m:r>
                      </m:den>
                    </m:f>
                  </m:oMath>
                </a14:m>
                <a:r>
                  <a:rPr lang="en-GB" sz="2200" dirty="0">
                    <a:solidFill>
                      <a:prstClr val="black"/>
                    </a:solidFill>
                    <a:latin typeface="Comic Sans MS" panose="030F0702030302020204" pitchFamily="66" charset="0"/>
                  </a:rPr>
                  <a:t> </a:t>
                </a:r>
                <a:endParaRPr lang="en-GB" sz="1000" dirty="0">
                  <a:latin typeface="Comic Sans MS" panose="030F0702030302020204" pitchFamily="66" charset="0"/>
                </a:endParaRP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3.57 = 3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57</m:t>
                        </m:r>
                      </m:num>
                      <m:den>
                        <m:r>
                          <a:rPr lang="en-GB" i="1">
                            <a:solidFill>
                              <a:prstClr val="black"/>
                            </a:solidFill>
                            <a:latin typeface="Cambria Math" panose="02040503050406030204" pitchFamily="18" charset="0"/>
                          </a:rPr>
                          <m:t>100</m:t>
                        </m:r>
                      </m:den>
                    </m:f>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3.16 = 3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16</m:t>
                        </m:r>
                      </m:num>
                      <m:den>
                        <m:r>
                          <a:rPr lang="en-GB" i="1">
                            <a:solidFill>
                              <a:prstClr val="black"/>
                            </a:solidFill>
                            <a:latin typeface="Cambria Math" panose="02040503050406030204" pitchFamily="18" charset="0"/>
                          </a:rPr>
                          <m:t>100</m:t>
                        </m:r>
                      </m:den>
                    </m:f>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3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4</m:t>
                        </m:r>
                      </m:num>
                      <m:den>
                        <m:r>
                          <a:rPr lang="en-GB" b="0" i="1" smtClean="0">
                            <a:solidFill>
                              <a:prstClr val="black"/>
                            </a:solidFill>
                            <a:latin typeface="Cambria Math" panose="02040503050406030204" pitchFamily="18" charset="0"/>
                          </a:rPr>
                          <m:t>25</m:t>
                        </m:r>
                      </m:den>
                    </m:f>
                    <m:r>
                      <a:rPr lang="en-GB" i="1">
                        <a:solidFill>
                          <a:prstClr val="black"/>
                        </a:solidFill>
                        <a:latin typeface="Cambria Math" panose="02040503050406030204" pitchFamily="18" charset="0"/>
                      </a:rPr>
                      <m:t> </m:t>
                    </m:r>
                  </m:oMath>
                </a14:m>
                <a:endParaRPr lang="en-GB" sz="1000" dirty="0">
                  <a:latin typeface="Comic Sans MS" panose="030F0702030302020204" pitchFamily="66" charset="0"/>
                </a:endParaRP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9.51 = 9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51</m:t>
                        </m:r>
                      </m:num>
                      <m:den>
                        <m:r>
                          <a:rPr lang="en-GB" i="1">
                            <a:solidFill>
                              <a:prstClr val="black"/>
                            </a:solidFill>
                            <a:latin typeface="Cambria Math" panose="02040503050406030204" pitchFamily="18" charset="0"/>
                          </a:rPr>
                          <m:t>100</m:t>
                        </m:r>
                      </m:den>
                    </m:f>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1.63 = 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63</m:t>
                        </m:r>
                      </m:num>
                      <m:den>
                        <m:r>
                          <a:rPr lang="en-GB" i="1">
                            <a:solidFill>
                              <a:prstClr val="black"/>
                            </a:solidFill>
                            <a:latin typeface="Cambria Math" panose="02040503050406030204" pitchFamily="18" charset="0"/>
                          </a:rPr>
                          <m:t>100</m:t>
                        </m:r>
                      </m:den>
                    </m:f>
                  </m:oMath>
                </a14:m>
                <a:endParaRPr lang="en-GB" sz="1000" dirty="0">
                  <a:latin typeface="Comic Sans MS" panose="030F0702030302020204" pitchFamily="66" charset="0"/>
                </a:endParaRP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9.15 = 9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15</m:t>
                        </m:r>
                      </m:num>
                      <m:den>
                        <m:r>
                          <a:rPr lang="en-GB" i="1">
                            <a:solidFill>
                              <a:prstClr val="black"/>
                            </a:solidFill>
                            <a:latin typeface="Cambria Math" panose="02040503050406030204" pitchFamily="18" charset="0"/>
                          </a:rPr>
                          <m:t>100</m:t>
                        </m:r>
                      </m:den>
                    </m:f>
                  </m:oMath>
                </a14:m>
                <a:r>
                  <a:rPr lang="en-GB" sz="2200" dirty="0">
                    <a:solidFill>
                      <a:prstClr val="black"/>
                    </a:solidFill>
                    <a:latin typeface="Comic Sans MS" panose="030F0702030302020204" pitchFamily="66" charset="0"/>
                  </a:rPr>
                  <a:t> = 9 </a:t>
                </a:r>
                <a14:m>
                  <m:oMath xmlns:m="http://schemas.openxmlformats.org/officeDocument/2006/math">
                    <m:f>
                      <m:fPr>
                        <m:ctrlPr>
                          <a:rPr lang="en-GB" i="1">
                            <a:solidFill>
                              <a:prstClr val="black"/>
                            </a:solidFill>
                            <a:latin typeface="Cambria Math" panose="02040503050406030204" pitchFamily="18" charset="0"/>
                          </a:rPr>
                        </m:ctrlPr>
                      </m:fPr>
                      <m:num>
                        <m:r>
                          <a:rPr lang="en-GB" i="1">
                            <a:solidFill>
                              <a:prstClr val="black"/>
                            </a:solidFill>
                            <a:latin typeface="Cambria Math" panose="02040503050406030204" pitchFamily="18" charset="0"/>
                          </a:rPr>
                          <m:t>3</m:t>
                        </m:r>
                      </m:num>
                      <m:den>
                        <m:r>
                          <a:rPr lang="en-GB" b="0" i="1" smtClean="0">
                            <a:solidFill>
                              <a:prstClr val="black"/>
                            </a:solidFill>
                            <a:latin typeface="Cambria Math" panose="02040503050406030204" pitchFamily="18" charset="0"/>
                          </a:rPr>
                          <m:t>2</m:t>
                        </m:r>
                        <m:r>
                          <a:rPr lang="en-GB" i="1">
                            <a:solidFill>
                              <a:prstClr val="black"/>
                            </a:solidFill>
                            <a:latin typeface="Cambria Math" panose="02040503050406030204" pitchFamily="18" charset="0"/>
                          </a:rPr>
                          <m:t>0</m:t>
                        </m:r>
                      </m:den>
                    </m:f>
                    <m:r>
                      <a:rPr lang="en-GB" i="1">
                        <a:solidFill>
                          <a:prstClr val="black"/>
                        </a:solidFill>
                        <a:latin typeface="Cambria Math" panose="02040503050406030204" pitchFamily="18" charset="0"/>
                      </a:rPr>
                      <m:t> </m:t>
                    </m:r>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1.36 = 1 </a:t>
                </a:r>
                <a14:m>
                  <m:oMath xmlns:m="http://schemas.openxmlformats.org/officeDocument/2006/math">
                    <m:f>
                      <m:fPr>
                        <m:ctrlPr>
                          <a:rPr lang="en-GB" i="1">
                            <a:solidFill>
                              <a:prstClr val="black"/>
                            </a:solidFill>
                            <a:latin typeface="Cambria Math" panose="02040503050406030204" pitchFamily="18" charset="0"/>
                          </a:rPr>
                        </m:ctrlPr>
                      </m:fPr>
                      <m:num>
                        <m:r>
                          <a:rPr lang="en-GB" i="1">
                            <a:solidFill>
                              <a:prstClr val="black"/>
                            </a:solidFill>
                            <a:latin typeface="Cambria Math" panose="02040503050406030204" pitchFamily="18" charset="0"/>
                          </a:rPr>
                          <m:t>36</m:t>
                        </m:r>
                      </m:num>
                      <m:den>
                        <m:r>
                          <a:rPr lang="en-GB" i="1">
                            <a:solidFill>
                              <a:prstClr val="black"/>
                            </a:solidFill>
                            <a:latin typeface="Cambria Math" panose="02040503050406030204" pitchFamily="18" charset="0"/>
                          </a:rPr>
                          <m:t>100</m:t>
                        </m:r>
                      </m:den>
                    </m:f>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9</m:t>
                        </m:r>
                      </m:num>
                      <m:den>
                        <m:r>
                          <a:rPr lang="en-GB" b="0" i="1" smtClean="0">
                            <a:solidFill>
                              <a:prstClr val="black"/>
                            </a:solidFill>
                            <a:latin typeface="Cambria Math" panose="02040503050406030204" pitchFamily="18" charset="0"/>
                          </a:rPr>
                          <m:t>25</m:t>
                        </m:r>
                      </m:den>
                    </m:f>
                    <m:r>
                      <a:rPr lang="en-GB" i="1">
                        <a:solidFill>
                          <a:prstClr val="black"/>
                        </a:solidFill>
                        <a:latin typeface="Cambria Math" panose="02040503050406030204" pitchFamily="18" charset="0"/>
                      </a:rPr>
                      <m:t> </m:t>
                    </m:r>
                  </m:oMath>
                </a14:m>
                <a:endParaRPr lang="en-GB" sz="1000" dirty="0">
                  <a:latin typeface="Comic Sans MS" panose="030F0702030302020204" pitchFamily="66" charset="0"/>
                </a:endParaRP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5.91 = 5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91</m:t>
                        </m:r>
                      </m:num>
                      <m:den>
                        <m:r>
                          <a:rPr lang="en-GB" i="1">
                            <a:solidFill>
                              <a:prstClr val="black"/>
                            </a:solidFill>
                            <a:latin typeface="Cambria Math" panose="02040503050406030204" pitchFamily="18" charset="0"/>
                          </a:rPr>
                          <m:t>100</m:t>
                        </m:r>
                      </m:den>
                    </m:f>
                  </m:oMath>
                </a14:m>
                <a:endParaRPr lang="en-GB" sz="1000" dirty="0">
                  <a:latin typeface="Comic Sans MS" panose="030F0702030302020204" pitchFamily="66" charset="0"/>
                </a:endParaRP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5.19 = 5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19</m:t>
                        </m:r>
                      </m:num>
                      <m:den>
                        <m:r>
                          <a:rPr lang="en-GB" i="1">
                            <a:solidFill>
                              <a:prstClr val="black"/>
                            </a:solidFill>
                            <a:latin typeface="Cambria Math" panose="02040503050406030204" pitchFamily="18" charset="0"/>
                          </a:rPr>
                          <m:t>100</m:t>
                        </m:r>
                      </m:den>
                    </m:f>
                  </m:oMath>
                </a14:m>
                <a:r>
                  <a:rPr lang="en-GB" sz="2400" dirty="0">
                    <a:latin typeface="Comic Sans MS" panose="030F0702030302020204" pitchFamily="66" charset="0"/>
                  </a:rPr>
                  <a:t>   	</a:t>
                </a:r>
              </a:p>
            </p:txBody>
          </p:sp>
        </mc:Choice>
        <mc:Fallback xmlns="">
          <p:sp>
            <p:nvSpPr>
              <p:cNvPr id="7" name="TextBox 6">
                <a:extLst>
                  <a:ext uri="{FF2B5EF4-FFF2-40B4-BE49-F238E27FC236}">
                    <a16:creationId xmlns:a16="http://schemas.microsoft.com/office/drawing/2014/main" id="{FF996C4D-2472-44A0-8620-37E0253DC364}"/>
                  </a:ext>
                </a:extLst>
              </p:cNvPr>
              <p:cNvSpPr txBox="1">
                <a:spLocks noRot="1" noChangeAspect="1" noMove="1" noResize="1" noEditPoints="1" noAdjustHandles="1" noChangeArrowheads="1" noChangeShapeType="1" noTextEdit="1"/>
              </p:cNvSpPr>
              <p:nvPr/>
            </p:nvSpPr>
            <p:spPr>
              <a:xfrm>
                <a:off x="1219199" y="930352"/>
                <a:ext cx="5610362" cy="5927648"/>
              </a:xfrm>
              <a:prstGeom prst="rect">
                <a:avLst/>
              </a:prstGeom>
              <a:blipFill>
                <a:blip r:embed="rId2"/>
                <a:stretch>
                  <a:fillRect l="-1413" t="-823" b="-412"/>
                </a:stretch>
              </a:blipFill>
            </p:spPr>
            <p:txBody>
              <a:bodyPr/>
              <a:lstStyle/>
              <a:p>
                <a:r>
                  <a:rPr lang="en-GB">
                    <a:noFill/>
                  </a:rPr>
                  <a:t> </a:t>
                </a:r>
              </a:p>
            </p:txBody>
          </p:sp>
        </mc:Fallback>
      </mc:AlternateContent>
    </p:spTree>
    <p:extLst>
      <p:ext uri="{BB962C8B-B14F-4D97-AF65-F5344CB8AC3E}">
        <p14:creationId xmlns:p14="http://schemas.microsoft.com/office/powerpoint/2010/main" val="26821568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3137A08-9770-4A0C-A2F5-EF9BB5DE6848}"/>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sp>
        <p:nvSpPr>
          <p:cNvPr id="9" name="TextBox 8">
            <a:extLst>
              <a:ext uri="{FF2B5EF4-FFF2-40B4-BE49-F238E27FC236}">
                <a16:creationId xmlns:a16="http://schemas.microsoft.com/office/drawing/2014/main" id="{4EC83152-E5B1-4A74-92D5-0590B51AA716}"/>
              </a:ext>
            </a:extLst>
          </p:cNvPr>
          <p:cNvSpPr txBox="1"/>
          <p:nvPr/>
        </p:nvSpPr>
        <p:spPr>
          <a:xfrm>
            <a:off x="258096" y="1095817"/>
            <a:ext cx="3533422" cy="1569660"/>
          </a:xfrm>
          <a:prstGeom prst="rect">
            <a:avLst/>
          </a:prstGeom>
          <a:noFill/>
        </p:spPr>
        <p:txBody>
          <a:bodyPr wrap="square" rtlCol="0">
            <a:spAutoFit/>
          </a:bodyPr>
          <a:lstStyle/>
          <a:p>
            <a:r>
              <a:rPr lang="en-GB" sz="2400" dirty="0">
                <a:latin typeface="Comic Sans MS" panose="030F0702030302020204" pitchFamily="66" charset="0"/>
              </a:rPr>
              <a:t>Starter: Read the </a:t>
            </a:r>
          </a:p>
          <a:p>
            <a:r>
              <a:rPr lang="en-GB" sz="2400" dirty="0">
                <a:latin typeface="Comic Sans MS" panose="030F0702030302020204" pitchFamily="66" charset="0"/>
              </a:rPr>
              <a:t>Scale to identify how much liquid is in each container.</a:t>
            </a:r>
          </a:p>
        </p:txBody>
      </p:sp>
      <p:pic>
        <p:nvPicPr>
          <p:cNvPr id="2" name="Picture 1">
            <a:extLst>
              <a:ext uri="{FF2B5EF4-FFF2-40B4-BE49-F238E27FC236}">
                <a16:creationId xmlns:a16="http://schemas.microsoft.com/office/drawing/2014/main" id="{FEFF7E67-D9EA-464D-BC63-870BA9719D25}"/>
              </a:ext>
            </a:extLst>
          </p:cNvPr>
          <p:cNvPicPr>
            <a:picLocks noChangeAspect="1"/>
          </p:cNvPicPr>
          <p:nvPr/>
        </p:nvPicPr>
        <p:blipFill>
          <a:blip r:embed="rId2"/>
          <a:stretch>
            <a:fillRect/>
          </a:stretch>
        </p:blipFill>
        <p:spPr>
          <a:xfrm>
            <a:off x="3791518" y="736213"/>
            <a:ext cx="7215149" cy="5930259"/>
          </a:xfrm>
          <a:prstGeom prst="rect">
            <a:avLst/>
          </a:prstGeom>
        </p:spPr>
      </p:pic>
    </p:spTree>
    <p:extLst>
      <p:ext uri="{BB962C8B-B14F-4D97-AF65-F5344CB8AC3E}">
        <p14:creationId xmlns:p14="http://schemas.microsoft.com/office/powerpoint/2010/main" val="722192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3137A08-9770-4A0C-A2F5-EF9BB5DE6848}"/>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sp>
        <p:nvSpPr>
          <p:cNvPr id="9" name="TextBox 8">
            <a:extLst>
              <a:ext uri="{FF2B5EF4-FFF2-40B4-BE49-F238E27FC236}">
                <a16:creationId xmlns:a16="http://schemas.microsoft.com/office/drawing/2014/main" id="{4EC83152-E5B1-4A74-92D5-0590B51AA716}"/>
              </a:ext>
            </a:extLst>
          </p:cNvPr>
          <p:cNvSpPr txBox="1"/>
          <p:nvPr/>
        </p:nvSpPr>
        <p:spPr>
          <a:xfrm>
            <a:off x="258096" y="1095817"/>
            <a:ext cx="3533422" cy="461665"/>
          </a:xfrm>
          <a:prstGeom prst="rect">
            <a:avLst/>
          </a:prstGeom>
          <a:noFill/>
        </p:spPr>
        <p:txBody>
          <a:bodyPr wrap="square" rtlCol="0">
            <a:spAutoFit/>
          </a:bodyPr>
          <a:lstStyle/>
          <a:p>
            <a:r>
              <a:rPr lang="en-GB" sz="2400" dirty="0">
                <a:latin typeface="Comic Sans MS" panose="030F0702030302020204" pitchFamily="66" charset="0"/>
              </a:rPr>
              <a:t>ANSWERS.</a:t>
            </a:r>
          </a:p>
        </p:txBody>
      </p:sp>
      <p:pic>
        <p:nvPicPr>
          <p:cNvPr id="2" name="Picture 1">
            <a:extLst>
              <a:ext uri="{FF2B5EF4-FFF2-40B4-BE49-F238E27FC236}">
                <a16:creationId xmlns:a16="http://schemas.microsoft.com/office/drawing/2014/main" id="{FEFF7E67-D9EA-464D-BC63-870BA9719D25}"/>
              </a:ext>
            </a:extLst>
          </p:cNvPr>
          <p:cNvPicPr>
            <a:picLocks noChangeAspect="1"/>
          </p:cNvPicPr>
          <p:nvPr/>
        </p:nvPicPr>
        <p:blipFill>
          <a:blip r:embed="rId2"/>
          <a:stretch>
            <a:fillRect/>
          </a:stretch>
        </p:blipFill>
        <p:spPr>
          <a:xfrm>
            <a:off x="3791518" y="830997"/>
            <a:ext cx="7215149" cy="5930259"/>
          </a:xfrm>
          <a:prstGeom prst="rect">
            <a:avLst/>
          </a:prstGeom>
        </p:spPr>
      </p:pic>
      <p:sp>
        <p:nvSpPr>
          <p:cNvPr id="3" name="TextBox 2">
            <a:extLst>
              <a:ext uri="{FF2B5EF4-FFF2-40B4-BE49-F238E27FC236}">
                <a16:creationId xmlns:a16="http://schemas.microsoft.com/office/drawing/2014/main" id="{7A20DA9D-BFB4-453A-AA27-633703E99A5B}"/>
              </a:ext>
            </a:extLst>
          </p:cNvPr>
          <p:cNvSpPr txBox="1"/>
          <p:nvPr/>
        </p:nvSpPr>
        <p:spPr>
          <a:xfrm>
            <a:off x="4436533" y="2585156"/>
            <a:ext cx="747320" cy="461665"/>
          </a:xfrm>
          <a:prstGeom prst="rect">
            <a:avLst/>
          </a:prstGeom>
          <a:noFill/>
        </p:spPr>
        <p:txBody>
          <a:bodyPr wrap="none" rtlCol="0">
            <a:spAutoFit/>
          </a:bodyPr>
          <a:lstStyle/>
          <a:p>
            <a:r>
              <a:rPr lang="en-GB" sz="2400" dirty="0">
                <a:latin typeface="Comic Sans MS" panose="030F0702030302020204" pitchFamily="66" charset="0"/>
              </a:rPr>
              <a:t>250</a:t>
            </a:r>
          </a:p>
        </p:txBody>
      </p:sp>
      <p:sp>
        <p:nvSpPr>
          <p:cNvPr id="6" name="TextBox 5">
            <a:extLst>
              <a:ext uri="{FF2B5EF4-FFF2-40B4-BE49-F238E27FC236}">
                <a16:creationId xmlns:a16="http://schemas.microsoft.com/office/drawing/2014/main" id="{51B17C61-918F-4698-B051-97DD83EA7477}"/>
              </a:ext>
            </a:extLst>
          </p:cNvPr>
          <p:cNvSpPr txBox="1"/>
          <p:nvPr/>
        </p:nvSpPr>
        <p:spPr>
          <a:xfrm>
            <a:off x="6530622" y="2967335"/>
            <a:ext cx="747320" cy="461665"/>
          </a:xfrm>
          <a:prstGeom prst="rect">
            <a:avLst/>
          </a:prstGeom>
          <a:noFill/>
        </p:spPr>
        <p:txBody>
          <a:bodyPr wrap="none" rtlCol="0">
            <a:spAutoFit/>
          </a:bodyPr>
          <a:lstStyle/>
          <a:p>
            <a:r>
              <a:rPr lang="en-GB" sz="2400" dirty="0">
                <a:latin typeface="Comic Sans MS" panose="030F0702030302020204" pitchFamily="66" charset="0"/>
              </a:rPr>
              <a:t>750</a:t>
            </a:r>
          </a:p>
        </p:txBody>
      </p:sp>
      <p:sp>
        <p:nvSpPr>
          <p:cNvPr id="7" name="TextBox 6">
            <a:extLst>
              <a:ext uri="{FF2B5EF4-FFF2-40B4-BE49-F238E27FC236}">
                <a16:creationId xmlns:a16="http://schemas.microsoft.com/office/drawing/2014/main" id="{BB18883C-2783-4D2C-BC20-E91D947B48D5}"/>
              </a:ext>
            </a:extLst>
          </p:cNvPr>
          <p:cNvSpPr txBox="1"/>
          <p:nvPr/>
        </p:nvSpPr>
        <p:spPr>
          <a:xfrm>
            <a:off x="9271979" y="3046821"/>
            <a:ext cx="747320" cy="461665"/>
          </a:xfrm>
          <a:prstGeom prst="rect">
            <a:avLst/>
          </a:prstGeom>
          <a:noFill/>
        </p:spPr>
        <p:txBody>
          <a:bodyPr wrap="none" rtlCol="0">
            <a:spAutoFit/>
          </a:bodyPr>
          <a:lstStyle/>
          <a:p>
            <a:r>
              <a:rPr lang="en-GB" sz="2400" dirty="0">
                <a:latin typeface="Comic Sans MS" panose="030F0702030302020204" pitchFamily="66" charset="0"/>
              </a:rPr>
              <a:t>425</a:t>
            </a:r>
          </a:p>
        </p:txBody>
      </p:sp>
      <p:sp>
        <p:nvSpPr>
          <p:cNvPr id="10" name="TextBox 9">
            <a:extLst>
              <a:ext uri="{FF2B5EF4-FFF2-40B4-BE49-F238E27FC236}">
                <a16:creationId xmlns:a16="http://schemas.microsoft.com/office/drawing/2014/main" id="{468CCED4-05A4-4FED-9307-97A3EBE5DF1C}"/>
              </a:ext>
            </a:extLst>
          </p:cNvPr>
          <p:cNvSpPr txBox="1"/>
          <p:nvPr/>
        </p:nvSpPr>
        <p:spPr>
          <a:xfrm>
            <a:off x="4656666" y="5887156"/>
            <a:ext cx="697627" cy="461665"/>
          </a:xfrm>
          <a:prstGeom prst="rect">
            <a:avLst/>
          </a:prstGeom>
          <a:noFill/>
        </p:spPr>
        <p:txBody>
          <a:bodyPr wrap="none" rtlCol="0">
            <a:spAutoFit/>
          </a:bodyPr>
          <a:lstStyle/>
          <a:p>
            <a:r>
              <a:rPr lang="en-GB" sz="2400" dirty="0">
                <a:latin typeface="Comic Sans MS" panose="030F0702030302020204" pitchFamily="66" charset="0"/>
              </a:rPr>
              <a:t>150</a:t>
            </a:r>
          </a:p>
        </p:txBody>
      </p:sp>
      <p:sp>
        <p:nvSpPr>
          <p:cNvPr id="11" name="TextBox 10">
            <a:extLst>
              <a:ext uri="{FF2B5EF4-FFF2-40B4-BE49-F238E27FC236}">
                <a16:creationId xmlns:a16="http://schemas.microsoft.com/office/drawing/2014/main" id="{3D3ED2C1-2AAD-4975-884D-6F63F08DC026}"/>
              </a:ext>
            </a:extLst>
          </p:cNvPr>
          <p:cNvSpPr txBox="1"/>
          <p:nvPr/>
        </p:nvSpPr>
        <p:spPr>
          <a:xfrm>
            <a:off x="7458006" y="6132688"/>
            <a:ext cx="747320" cy="461665"/>
          </a:xfrm>
          <a:prstGeom prst="rect">
            <a:avLst/>
          </a:prstGeom>
          <a:noFill/>
        </p:spPr>
        <p:txBody>
          <a:bodyPr wrap="none" rtlCol="0">
            <a:spAutoFit/>
          </a:bodyPr>
          <a:lstStyle/>
          <a:p>
            <a:r>
              <a:rPr lang="en-GB" sz="2400" dirty="0">
                <a:latin typeface="Comic Sans MS" panose="030F0702030302020204" pitchFamily="66" charset="0"/>
              </a:rPr>
              <a:t>400</a:t>
            </a:r>
          </a:p>
        </p:txBody>
      </p:sp>
      <p:sp>
        <p:nvSpPr>
          <p:cNvPr id="12" name="TextBox 11">
            <a:extLst>
              <a:ext uri="{FF2B5EF4-FFF2-40B4-BE49-F238E27FC236}">
                <a16:creationId xmlns:a16="http://schemas.microsoft.com/office/drawing/2014/main" id="{26AF887B-756F-4E90-AF05-ADC95F16A190}"/>
              </a:ext>
            </a:extLst>
          </p:cNvPr>
          <p:cNvSpPr txBox="1"/>
          <p:nvPr/>
        </p:nvSpPr>
        <p:spPr>
          <a:xfrm>
            <a:off x="9759244" y="5440191"/>
            <a:ext cx="747320" cy="461665"/>
          </a:xfrm>
          <a:prstGeom prst="rect">
            <a:avLst/>
          </a:prstGeom>
          <a:noFill/>
        </p:spPr>
        <p:txBody>
          <a:bodyPr wrap="none" rtlCol="0">
            <a:spAutoFit/>
          </a:bodyPr>
          <a:lstStyle/>
          <a:p>
            <a:r>
              <a:rPr lang="en-GB" sz="2400" dirty="0">
                <a:latin typeface="Comic Sans MS" panose="030F0702030302020204" pitchFamily="66" charset="0"/>
              </a:rPr>
              <a:t>300</a:t>
            </a:r>
          </a:p>
        </p:txBody>
      </p:sp>
    </p:spTree>
    <p:extLst>
      <p:ext uri="{BB962C8B-B14F-4D97-AF65-F5344CB8AC3E}">
        <p14:creationId xmlns:p14="http://schemas.microsoft.com/office/powerpoint/2010/main" val="616883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723D1AD-B2B2-4707-9D19-2C0FF51988FB}"/>
              </a:ext>
            </a:extLst>
          </p:cNvPr>
          <p:cNvSpPr txBox="1"/>
          <p:nvPr/>
        </p:nvSpPr>
        <p:spPr>
          <a:xfrm>
            <a:off x="418118" y="1234633"/>
            <a:ext cx="10475660" cy="5262979"/>
          </a:xfrm>
          <a:prstGeom prst="rect">
            <a:avLst/>
          </a:prstGeom>
          <a:noFill/>
        </p:spPr>
        <p:txBody>
          <a:bodyPr wrap="square" rtlCol="0">
            <a:spAutoFit/>
          </a:bodyPr>
          <a:lstStyle/>
          <a:p>
            <a:r>
              <a:rPr lang="en-GB" sz="2400" dirty="0">
                <a:latin typeface="Comic Sans MS" panose="030F0702030302020204" pitchFamily="66" charset="0"/>
              </a:rPr>
              <a:t>Yesterday, we converted fractions into decimals. Today we are converting decimals into fractions.</a:t>
            </a:r>
          </a:p>
          <a:p>
            <a:endParaRPr lang="en-GB" sz="2400" dirty="0">
              <a:latin typeface="Comic Sans MS" panose="030F0702030302020204" pitchFamily="66" charset="0"/>
            </a:endParaRPr>
          </a:p>
          <a:p>
            <a:r>
              <a:rPr lang="en-GB" sz="2400" dirty="0">
                <a:latin typeface="Comic Sans MS" panose="030F0702030302020204" pitchFamily="66" charset="0"/>
              </a:rPr>
              <a:t>Imagine that you have the following 3 cards:</a:t>
            </a: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You need to make two numbers which have 2 decimal places.</a:t>
            </a:r>
          </a:p>
          <a:p>
            <a:endParaRPr lang="en-GB" sz="2400" dirty="0">
              <a:latin typeface="Comic Sans MS" panose="030F0702030302020204" pitchFamily="66" charset="0"/>
            </a:endParaRPr>
          </a:p>
          <a:p>
            <a:r>
              <a:rPr lang="en-GB" sz="2400" dirty="0">
                <a:latin typeface="Comic Sans MS" panose="030F0702030302020204" pitchFamily="66" charset="0"/>
              </a:rPr>
              <a:t>What is the biggest number that we can make?</a:t>
            </a:r>
          </a:p>
          <a:p>
            <a:endParaRPr lang="en-GB" sz="2400" dirty="0">
              <a:latin typeface="Comic Sans MS" panose="030F0702030302020204" pitchFamily="66" charset="0"/>
            </a:endParaRPr>
          </a:p>
          <a:p>
            <a:r>
              <a:rPr lang="en-GB" sz="2400" dirty="0">
                <a:latin typeface="Comic Sans MS" panose="030F0702030302020204" pitchFamily="66" charset="0"/>
              </a:rPr>
              <a:t>What is the smallest number that we can make?</a:t>
            </a:r>
          </a:p>
        </p:txBody>
      </p:sp>
      <p:pic>
        <p:nvPicPr>
          <p:cNvPr id="2" name="Picture 1">
            <a:extLst>
              <a:ext uri="{FF2B5EF4-FFF2-40B4-BE49-F238E27FC236}">
                <a16:creationId xmlns:a16="http://schemas.microsoft.com/office/drawing/2014/main" id="{B201FCA1-F905-4E94-80C4-22A2D133BD87}"/>
              </a:ext>
            </a:extLst>
          </p:cNvPr>
          <p:cNvPicPr>
            <a:picLocks noChangeAspect="1"/>
          </p:cNvPicPr>
          <p:nvPr/>
        </p:nvPicPr>
        <p:blipFill>
          <a:blip r:embed="rId2"/>
          <a:stretch>
            <a:fillRect/>
          </a:stretch>
        </p:blipFill>
        <p:spPr>
          <a:xfrm>
            <a:off x="3356365" y="2943032"/>
            <a:ext cx="876190" cy="1276190"/>
          </a:xfrm>
          <a:prstGeom prst="rect">
            <a:avLst/>
          </a:prstGeom>
        </p:spPr>
      </p:pic>
      <p:pic>
        <p:nvPicPr>
          <p:cNvPr id="5" name="Picture 4">
            <a:extLst>
              <a:ext uri="{FF2B5EF4-FFF2-40B4-BE49-F238E27FC236}">
                <a16:creationId xmlns:a16="http://schemas.microsoft.com/office/drawing/2014/main" id="{3DB519D3-EF12-409B-9CA8-D924E2CEE785}"/>
              </a:ext>
            </a:extLst>
          </p:cNvPr>
          <p:cNvPicPr>
            <a:picLocks noChangeAspect="1"/>
          </p:cNvPicPr>
          <p:nvPr/>
        </p:nvPicPr>
        <p:blipFill>
          <a:blip r:embed="rId3"/>
          <a:stretch>
            <a:fillRect/>
          </a:stretch>
        </p:blipFill>
        <p:spPr>
          <a:xfrm>
            <a:off x="4629910" y="2943032"/>
            <a:ext cx="876190" cy="1276190"/>
          </a:xfrm>
          <a:prstGeom prst="rect">
            <a:avLst/>
          </a:prstGeom>
        </p:spPr>
      </p:pic>
      <p:pic>
        <p:nvPicPr>
          <p:cNvPr id="6" name="Picture 5">
            <a:extLst>
              <a:ext uri="{FF2B5EF4-FFF2-40B4-BE49-F238E27FC236}">
                <a16:creationId xmlns:a16="http://schemas.microsoft.com/office/drawing/2014/main" id="{74CC1628-95DB-40A5-AF5B-CA613C08A6F2}"/>
              </a:ext>
            </a:extLst>
          </p:cNvPr>
          <p:cNvPicPr>
            <a:picLocks noChangeAspect="1"/>
          </p:cNvPicPr>
          <p:nvPr/>
        </p:nvPicPr>
        <p:blipFill>
          <a:blip r:embed="rId4"/>
          <a:stretch>
            <a:fillRect/>
          </a:stretch>
        </p:blipFill>
        <p:spPr>
          <a:xfrm>
            <a:off x="5903455" y="2943032"/>
            <a:ext cx="876190" cy="1276190"/>
          </a:xfrm>
          <a:prstGeom prst="rect">
            <a:avLst/>
          </a:prstGeom>
        </p:spPr>
      </p:pic>
      <p:sp>
        <p:nvSpPr>
          <p:cNvPr id="8" name="TextBox 7">
            <a:extLst>
              <a:ext uri="{FF2B5EF4-FFF2-40B4-BE49-F238E27FC236}">
                <a16:creationId xmlns:a16="http://schemas.microsoft.com/office/drawing/2014/main" id="{D3137A08-9770-4A0C-A2F5-EF9BB5DE6848}"/>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spTree>
    <p:extLst>
      <p:ext uri="{BB962C8B-B14F-4D97-AF65-F5344CB8AC3E}">
        <p14:creationId xmlns:p14="http://schemas.microsoft.com/office/powerpoint/2010/main" val="22668584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BB6F864-536C-4EDE-89CE-4DC772F47A05}"/>
              </a:ext>
            </a:extLst>
          </p:cNvPr>
          <p:cNvGrpSpPr/>
          <p:nvPr/>
        </p:nvGrpSpPr>
        <p:grpSpPr>
          <a:xfrm>
            <a:off x="2461659" y="1121307"/>
            <a:ext cx="6479142" cy="2931404"/>
            <a:chOff x="1219880" y="1200329"/>
            <a:chExt cx="8854761" cy="3992410"/>
          </a:xfrm>
        </p:grpSpPr>
        <p:pic>
          <p:nvPicPr>
            <p:cNvPr id="7" name="Picture 6">
              <a:extLst>
                <a:ext uri="{FF2B5EF4-FFF2-40B4-BE49-F238E27FC236}">
                  <a16:creationId xmlns:a16="http://schemas.microsoft.com/office/drawing/2014/main" id="{F2634226-58D1-4E15-9065-210B2533A104}"/>
                </a:ext>
              </a:extLst>
            </p:cNvPr>
            <p:cNvPicPr>
              <a:picLocks noChangeAspect="1"/>
            </p:cNvPicPr>
            <p:nvPr/>
          </p:nvPicPr>
          <p:blipFill>
            <a:blip r:embed="rId2"/>
            <a:stretch>
              <a:fillRect/>
            </a:stretch>
          </p:blipFill>
          <p:spPr>
            <a:xfrm>
              <a:off x="1219880" y="1200329"/>
              <a:ext cx="8854761" cy="3992410"/>
            </a:xfrm>
            <a:prstGeom prst="rect">
              <a:avLst/>
            </a:prstGeom>
          </p:spPr>
        </p:pic>
        <p:pic>
          <p:nvPicPr>
            <p:cNvPr id="2" name="Picture 1">
              <a:extLst>
                <a:ext uri="{FF2B5EF4-FFF2-40B4-BE49-F238E27FC236}">
                  <a16:creationId xmlns:a16="http://schemas.microsoft.com/office/drawing/2014/main" id="{B201FCA1-F905-4E94-80C4-22A2D133BD87}"/>
                </a:ext>
              </a:extLst>
            </p:cNvPr>
            <p:cNvPicPr>
              <a:picLocks noChangeAspect="1"/>
            </p:cNvPicPr>
            <p:nvPr/>
          </p:nvPicPr>
          <p:blipFill>
            <a:blip r:embed="rId3"/>
            <a:stretch>
              <a:fillRect/>
            </a:stretch>
          </p:blipFill>
          <p:spPr>
            <a:xfrm>
              <a:off x="8152830" y="2638232"/>
              <a:ext cx="821407" cy="1196397"/>
            </a:xfrm>
            <a:prstGeom prst="rect">
              <a:avLst/>
            </a:prstGeom>
          </p:spPr>
        </p:pic>
        <p:pic>
          <p:nvPicPr>
            <p:cNvPr id="5" name="Picture 4">
              <a:extLst>
                <a:ext uri="{FF2B5EF4-FFF2-40B4-BE49-F238E27FC236}">
                  <a16:creationId xmlns:a16="http://schemas.microsoft.com/office/drawing/2014/main" id="{3DB519D3-EF12-409B-9CA8-D924E2CEE785}"/>
                </a:ext>
              </a:extLst>
            </p:cNvPr>
            <p:cNvPicPr>
              <a:picLocks noChangeAspect="1"/>
            </p:cNvPicPr>
            <p:nvPr/>
          </p:nvPicPr>
          <p:blipFill>
            <a:blip r:embed="rId4"/>
            <a:stretch>
              <a:fillRect/>
            </a:stretch>
          </p:blipFill>
          <p:spPr>
            <a:xfrm>
              <a:off x="5159281" y="2638232"/>
              <a:ext cx="821407" cy="1196397"/>
            </a:xfrm>
            <a:prstGeom prst="rect">
              <a:avLst/>
            </a:prstGeom>
          </p:spPr>
        </p:pic>
        <p:pic>
          <p:nvPicPr>
            <p:cNvPr id="6" name="Picture 5">
              <a:extLst>
                <a:ext uri="{FF2B5EF4-FFF2-40B4-BE49-F238E27FC236}">
                  <a16:creationId xmlns:a16="http://schemas.microsoft.com/office/drawing/2014/main" id="{74CC1628-95DB-40A5-AF5B-CA613C08A6F2}"/>
                </a:ext>
              </a:extLst>
            </p:cNvPr>
            <p:cNvPicPr>
              <a:picLocks noChangeAspect="1"/>
            </p:cNvPicPr>
            <p:nvPr/>
          </p:nvPicPr>
          <p:blipFill>
            <a:blip r:embed="rId5"/>
            <a:stretch>
              <a:fillRect/>
            </a:stretch>
          </p:blipFill>
          <p:spPr>
            <a:xfrm>
              <a:off x="2421219" y="2646699"/>
              <a:ext cx="821407" cy="1196397"/>
            </a:xfrm>
            <a:prstGeom prst="rect">
              <a:avLst/>
            </a:prstGeom>
          </p:spPr>
        </p:pic>
        <p:pic>
          <p:nvPicPr>
            <p:cNvPr id="8" name="Picture 7">
              <a:extLst>
                <a:ext uri="{FF2B5EF4-FFF2-40B4-BE49-F238E27FC236}">
                  <a16:creationId xmlns:a16="http://schemas.microsoft.com/office/drawing/2014/main" id="{BC24C30B-8A07-45A1-B618-5BF66340B818}"/>
                </a:ext>
              </a:extLst>
            </p:cNvPr>
            <p:cNvPicPr>
              <a:picLocks noChangeAspect="1"/>
            </p:cNvPicPr>
            <p:nvPr/>
          </p:nvPicPr>
          <p:blipFill>
            <a:blip r:embed="rId5"/>
            <a:stretch>
              <a:fillRect/>
            </a:stretch>
          </p:blipFill>
          <p:spPr>
            <a:xfrm>
              <a:off x="8152830" y="3915485"/>
              <a:ext cx="821407" cy="1196397"/>
            </a:xfrm>
            <a:prstGeom prst="rect">
              <a:avLst/>
            </a:prstGeom>
          </p:spPr>
        </p:pic>
        <p:pic>
          <p:nvPicPr>
            <p:cNvPr id="9" name="Picture 8">
              <a:extLst>
                <a:ext uri="{FF2B5EF4-FFF2-40B4-BE49-F238E27FC236}">
                  <a16:creationId xmlns:a16="http://schemas.microsoft.com/office/drawing/2014/main" id="{2746BA5C-C200-4322-8464-5AD4D9AFA2E4}"/>
                </a:ext>
              </a:extLst>
            </p:cNvPr>
            <p:cNvPicPr>
              <a:picLocks noChangeAspect="1"/>
            </p:cNvPicPr>
            <p:nvPr/>
          </p:nvPicPr>
          <p:blipFill>
            <a:blip r:embed="rId3"/>
            <a:stretch>
              <a:fillRect/>
            </a:stretch>
          </p:blipFill>
          <p:spPr>
            <a:xfrm>
              <a:off x="2421219" y="3915485"/>
              <a:ext cx="821407" cy="1196397"/>
            </a:xfrm>
            <a:prstGeom prst="rect">
              <a:avLst/>
            </a:prstGeom>
          </p:spPr>
        </p:pic>
        <p:pic>
          <p:nvPicPr>
            <p:cNvPr id="10" name="Picture 9">
              <a:extLst>
                <a:ext uri="{FF2B5EF4-FFF2-40B4-BE49-F238E27FC236}">
                  <a16:creationId xmlns:a16="http://schemas.microsoft.com/office/drawing/2014/main" id="{C5961E36-7B17-4989-B620-9A914EA0FF90}"/>
                </a:ext>
              </a:extLst>
            </p:cNvPr>
            <p:cNvPicPr>
              <a:picLocks noChangeAspect="1"/>
            </p:cNvPicPr>
            <p:nvPr/>
          </p:nvPicPr>
          <p:blipFill>
            <a:blip r:embed="rId4"/>
            <a:stretch>
              <a:fillRect/>
            </a:stretch>
          </p:blipFill>
          <p:spPr>
            <a:xfrm>
              <a:off x="5159280" y="3915484"/>
              <a:ext cx="821407" cy="1196397"/>
            </a:xfrm>
            <a:prstGeom prst="rect">
              <a:avLst/>
            </a:prstGeom>
          </p:spPr>
        </p:pic>
      </p:grpSp>
      <p:sp>
        <p:nvSpPr>
          <p:cNvPr id="11" name="TextBox 10">
            <a:extLst>
              <a:ext uri="{FF2B5EF4-FFF2-40B4-BE49-F238E27FC236}">
                <a16:creationId xmlns:a16="http://schemas.microsoft.com/office/drawing/2014/main" id="{ACFD5301-AA33-4753-8748-A3423AA22F0C}"/>
              </a:ext>
            </a:extLst>
          </p:cNvPr>
          <p:cNvSpPr txBox="1"/>
          <p:nvPr/>
        </p:nvSpPr>
        <p:spPr>
          <a:xfrm>
            <a:off x="376371" y="4438750"/>
            <a:ext cx="11137662" cy="2523768"/>
          </a:xfrm>
          <a:prstGeom prst="rect">
            <a:avLst/>
          </a:prstGeom>
          <a:noFill/>
        </p:spPr>
        <p:txBody>
          <a:bodyPr wrap="square" rtlCol="0">
            <a:spAutoFit/>
          </a:bodyPr>
          <a:lstStyle/>
          <a:p>
            <a:r>
              <a:rPr lang="en-GB" sz="2000" dirty="0">
                <a:latin typeface="Comic Sans MS" panose="030F0702030302020204" pitchFamily="66" charset="0"/>
              </a:rPr>
              <a:t>To create the largest number, the biggest digit needs to be placed in the column with the greatest value (the 1s), and the smallest digit needs to be placed in the column with the smallest value (the hundredths).</a:t>
            </a:r>
          </a:p>
          <a:p>
            <a:endParaRPr lang="en-GB" sz="2000" dirty="0">
              <a:latin typeface="Comic Sans MS" panose="030F0702030302020204" pitchFamily="66" charset="0"/>
            </a:endParaRPr>
          </a:p>
          <a:p>
            <a:r>
              <a:rPr lang="en-GB" sz="2000" dirty="0">
                <a:latin typeface="Comic Sans MS" panose="030F0702030302020204" pitchFamily="66" charset="0"/>
              </a:rPr>
              <a:t>To create the smallest number the smallest digit needs to be placed in the column with the greatest value (the 1s) and the biggest digit needs to be placed in the smallest value column (the hundredths).</a:t>
            </a:r>
          </a:p>
          <a:p>
            <a:endParaRPr lang="en-GB" dirty="0">
              <a:latin typeface="Comic Sans MS" panose="030F0702030302020204" pitchFamily="66" charset="0"/>
            </a:endParaRPr>
          </a:p>
        </p:txBody>
      </p:sp>
      <p:sp>
        <p:nvSpPr>
          <p:cNvPr id="13" name="TextBox 12">
            <a:extLst>
              <a:ext uri="{FF2B5EF4-FFF2-40B4-BE49-F238E27FC236}">
                <a16:creationId xmlns:a16="http://schemas.microsoft.com/office/drawing/2014/main" id="{37EBCB4E-6197-4B43-82A8-6AA49BD90000}"/>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spTree>
    <p:extLst>
      <p:ext uri="{BB962C8B-B14F-4D97-AF65-F5344CB8AC3E}">
        <p14:creationId xmlns:p14="http://schemas.microsoft.com/office/powerpoint/2010/main" val="322954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BB6F864-536C-4EDE-89CE-4DC772F47A05}"/>
              </a:ext>
            </a:extLst>
          </p:cNvPr>
          <p:cNvGrpSpPr/>
          <p:nvPr/>
        </p:nvGrpSpPr>
        <p:grpSpPr>
          <a:xfrm>
            <a:off x="8060267" y="554619"/>
            <a:ext cx="3691468" cy="1745935"/>
            <a:chOff x="1219880" y="1200329"/>
            <a:chExt cx="8854761" cy="3992410"/>
          </a:xfrm>
        </p:grpSpPr>
        <p:pic>
          <p:nvPicPr>
            <p:cNvPr id="7" name="Picture 6">
              <a:extLst>
                <a:ext uri="{FF2B5EF4-FFF2-40B4-BE49-F238E27FC236}">
                  <a16:creationId xmlns:a16="http://schemas.microsoft.com/office/drawing/2014/main" id="{F2634226-58D1-4E15-9065-210B2533A104}"/>
                </a:ext>
              </a:extLst>
            </p:cNvPr>
            <p:cNvPicPr>
              <a:picLocks noChangeAspect="1"/>
            </p:cNvPicPr>
            <p:nvPr/>
          </p:nvPicPr>
          <p:blipFill>
            <a:blip r:embed="rId2"/>
            <a:stretch>
              <a:fillRect/>
            </a:stretch>
          </p:blipFill>
          <p:spPr>
            <a:xfrm>
              <a:off x="1219880" y="1200329"/>
              <a:ext cx="8854761" cy="3992410"/>
            </a:xfrm>
            <a:prstGeom prst="rect">
              <a:avLst/>
            </a:prstGeom>
          </p:spPr>
        </p:pic>
        <p:pic>
          <p:nvPicPr>
            <p:cNvPr id="2" name="Picture 1">
              <a:extLst>
                <a:ext uri="{FF2B5EF4-FFF2-40B4-BE49-F238E27FC236}">
                  <a16:creationId xmlns:a16="http://schemas.microsoft.com/office/drawing/2014/main" id="{B201FCA1-F905-4E94-80C4-22A2D133BD87}"/>
                </a:ext>
              </a:extLst>
            </p:cNvPr>
            <p:cNvPicPr>
              <a:picLocks noChangeAspect="1"/>
            </p:cNvPicPr>
            <p:nvPr/>
          </p:nvPicPr>
          <p:blipFill>
            <a:blip r:embed="rId3"/>
            <a:stretch>
              <a:fillRect/>
            </a:stretch>
          </p:blipFill>
          <p:spPr>
            <a:xfrm>
              <a:off x="8152830" y="2638232"/>
              <a:ext cx="821407" cy="1196397"/>
            </a:xfrm>
            <a:prstGeom prst="rect">
              <a:avLst/>
            </a:prstGeom>
          </p:spPr>
        </p:pic>
        <p:pic>
          <p:nvPicPr>
            <p:cNvPr id="5" name="Picture 4">
              <a:extLst>
                <a:ext uri="{FF2B5EF4-FFF2-40B4-BE49-F238E27FC236}">
                  <a16:creationId xmlns:a16="http://schemas.microsoft.com/office/drawing/2014/main" id="{3DB519D3-EF12-409B-9CA8-D924E2CEE785}"/>
                </a:ext>
              </a:extLst>
            </p:cNvPr>
            <p:cNvPicPr>
              <a:picLocks noChangeAspect="1"/>
            </p:cNvPicPr>
            <p:nvPr/>
          </p:nvPicPr>
          <p:blipFill>
            <a:blip r:embed="rId4"/>
            <a:stretch>
              <a:fillRect/>
            </a:stretch>
          </p:blipFill>
          <p:spPr>
            <a:xfrm>
              <a:off x="5159281" y="2638232"/>
              <a:ext cx="821407" cy="1196397"/>
            </a:xfrm>
            <a:prstGeom prst="rect">
              <a:avLst/>
            </a:prstGeom>
          </p:spPr>
        </p:pic>
        <p:pic>
          <p:nvPicPr>
            <p:cNvPr id="6" name="Picture 5">
              <a:extLst>
                <a:ext uri="{FF2B5EF4-FFF2-40B4-BE49-F238E27FC236}">
                  <a16:creationId xmlns:a16="http://schemas.microsoft.com/office/drawing/2014/main" id="{74CC1628-95DB-40A5-AF5B-CA613C08A6F2}"/>
                </a:ext>
              </a:extLst>
            </p:cNvPr>
            <p:cNvPicPr>
              <a:picLocks noChangeAspect="1"/>
            </p:cNvPicPr>
            <p:nvPr/>
          </p:nvPicPr>
          <p:blipFill>
            <a:blip r:embed="rId5"/>
            <a:stretch>
              <a:fillRect/>
            </a:stretch>
          </p:blipFill>
          <p:spPr>
            <a:xfrm>
              <a:off x="2421219" y="2646699"/>
              <a:ext cx="821407" cy="1196397"/>
            </a:xfrm>
            <a:prstGeom prst="rect">
              <a:avLst/>
            </a:prstGeom>
          </p:spPr>
        </p:pic>
        <p:pic>
          <p:nvPicPr>
            <p:cNvPr id="8" name="Picture 7">
              <a:extLst>
                <a:ext uri="{FF2B5EF4-FFF2-40B4-BE49-F238E27FC236}">
                  <a16:creationId xmlns:a16="http://schemas.microsoft.com/office/drawing/2014/main" id="{BC24C30B-8A07-45A1-B618-5BF66340B818}"/>
                </a:ext>
              </a:extLst>
            </p:cNvPr>
            <p:cNvPicPr>
              <a:picLocks noChangeAspect="1"/>
            </p:cNvPicPr>
            <p:nvPr/>
          </p:nvPicPr>
          <p:blipFill>
            <a:blip r:embed="rId5"/>
            <a:stretch>
              <a:fillRect/>
            </a:stretch>
          </p:blipFill>
          <p:spPr>
            <a:xfrm>
              <a:off x="8152830" y="3915485"/>
              <a:ext cx="821407" cy="1196397"/>
            </a:xfrm>
            <a:prstGeom prst="rect">
              <a:avLst/>
            </a:prstGeom>
          </p:spPr>
        </p:pic>
        <p:pic>
          <p:nvPicPr>
            <p:cNvPr id="9" name="Picture 8">
              <a:extLst>
                <a:ext uri="{FF2B5EF4-FFF2-40B4-BE49-F238E27FC236}">
                  <a16:creationId xmlns:a16="http://schemas.microsoft.com/office/drawing/2014/main" id="{2746BA5C-C200-4322-8464-5AD4D9AFA2E4}"/>
                </a:ext>
              </a:extLst>
            </p:cNvPr>
            <p:cNvPicPr>
              <a:picLocks noChangeAspect="1"/>
            </p:cNvPicPr>
            <p:nvPr/>
          </p:nvPicPr>
          <p:blipFill>
            <a:blip r:embed="rId3"/>
            <a:stretch>
              <a:fillRect/>
            </a:stretch>
          </p:blipFill>
          <p:spPr>
            <a:xfrm>
              <a:off x="2421219" y="3915485"/>
              <a:ext cx="821407" cy="1196397"/>
            </a:xfrm>
            <a:prstGeom prst="rect">
              <a:avLst/>
            </a:prstGeom>
          </p:spPr>
        </p:pic>
        <p:pic>
          <p:nvPicPr>
            <p:cNvPr id="10" name="Picture 9">
              <a:extLst>
                <a:ext uri="{FF2B5EF4-FFF2-40B4-BE49-F238E27FC236}">
                  <a16:creationId xmlns:a16="http://schemas.microsoft.com/office/drawing/2014/main" id="{C5961E36-7B17-4989-B620-9A914EA0FF90}"/>
                </a:ext>
              </a:extLst>
            </p:cNvPr>
            <p:cNvPicPr>
              <a:picLocks noChangeAspect="1"/>
            </p:cNvPicPr>
            <p:nvPr/>
          </p:nvPicPr>
          <p:blipFill>
            <a:blip r:embed="rId4"/>
            <a:stretch>
              <a:fillRect/>
            </a:stretch>
          </p:blipFill>
          <p:spPr>
            <a:xfrm>
              <a:off x="5159280" y="3915484"/>
              <a:ext cx="821407" cy="1196397"/>
            </a:xfrm>
            <a:prstGeom prst="rect">
              <a:avLst/>
            </a:prstGeom>
          </p:spPr>
        </p:pic>
      </p:gr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2C0213F5-3EB7-4971-9473-2083F670EBA5}"/>
                  </a:ext>
                </a:extLst>
              </p:cNvPr>
              <p:cNvSpPr txBox="1"/>
              <p:nvPr/>
            </p:nvSpPr>
            <p:spPr>
              <a:xfrm>
                <a:off x="192917" y="3069691"/>
                <a:ext cx="11999083" cy="1951560"/>
              </a:xfrm>
              <a:prstGeom prst="rect">
                <a:avLst/>
              </a:prstGeom>
              <a:noFill/>
            </p:spPr>
            <p:txBody>
              <a:bodyPr wrap="square" rtlCol="0">
                <a:spAutoFit/>
              </a:bodyPr>
              <a:lstStyle/>
              <a:p>
                <a:r>
                  <a:rPr lang="en-GB" sz="2000" dirty="0">
                    <a:latin typeface="Comic Sans MS" panose="030F0702030302020204" pitchFamily="66" charset="0"/>
                  </a:rPr>
                  <a:t>6.31 has a 6 in the ones column so this number has 6 whole ones.</a:t>
                </a:r>
              </a:p>
              <a:p>
                <a:endParaRPr lang="en-GB" sz="1200" dirty="0">
                  <a:latin typeface="Comic Sans MS" panose="030F0702030302020204" pitchFamily="66" charset="0"/>
                </a:endParaRPr>
              </a:p>
              <a:p>
                <a:r>
                  <a:rPr lang="en-GB" sz="2000" dirty="0">
                    <a:latin typeface="Comic Sans MS" panose="030F0702030302020204" pitchFamily="66" charset="0"/>
                  </a:rPr>
                  <a:t>0.31 is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3</m:t>
                        </m:r>
                      </m:num>
                      <m:den>
                        <m:r>
                          <a:rPr lang="en-GB" sz="2000" b="0" i="1" smtClean="0">
                            <a:latin typeface="Cambria Math" panose="02040503050406030204" pitchFamily="18" charset="0"/>
                          </a:rPr>
                          <m:t>10</m:t>
                        </m:r>
                      </m:den>
                    </m:f>
                  </m:oMath>
                </a14:m>
                <a:r>
                  <a:rPr lang="en-GB" sz="2000" dirty="0">
                    <a:latin typeface="Comic Sans MS" panose="030F0702030302020204" pitchFamily="66" charset="0"/>
                  </a:rPr>
                  <a:t> and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100</m:t>
                        </m:r>
                      </m:den>
                    </m:f>
                  </m:oMath>
                </a14:m>
                <a:r>
                  <a:rPr lang="en-GB" sz="2000" dirty="0">
                    <a:latin typeface="Comic Sans MS" panose="030F0702030302020204" pitchFamily="66" charset="0"/>
                  </a:rPr>
                  <a:t>.  		We know that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3</m:t>
                        </m:r>
                      </m:num>
                      <m:den>
                        <m:r>
                          <a:rPr lang="en-GB" sz="2000" b="0" i="1" smtClean="0">
                            <a:latin typeface="Cambria Math" panose="02040503050406030204" pitchFamily="18" charset="0"/>
                          </a:rPr>
                          <m:t>10 </m:t>
                        </m:r>
                      </m:den>
                    </m:f>
                  </m:oMath>
                </a14:m>
                <a:r>
                  <a:rPr lang="en-GB" sz="2000" dirty="0">
                    <a:latin typeface="Comic Sans MS" panose="030F0702030302020204" pitchFamily="66" charset="0"/>
                  </a:rPr>
                  <a:t> is equivalent to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30</m:t>
                        </m:r>
                      </m:num>
                      <m:den>
                        <m:r>
                          <a:rPr lang="en-GB" sz="2000" b="0" i="1" smtClean="0">
                            <a:latin typeface="Cambria Math" panose="02040503050406030204" pitchFamily="18" charset="0"/>
                          </a:rPr>
                          <m:t>100</m:t>
                        </m:r>
                      </m:den>
                    </m:f>
                  </m:oMath>
                </a14:m>
                <a:r>
                  <a:rPr lang="en-GB" sz="2000" dirty="0">
                    <a:latin typeface="Comic Sans MS" panose="030F0702030302020204" pitchFamily="66" charset="0"/>
                  </a:rPr>
                  <a:t> </a:t>
                </a:r>
              </a:p>
              <a:p>
                <a:endParaRPr lang="en-GB" sz="1200" dirty="0">
                  <a:latin typeface="Comic Sans MS" panose="030F0702030302020204" pitchFamily="66" charset="0"/>
                </a:endParaRPr>
              </a:p>
              <a:p>
                <a:r>
                  <a:rPr lang="en-GB" sz="2000" dirty="0">
                    <a:latin typeface="Comic Sans MS" panose="030F0702030302020204" pitchFamily="66" charset="0"/>
                  </a:rPr>
                  <a:t>This means 0.31 =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30</m:t>
                        </m:r>
                      </m:num>
                      <m:den>
                        <m:r>
                          <a:rPr lang="en-GB" sz="2000" b="0" i="1" smtClean="0">
                            <a:latin typeface="Cambria Math" panose="02040503050406030204" pitchFamily="18" charset="0"/>
                          </a:rPr>
                          <m:t>100</m:t>
                        </m:r>
                      </m:den>
                    </m:f>
                  </m:oMath>
                </a14:m>
                <a:r>
                  <a:rPr lang="en-GB" sz="2000" dirty="0">
                    <a:latin typeface="Comic Sans MS" panose="030F0702030302020204" pitchFamily="66" charset="0"/>
                  </a:rPr>
                  <a:t> +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100</m:t>
                        </m:r>
                      </m:den>
                    </m:f>
                  </m:oMath>
                </a14:m>
                <a:r>
                  <a:rPr lang="en-GB" sz="2000" dirty="0">
                    <a:latin typeface="Comic Sans MS" panose="030F0702030302020204" pitchFamily="66" charset="0"/>
                  </a:rPr>
                  <a:t> =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31</m:t>
                        </m:r>
                      </m:num>
                      <m:den>
                        <m:r>
                          <a:rPr lang="en-GB" sz="2000" b="0" i="1" smtClean="0">
                            <a:latin typeface="Cambria Math" panose="02040503050406030204" pitchFamily="18" charset="0"/>
                          </a:rPr>
                          <m:t>100</m:t>
                        </m:r>
                      </m:den>
                    </m:f>
                  </m:oMath>
                </a14:m>
                <a:r>
                  <a:rPr lang="en-GB" sz="2000" dirty="0">
                    <a:latin typeface="Comic Sans MS" panose="030F0702030302020204" pitchFamily="66" charset="0"/>
                  </a:rPr>
                  <a:t>		So 6.31 = 6</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31</m:t>
                        </m:r>
                      </m:num>
                      <m:den>
                        <m:r>
                          <a:rPr lang="en-GB" sz="2000" b="0" i="1" smtClean="0">
                            <a:latin typeface="Cambria Math" panose="02040503050406030204" pitchFamily="18" charset="0"/>
                          </a:rPr>
                          <m:t>100</m:t>
                        </m:r>
                      </m:den>
                    </m:f>
                  </m:oMath>
                </a14:m>
                <a:endParaRPr lang="en-GB" sz="2000" dirty="0">
                  <a:latin typeface="Comic Sans MS" panose="030F0702030302020204" pitchFamily="66" charset="0"/>
                </a:endParaRPr>
              </a:p>
              <a:p>
                <a:endParaRPr lang="en-GB" sz="2000" dirty="0">
                  <a:latin typeface="Comic Sans MS" panose="030F0702030302020204" pitchFamily="66" charset="0"/>
                </a:endParaRPr>
              </a:p>
            </p:txBody>
          </p:sp>
        </mc:Choice>
        <mc:Fallback xmlns="">
          <p:sp>
            <p:nvSpPr>
              <p:cNvPr id="13" name="TextBox 12">
                <a:extLst>
                  <a:ext uri="{FF2B5EF4-FFF2-40B4-BE49-F238E27FC236}">
                    <a16:creationId xmlns:a16="http://schemas.microsoft.com/office/drawing/2014/main" id="{2C0213F5-3EB7-4971-9473-2083F670EBA5}"/>
                  </a:ext>
                </a:extLst>
              </p:cNvPr>
              <p:cNvSpPr txBox="1">
                <a:spLocks noRot="1" noChangeAspect="1" noMove="1" noResize="1" noEditPoints="1" noAdjustHandles="1" noChangeArrowheads="1" noChangeShapeType="1" noTextEdit="1"/>
              </p:cNvSpPr>
              <p:nvPr/>
            </p:nvSpPr>
            <p:spPr>
              <a:xfrm>
                <a:off x="192917" y="3069691"/>
                <a:ext cx="11999083" cy="1951560"/>
              </a:xfrm>
              <a:prstGeom prst="rect">
                <a:avLst/>
              </a:prstGeom>
              <a:blipFill>
                <a:blip r:embed="rId6"/>
                <a:stretch>
                  <a:fillRect l="-559" t="-1875"/>
                </a:stretch>
              </a:blipFill>
            </p:spPr>
            <p:txBody>
              <a:bodyPr/>
              <a:lstStyle/>
              <a:p>
                <a:r>
                  <a:rPr lang="en-GB">
                    <a:noFill/>
                  </a:rPr>
                  <a:t> </a:t>
                </a:r>
              </a:p>
            </p:txBody>
          </p:sp>
        </mc:Fallback>
      </mc:AlternateContent>
      <p:sp>
        <p:nvSpPr>
          <p:cNvPr id="4" name="Rectangle 3">
            <a:extLst>
              <a:ext uri="{FF2B5EF4-FFF2-40B4-BE49-F238E27FC236}">
                <a16:creationId xmlns:a16="http://schemas.microsoft.com/office/drawing/2014/main" id="{4D491415-2F23-4359-8801-2050ABE7AE8B}"/>
              </a:ext>
            </a:extLst>
          </p:cNvPr>
          <p:cNvSpPr/>
          <p:nvPr/>
        </p:nvSpPr>
        <p:spPr>
          <a:xfrm>
            <a:off x="153693" y="1194169"/>
            <a:ext cx="7447826" cy="1446550"/>
          </a:xfrm>
          <a:prstGeom prst="rect">
            <a:avLst/>
          </a:prstGeom>
        </p:spPr>
        <p:txBody>
          <a:bodyPr wrap="square">
            <a:spAutoFit/>
          </a:bodyPr>
          <a:lstStyle/>
          <a:p>
            <a:r>
              <a:rPr lang="en-GB" sz="2200" dirty="0">
                <a:latin typeface="Comic Sans MS" panose="030F0702030302020204" pitchFamily="66" charset="0"/>
              </a:rPr>
              <a:t>We now need to show each of these decimal numbers as a mixed number (a whole number and a fraction). </a:t>
            </a:r>
          </a:p>
          <a:p>
            <a:endParaRPr lang="en-GB" sz="2200" dirty="0">
              <a:latin typeface="Comic Sans MS" panose="030F0702030302020204" pitchFamily="66" charset="0"/>
            </a:endParaRPr>
          </a:p>
          <a:p>
            <a:r>
              <a:rPr lang="en-GB" sz="2200" dirty="0">
                <a:latin typeface="Comic Sans MS" panose="030F0702030302020204" pitchFamily="66" charset="0"/>
              </a:rPr>
              <a:t>Starting with 6.31:</a:t>
            </a:r>
          </a:p>
        </p:txBody>
      </p:sp>
      <p:sp>
        <p:nvSpPr>
          <p:cNvPr id="14" name="TextBox 13">
            <a:extLst>
              <a:ext uri="{FF2B5EF4-FFF2-40B4-BE49-F238E27FC236}">
                <a16:creationId xmlns:a16="http://schemas.microsoft.com/office/drawing/2014/main" id="{F42A5619-23D1-4AF3-A271-9B5027641F0F}"/>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spTree>
    <p:extLst>
      <p:ext uri="{BB962C8B-B14F-4D97-AF65-F5344CB8AC3E}">
        <p14:creationId xmlns:p14="http://schemas.microsoft.com/office/powerpoint/2010/main" val="3653206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BB6F864-536C-4EDE-89CE-4DC772F47A05}"/>
              </a:ext>
            </a:extLst>
          </p:cNvPr>
          <p:cNvGrpSpPr/>
          <p:nvPr/>
        </p:nvGrpSpPr>
        <p:grpSpPr>
          <a:xfrm>
            <a:off x="8060267" y="554619"/>
            <a:ext cx="3691468" cy="1745935"/>
            <a:chOff x="1219880" y="1200329"/>
            <a:chExt cx="8854761" cy="3992410"/>
          </a:xfrm>
        </p:grpSpPr>
        <p:pic>
          <p:nvPicPr>
            <p:cNvPr id="7" name="Picture 6">
              <a:extLst>
                <a:ext uri="{FF2B5EF4-FFF2-40B4-BE49-F238E27FC236}">
                  <a16:creationId xmlns:a16="http://schemas.microsoft.com/office/drawing/2014/main" id="{F2634226-58D1-4E15-9065-210B2533A104}"/>
                </a:ext>
              </a:extLst>
            </p:cNvPr>
            <p:cNvPicPr>
              <a:picLocks noChangeAspect="1"/>
            </p:cNvPicPr>
            <p:nvPr/>
          </p:nvPicPr>
          <p:blipFill>
            <a:blip r:embed="rId2"/>
            <a:stretch>
              <a:fillRect/>
            </a:stretch>
          </p:blipFill>
          <p:spPr>
            <a:xfrm>
              <a:off x="1219880" y="1200329"/>
              <a:ext cx="8854761" cy="3992410"/>
            </a:xfrm>
            <a:prstGeom prst="rect">
              <a:avLst/>
            </a:prstGeom>
          </p:spPr>
        </p:pic>
        <p:pic>
          <p:nvPicPr>
            <p:cNvPr id="2" name="Picture 1">
              <a:extLst>
                <a:ext uri="{FF2B5EF4-FFF2-40B4-BE49-F238E27FC236}">
                  <a16:creationId xmlns:a16="http://schemas.microsoft.com/office/drawing/2014/main" id="{B201FCA1-F905-4E94-80C4-22A2D133BD87}"/>
                </a:ext>
              </a:extLst>
            </p:cNvPr>
            <p:cNvPicPr>
              <a:picLocks noChangeAspect="1"/>
            </p:cNvPicPr>
            <p:nvPr/>
          </p:nvPicPr>
          <p:blipFill>
            <a:blip r:embed="rId3"/>
            <a:stretch>
              <a:fillRect/>
            </a:stretch>
          </p:blipFill>
          <p:spPr>
            <a:xfrm>
              <a:off x="8152830" y="2638232"/>
              <a:ext cx="821407" cy="1196397"/>
            </a:xfrm>
            <a:prstGeom prst="rect">
              <a:avLst/>
            </a:prstGeom>
          </p:spPr>
        </p:pic>
        <p:pic>
          <p:nvPicPr>
            <p:cNvPr id="5" name="Picture 4">
              <a:extLst>
                <a:ext uri="{FF2B5EF4-FFF2-40B4-BE49-F238E27FC236}">
                  <a16:creationId xmlns:a16="http://schemas.microsoft.com/office/drawing/2014/main" id="{3DB519D3-EF12-409B-9CA8-D924E2CEE785}"/>
                </a:ext>
              </a:extLst>
            </p:cNvPr>
            <p:cNvPicPr>
              <a:picLocks noChangeAspect="1"/>
            </p:cNvPicPr>
            <p:nvPr/>
          </p:nvPicPr>
          <p:blipFill>
            <a:blip r:embed="rId4"/>
            <a:stretch>
              <a:fillRect/>
            </a:stretch>
          </p:blipFill>
          <p:spPr>
            <a:xfrm>
              <a:off x="5159281" y="2638232"/>
              <a:ext cx="821407" cy="1196397"/>
            </a:xfrm>
            <a:prstGeom prst="rect">
              <a:avLst/>
            </a:prstGeom>
          </p:spPr>
        </p:pic>
        <p:pic>
          <p:nvPicPr>
            <p:cNvPr id="6" name="Picture 5">
              <a:extLst>
                <a:ext uri="{FF2B5EF4-FFF2-40B4-BE49-F238E27FC236}">
                  <a16:creationId xmlns:a16="http://schemas.microsoft.com/office/drawing/2014/main" id="{74CC1628-95DB-40A5-AF5B-CA613C08A6F2}"/>
                </a:ext>
              </a:extLst>
            </p:cNvPr>
            <p:cNvPicPr>
              <a:picLocks noChangeAspect="1"/>
            </p:cNvPicPr>
            <p:nvPr/>
          </p:nvPicPr>
          <p:blipFill>
            <a:blip r:embed="rId5"/>
            <a:stretch>
              <a:fillRect/>
            </a:stretch>
          </p:blipFill>
          <p:spPr>
            <a:xfrm>
              <a:off x="2421219" y="2646699"/>
              <a:ext cx="821407" cy="1196397"/>
            </a:xfrm>
            <a:prstGeom prst="rect">
              <a:avLst/>
            </a:prstGeom>
          </p:spPr>
        </p:pic>
        <p:pic>
          <p:nvPicPr>
            <p:cNvPr id="8" name="Picture 7">
              <a:extLst>
                <a:ext uri="{FF2B5EF4-FFF2-40B4-BE49-F238E27FC236}">
                  <a16:creationId xmlns:a16="http://schemas.microsoft.com/office/drawing/2014/main" id="{BC24C30B-8A07-45A1-B618-5BF66340B818}"/>
                </a:ext>
              </a:extLst>
            </p:cNvPr>
            <p:cNvPicPr>
              <a:picLocks noChangeAspect="1"/>
            </p:cNvPicPr>
            <p:nvPr/>
          </p:nvPicPr>
          <p:blipFill>
            <a:blip r:embed="rId5"/>
            <a:stretch>
              <a:fillRect/>
            </a:stretch>
          </p:blipFill>
          <p:spPr>
            <a:xfrm>
              <a:off x="8152830" y="3915485"/>
              <a:ext cx="821407" cy="1196397"/>
            </a:xfrm>
            <a:prstGeom prst="rect">
              <a:avLst/>
            </a:prstGeom>
          </p:spPr>
        </p:pic>
        <p:pic>
          <p:nvPicPr>
            <p:cNvPr id="9" name="Picture 8">
              <a:extLst>
                <a:ext uri="{FF2B5EF4-FFF2-40B4-BE49-F238E27FC236}">
                  <a16:creationId xmlns:a16="http://schemas.microsoft.com/office/drawing/2014/main" id="{2746BA5C-C200-4322-8464-5AD4D9AFA2E4}"/>
                </a:ext>
              </a:extLst>
            </p:cNvPr>
            <p:cNvPicPr>
              <a:picLocks noChangeAspect="1"/>
            </p:cNvPicPr>
            <p:nvPr/>
          </p:nvPicPr>
          <p:blipFill>
            <a:blip r:embed="rId3"/>
            <a:stretch>
              <a:fillRect/>
            </a:stretch>
          </p:blipFill>
          <p:spPr>
            <a:xfrm>
              <a:off x="2421219" y="3915485"/>
              <a:ext cx="821407" cy="1196397"/>
            </a:xfrm>
            <a:prstGeom prst="rect">
              <a:avLst/>
            </a:prstGeom>
          </p:spPr>
        </p:pic>
        <p:pic>
          <p:nvPicPr>
            <p:cNvPr id="10" name="Picture 9">
              <a:extLst>
                <a:ext uri="{FF2B5EF4-FFF2-40B4-BE49-F238E27FC236}">
                  <a16:creationId xmlns:a16="http://schemas.microsoft.com/office/drawing/2014/main" id="{C5961E36-7B17-4989-B620-9A914EA0FF90}"/>
                </a:ext>
              </a:extLst>
            </p:cNvPr>
            <p:cNvPicPr>
              <a:picLocks noChangeAspect="1"/>
            </p:cNvPicPr>
            <p:nvPr/>
          </p:nvPicPr>
          <p:blipFill>
            <a:blip r:embed="rId4"/>
            <a:stretch>
              <a:fillRect/>
            </a:stretch>
          </p:blipFill>
          <p:spPr>
            <a:xfrm>
              <a:off x="5159280" y="3915484"/>
              <a:ext cx="821407" cy="1196397"/>
            </a:xfrm>
            <a:prstGeom prst="rect">
              <a:avLst/>
            </a:prstGeom>
          </p:spPr>
        </p:pic>
      </p:grpSp>
      <mc:AlternateContent xmlns:mc="http://schemas.openxmlformats.org/markup-compatibility/2006">
        <mc:Choice xmlns:a14="http://schemas.microsoft.com/office/drawing/2010/main" Requires="a14">
          <p:sp>
            <p:nvSpPr>
              <p:cNvPr id="13" name="TextBox 12">
                <a:extLst>
                  <a:ext uri="{FF2B5EF4-FFF2-40B4-BE49-F238E27FC236}">
                    <a16:creationId xmlns:a16="http://schemas.microsoft.com/office/drawing/2014/main" id="{2C0213F5-3EB7-4971-9473-2083F670EBA5}"/>
                  </a:ext>
                </a:extLst>
              </p:cNvPr>
              <p:cNvSpPr txBox="1"/>
              <p:nvPr/>
            </p:nvSpPr>
            <p:spPr>
              <a:xfrm>
                <a:off x="192917" y="2335913"/>
                <a:ext cx="11999083" cy="3718454"/>
              </a:xfrm>
              <a:prstGeom prst="rect">
                <a:avLst/>
              </a:prstGeom>
              <a:noFill/>
            </p:spPr>
            <p:txBody>
              <a:bodyPr wrap="square" rtlCol="0">
                <a:spAutoFit/>
              </a:bodyPr>
              <a:lstStyle/>
              <a:p>
                <a:endParaRPr lang="en-GB" sz="2000" dirty="0">
                  <a:latin typeface="Comic Sans MS" panose="030F0702030302020204" pitchFamily="66" charset="0"/>
                </a:endParaRPr>
              </a:p>
              <a:p>
                <a:r>
                  <a:rPr lang="en-GB" sz="2000" dirty="0">
                    <a:latin typeface="Comic Sans MS" panose="030F0702030302020204" pitchFamily="66" charset="0"/>
                  </a:rPr>
                  <a:t>1.36 has a 1 in the ones column so this number has 1 whole one.</a:t>
                </a:r>
              </a:p>
              <a:p>
                <a:endParaRPr lang="en-GB" sz="1200" dirty="0">
                  <a:latin typeface="Comic Sans MS" panose="030F0702030302020204" pitchFamily="66" charset="0"/>
                </a:endParaRPr>
              </a:p>
              <a:p>
                <a:r>
                  <a:rPr lang="en-GB" sz="2000" dirty="0">
                    <a:latin typeface="Comic Sans MS" panose="030F0702030302020204" pitchFamily="66" charset="0"/>
                  </a:rPr>
                  <a:t>0.36 is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3</m:t>
                        </m:r>
                      </m:num>
                      <m:den>
                        <m:r>
                          <a:rPr lang="en-GB" sz="2000" i="1">
                            <a:latin typeface="Cambria Math" panose="02040503050406030204" pitchFamily="18" charset="0"/>
                          </a:rPr>
                          <m:t>10</m:t>
                        </m:r>
                      </m:den>
                    </m:f>
                  </m:oMath>
                </a14:m>
                <a:r>
                  <a:rPr lang="en-GB" sz="2000" dirty="0">
                    <a:latin typeface="Comic Sans MS" panose="030F0702030302020204" pitchFamily="66" charset="0"/>
                  </a:rPr>
                  <a:t> and </a:t>
                </a:r>
                <a14:m>
                  <m:oMath xmlns:m="http://schemas.openxmlformats.org/officeDocument/2006/math">
                    <m:f>
                      <m:fPr>
                        <m:ctrlPr>
                          <a:rPr lang="en-GB" sz="2000" i="1">
                            <a:latin typeface="Cambria Math" panose="02040503050406030204" pitchFamily="18" charset="0"/>
                          </a:rPr>
                        </m:ctrlPr>
                      </m:fPr>
                      <m:num>
                        <m:r>
                          <a:rPr lang="en-GB" sz="2000" b="0" i="1" smtClean="0">
                            <a:latin typeface="Cambria Math" panose="02040503050406030204" pitchFamily="18" charset="0"/>
                          </a:rPr>
                          <m:t>6</m:t>
                        </m:r>
                      </m:num>
                      <m:den>
                        <m:r>
                          <a:rPr lang="en-GB" sz="2000" i="1">
                            <a:latin typeface="Cambria Math" panose="02040503050406030204" pitchFamily="18" charset="0"/>
                          </a:rPr>
                          <m:t>100</m:t>
                        </m:r>
                      </m:den>
                    </m:f>
                  </m:oMath>
                </a14:m>
                <a:r>
                  <a:rPr lang="en-GB" sz="2000" dirty="0">
                    <a:latin typeface="Comic Sans MS" panose="030F0702030302020204" pitchFamily="66" charset="0"/>
                  </a:rPr>
                  <a:t>.  		We know that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3</m:t>
                        </m:r>
                      </m:num>
                      <m:den>
                        <m:r>
                          <a:rPr lang="en-GB" sz="2000" i="1">
                            <a:latin typeface="Cambria Math" panose="02040503050406030204" pitchFamily="18" charset="0"/>
                          </a:rPr>
                          <m:t>10 </m:t>
                        </m:r>
                      </m:den>
                    </m:f>
                  </m:oMath>
                </a14:m>
                <a:r>
                  <a:rPr lang="en-GB" sz="2000" dirty="0">
                    <a:latin typeface="Comic Sans MS" panose="030F0702030302020204" pitchFamily="66" charset="0"/>
                  </a:rPr>
                  <a:t> is equivalent to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30</m:t>
                        </m:r>
                      </m:num>
                      <m:den>
                        <m:r>
                          <a:rPr lang="en-GB" sz="2000" i="1">
                            <a:latin typeface="Cambria Math" panose="02040503050406030204" pitchFamily="18" charset="0"/>
                          </a:rPr>
                          <m:t>100</m:t>
                        </m:r>
                      </m:den>
                    </m:f>
                  </m:oMath>
                </a14:m>
                <a:r>
                  <a:rPr lang="en-GB" sz="2000" dirty="0">
                    <a:latin typeface="Comic Sans MS" panose="030F0702030302020204" pitchFamily="66" charset="0"/>
                  </a:rPr>
                  <a:t> </a:t>
                </a:r>
              </a:p>
              <a:p>
                <a:endParaRPr lang="en-GB" sz="1200" dirty="0">
                  <a:latin typeface="Comic Sans MS" panose="030F0702030302020204" pitchFamily="66" charset="0"/>
                </a:endParaRPr>
              </a:p>
              <a:p>
                <a:r>
                  <a:rPr lang="en-GB" sz="2000" dirty="0">
                    <a:latin typeface="Comic Sans MS" panose="030F0702030302020204" pitchFamily="66" charset="0"/>
                  </a:rPr>
                  <a:t>This means 0.36 =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30</m:t>
                        </m:r>
                      </m:num>
                      <m:den>
                        <m:r>
                          <a:rPr lang="en-GB" sz="2000" i="1">
                            <a:latin typeface="Cambria Math" panose="02040503050406030204" pitchFamily="18" charset="0"/>
                          </a:rPr>
                          <m:t>100</m:t>
                        </m:r>
                      </m:den>
                    </m:f>
                  </m:oMath>
                </a14:m>
                <a:r>
                  <a:rPr lang="en-GB" sz="2000" dirty="0">
                    <a:latin typeface="Comic Sans MS" panose="030F0702030302020204" pitchFamily="66" charset="0"/>
                  </a:rPr>
                  <a:t> + </a:t>
                </a:r>
                <a14:m>
                  <m:oMath xmlns:m="http://schemas.openxmlformats.org/officeDocument/2006/math">
                    <m:f>
                      <m:fPr>
                        <m:ctrlPr>
                          <a:rPr lang="en-GB" sz="2000" i="1">
                            <a:latin typeface="Cambria Math" panose="02040503050406030204" pitchFamily="18" charset="0"/>
                          </a:rPr>
                        </m:ctrlPr>
                      </m:fPr>
                      <m:num>
                        <m:r>
                          <a:rPr lang="en-GB" sz="2000" b="0" i="1" smtClean="0">
                            <a:latin typeface="Cambria Math" panose="02040503050406030204" pitchFamily="18" charset="0"/>
                          </a:rPr>
                          <m:t>6</m:t>
                        </m:r>
                      </m:num>
                      <m:den>
                        <m:r>
                          <a:rPr lang="en-GB" sz="2000" i="1">
                            <a:latin typeface="Cambria Math" panose="02040503050406030204" pitchFamily="18" charset="0"/>
                          </a:rPr>
                          <m:t>100</m:t>
                        </m:r>
                      </m:den>
                    </m:f>
                  </m:oMath>
                </a14:m>
                <a:r>
                  <a:rPr lang="en-GB" sz="2000" dirty="0">
                    <a:latin typeface="Comic Sans MS" panose="030F0702030302020204" pitchFamily="66" charset="0"/>
                  </a:rPr>
                  <a:t> =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3</m:t>
                        </m:r>
                        <m:r>
                          <a:rPr lang="en-GB" sz="2000" b="0" i="1" smtClean="0">
                            <a:latin typeface="Cambria Math" panose="02040503050406030204" pitchFamily="18" charset="0"/>
                          </a:rPr>
                          <m:t>6</m:t>
                        </m:r>
                      </m:num>
                      <m:den>
                        <m:r>
                          <a:rPr lang="en-GB" sz="2000" i="1">
                            <a:latin typeface="Cambria Math" panose="02040503050406030204" pitchFamily="18" charset="0"/>
                          </a:rPr>
                          <m:t>100</m:t>
                        </m:r>
                      </m:den>
                    </m:f>
                  </m:oMath>
                </a14:m>
                <a:r>
                  <a:rPr lang="en-GB" sz="2000" dirty="0">
                    <a:latin typeface="Comic Sans MS" panose="030F0702030302020204" pitchFamily="66" charset="0"/>
                  </a:rPr>
                  <a:t>	</a:t>
                </a:r>
              </a:p>
              <a:p>
                <a:r>
                  <a:rPr lang="en-GB" sz="2000" dirty="0">
                    <a:latin typeface="Comic Sans MS" panose="030F0702030302020204" pitchFamily="66" charset="0"/>
                  </a:rPr>
                  <a:t>	</a:t>
                </a:r>
              </a:p>
              <a:p>
                <a:r>
                  <a:rPr lang="en-GB" sz="2000" dirty="0">
                    <a:latin typeface="Comic Sans MS" panose="030F0702030302020204" pitchFamily="66" charset="0"/>
                  </a:rPr>
                  <a:t>So 1.36 = </a:t>
                </a:r>
                <a14:m>
                  <m:oMath xmlns:m="http://schemas.openxmlformats.org/officeDocument/2006/math">
                    <m:r>
                      <a:rPr lang="en-GB" sz="2000" b="0" i="0" smtClean="0">
                        <a:latin typeface="Cambria Math" panose="02040503050406030204" pitchFamily="18" charset="0"/>
                      </a:rPr>
                      <m:t>1</m:t>
                    </m:r>
                    <m:f>
                      <m:fPr>
                        <m:ctrlPr>
                          <a:rPr lang="en-GB" sz="2000" i="1">
                            <a:latin typeface="Cambria Math" panose="02040503050406030204" pitchFamily="18" charset="0"/>
                          </a:rPr>
                        </m:ctrlPr>
                      </m:fPr>
                      <m:num>
                        <m:r>
                          <a:rPr lang="en-GB" sz="2000" i="1">
                            <a:latin typeface="Cambria Math" panose="02040503050406030204" pitchFamily="18" charset="0"/>
                          </a:rPr>
                          <m:t>3</m:t>
                        </m:r>
                        <m:r>
                          <a:rPr lang="en-GB" sz="2000" b="0" i="1" smtClean="0">
                            <a:latin typeface="Cambria Math" panose="02040503050406030204" pitchFamily="18" charset="0"/>
                          </a:rPr>
                          <m:t>6</m:t>
                        </m:r>
                      </m:num>
                      <m:den>
                        <m:r>
                          <a:rPr lang="en-GB" sz="2000" i="1">
                            <a:latin typeface="Cambria Math" panose="02040503050406030204" pitchFamily="18" charset="0"/>
                          </a:rPr>
                          <m:t>100</m:t>
                        </m:r>
                      </m:den>
                    </m:f>
                  </m:oMath>
                </a14:m>
                <a:r>
                  <a:rPr lang="en-GB" sz="2000" dirty="0">
                    <a:latin typeface="Comic Sans MS" panose="030F0702030302020204" pitchFamily="66" charset="0"/>
                  </a:rPr>
                  <a:t>		</a:t>
                </a:r>
              </a:p>
              <a:p>
                <a:endParaRPr lang="en-GB" sz="2000" dirty="0">
                  <a:latin typeface="Comic Sans MS" panose="030F0702030302020204" pitchFamily="66" charset="0"/>
                </a:endParaRPr>
              </a:p>
              <a:p>
                <a:r>
                  <a:rPr lang="en-GB" sz="2000" dirty="0">
                    <a:latin typeface="Comic Sans MS" panose="030F0702030302020204" pitchFamily="66" charset="0"/>
                  </a:rPr>
                  <a:t>The numerator and denominator can divide by 4 so we can simplified this to  1</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9</m:t>
                        </m:r>
                      </m:num>
                      <m:den>
                        <m:r>
                          <a:rPr lang="en-GB" sz="2000" b="0" i="1" smtClean="0">
                            <a:latin typeface="Cambria Math" panose="02040503050406030204" pitchFamily="18" charset="0"/>
                          </a:rPr>
                          <m:t>25</m:t>
                        </m:r>
                      </m:den>
                    </m:f>
                  </m:oMath>
                </a14:m>
                <a:endParaRPr lang="en-GB" sz="2000" dirty="0">
                  <a:latin typeface="Comic Sans MS" panose="030F0702030302020204" pitchFamily="66" charset="0"/>
                </a:endParaRPr>
              </a:p>
              <a:p>
                <a:endParaRPr lang="en-GB" dirty="0">
                  <a:latin typeface="Comic Sans MS" panose="030F0702030302020204" pitchFamily="66" charset="0"/>
                </a:endParaRPr>
              </a:p>
            </p:txBody>
          </p:sp>
        </mc:Choice>
        <mc:Fallback>
          <p:sp>
            <p:nvSpPr>
              <p:cNvPr id="13" name="TextBox 12">
                <a:extLst>
                  <a:ext uri="{FF2B5EF4-FFF2-40B4-BE49-F238E27FC236}">
                    <a16:creationId xmlns:a16="http://schemas.microsoft.com/office/drawing/2014/main" id="{2C0213F5-3EB7-4971-9473-2083F670EBA5}"/>
                  </a:ext>
                </a:extLst>
              </p:cNvPr>
              <p:cNvSpPr txBox="1">
                <a:spLocks noRot="1" noChangeAspect="1" noMove="1" noResize="1" noEditPoints="1" noAdjustHandles="1" noChangeArrowheads="1" noChangeShapeType="1" noTextEdit="1"/>
              </p:cNvSpPr>
              <p:nvPr/>
            </p:nvSpPr>
            <p:spPr>
              <a:xfrm>
                <a:off x="192917" y="2335913"/>
                <a:ext cx="11999083" cy="3718454"/>
              </a:xfrm>
              <a:prstGeom prst="rect">
                <a:avLst/>
              </a:prstGeom>
              <a:blipFill>
                <a:blip r:embed="rId6"/>
                <a:stretch>
                  <a:fillRect l="-559"/>
                </a:stretch>
              </a:blipFill>
            </p:spPr>
            <p:txBody>
              <a:bodyPr/>
              <a:lstStyle/>
              <a:p>
                <a:r>
                  <a:rPr lang="en-GB">
                    <a:noFill/>
                  </a:rPr>
                  <a:t> </a:t>
                </a:r>
              </a:p>
            </p:txBody>
          </p:sp>
        </mc:Fallback>
      </mc:AlternateContent>
      <p:sp>
        <p:nvSpPr>
          <p:cNvPr id="4" name="Rectangle 3">
            <a:extLst>
              <a:ext uri="{FF2B5EF4-FFF2-40B4-BE49-F238E27FC236}">
                <a16:creationId xmlns:a16="http://schemas.microsoft.com/office/drawing/2014/main" id="{4D491415-2F23-4359-8801-2050ABE7AE8B}"/>
              </a:ext>
            </a:extLst>
          </p:cNvPr>
          <p:cNvSpPr/>
          <p:nvPr/>
        </p:nvSpPr>
        <p:spPr>
          <a:xfrm>
            <a:off x="192917" y="1671903"/>
            <a:ext cx="4497329" cy="430887"/>
          </a:xfrm>
          <a:prstGeom prst="rect">
            <a:avLst/>
          </a:prstGeom>
        </p:spPr>
        <p:txBody>
          <a:bodyPr wrap="square">
            <a:spAutoFit/>
          </a:bodyPr>
          <a:lstStyle/>
          <a:p>
            <a:r>
              <a:rPr lang="en-GB" sz="2200" dirty="0">
                <a:latin typeface="Comic Sans MS" panose="030F0702030302020204" pitchFamily="66" charset="0"/>
              </a:rPr>
              <a:t>1.36 as a mixed number:</a:t>
            </a:r>
          </a:p>
        </p:txBody>
      </p:sp>
      <p:sp>
        <p:nvSpPr>
          <p:cNvPr id="14" name="TextBox 13">
            <a:extLst>
              <a:ext uri="{FF2B5EF4-FFF2-40B4-BE49-F238E27FC236}">
                <a16:creationId xmlns:a16="http://schemas.microsoft.com/office/drawing/2014/main" id="{4756BC5E-A301-4CA9-8714-A66D832B2125}"/>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spTree>
    <p:extLst>
      <p:ext uri="{BB962C8B-B14F-4D97-AF65-F5344CB8AC3E}">
        <p14:creationId xmlns:p14="http://schemas.microsoft.com/office/powerpoint/2010/main" val="3587616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723D1AD-B2B2-4707-9D19-2C0FF51988FB}"/>
              </a:ext>
            </a:extLst>
          </p:cNvPr>
          <p:cNvSpPr txBox="1"/>
          <p:nvPr/>
        </p:nvSpPr>
        <p:spPr>
          <a:xfrm>
            <a:off x="418118" y="1336233"/>
            <a:ext cx="10475660" cy="2677656"/>
          </a:xfrm>
          <a:prstGeom prst="rect">
            <a:avLst/>
          </a:prstGeom>
          <a:noFill/>
        </p:spPr>
        <p:txBody>
          <a:bodyPr wrap="square" rtlCol="0">
            <a:spAutoFit/>
          </a:bodyPr>
          <a:lstStyle/>
          <a:p>
            <a:r>
              <a:rPr lang="en-GB" sz="2400" dirty="0">
                <a:latin typeface="Comic Sans MS" panose="030F0702030302020204" pitchFamily="66" charset="0"/>
              </a:rPr>
              <a:t>Using the following digits:</a:t>
            </a: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Try to find every possible 3-digit number with 2 decimal places. Work systematically and start with the largest number:</a:t>
            </a:r>
          </a:p>
        </p:txBody>
      </p:sp>
      <p:sp>
        <p:nvSpPr>
          <p:cNvPr id="8" name="TextBox 7">
            <a:extLst>
              <a:ext uri="{FF2B5EF4-FFF2-40B4-BE49-F238E27FC236}">
                <a16:creationId xmlns:a16="http://schemas.microsoft.com/office/drawing/2014/main" id="{D3137A08-9770-4A0C-A2F5-EF9BB5DE6848}"/>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pic>
        <p:nvPicPr>
          <p:cNvPr id="4" name="Picture 3">
            <a:extLst>
              <a:ext uri="{FF2B5EF4-FFF2-40B4-BE49-F238E27FC236}">
                <a16:creationId xmlns:a16="http://schemas.microsoft.com/office/drawing/2014/main" id="{AEDA45CF-9282-4A04-B763-99818F396807}"/>
              </a:ext>
            </a:extLst>
          </p:cNvPr>
          <p:cNvPicPr>
            <a:picLocks noChangeAspect="1"/>
          </p:cNvPicPr>
          <p:nvPr/>
        </p:nvPicPr>
        <p:blipFill>
          <a:blip r:embed="rId2"/>
          <a:stretch>
            <a:fillRect/>
          </a:stretch>
        </p:blipFill>
        <p:spPr>
          <a:xfrm>
            <a:off x="2524600" y="1882479"/>
            <a:ext cx="572063" cy="830997"/>
          </a:xfrm>
          <a:prstGeom prst="rect">
            <a:avLst/>
          </a:prstGeom>
        </p:spPr>
      </p:pic>
      <p:pic>
        <p:nvPicPr>
          <p:cNvPr id="7" name="Picture 6">
            <a:extLst>
              <a:ext uri="{FF2B5EF4-FFF2-40B4-BE49-F238E27FC236}">
                <a16:creationId xmlns:a16="http://schemas.microsoft.com/office/drawing/2014/main" id="{B5D12885-44BF-4ACE-B6E8-590ADA2F85C9}"/>
              </a:ext>
            </a:extLst>
          </p:cNvPr>
          <p:cNvPicPr>
            <a:picLocks noChangeAspect="1"/>
          </p:cNvPicPr>
          <p:nvPr/>
        </p:nvPicPr>
        <p:blipFill>
          <a:blip r:embed="rId3"/>
          <a:stretch>
            <a:fillRect/>
          </a:stretch>
        </p:blipFill>
        <p:spPr>
          <a:xfrm>
            <a:off x="3357722" y="1882478"/>
            <a:ext cx="572063" cy="830997"/>
          </a:xfrm>
          <a:prstGeom prst="rect">
            <a:avLst/>
          </a:prstGeom>
        </p:spPr>
      </p:pic>
      <p:pic>
        <p:nvPicPr>
          <p:cNvPr id="9" name="Picture 8">
            <a:extLst>
              <a:ext uri="{FF2B5EF4-FFF2-40B4-BE49-F238E27FC236}">
                <a16:creationId xmlns:a16="http://schemas.microsoft.com/office/drawing/2014/main" id="{66B9E6F1-408E-4122-A591-8FF367670BFA}"/>
              </a:ext>
            </a:extLst>
          </p:cNvPr>
          <p:cNvPicPr>
            <a:picLocks noChangeAspect="1"/>
          </p:cNvPicPr>
          <p:nvPr/>
        </p:nvPicPr>
        <p:blipFill>
          <a:blip r:embed="rId4"/>
          <a:stretch>
            <a:fillRect/>
          </a:stretch>
        </p:blipFill>
        <p:spPr>
          <a:xfrm>
            <a:off x="4190844" y="1882477"/>
            <a:ext cx="572063" cy="830997"/>
          </a:xfrm>
          <a:prstGeom prst="rect">
            <a:avLst/>
          </a:prstGeom>
        </p:spPr>
      </p:pic>
    </p:spTree>
    <p:extLst>
      <p:ext uri="{BB962C8B-B14F-4D97-AF65-F5344CB8AC3E}">
        <p14:creationId xmlns:p14="http://schemas.microsoft.com/office/powerpoint/2010/main" val="681991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723D1AD-B2B2-4707-9D19-2C0FF51988FB}"/>
              </a:ext>
            </a:extLst>
          </p:cNvPr>
          <p:cNvSpPr txBox="1"/>
          <p:nvPr/>
        </p:nvSpPr>
        <p:spPr>
          <a:xfrm>
            <a:off x="418118" y="1336233"/>
            <a:ext cx="10475660" cy="4154984"/>
          </a:xfrm>
          <a:prstGeom prst="rect">
            <a:avLst/>
          </a:prstGeom>
          <a:noFill/>
        </p:spPr>
        <p:txBody>
          <a:bodyPr wrap="square" rtlCol="0">
            <a:spAutoFit/>
          </a:bodyPr>
          <a:lstStyle/>
          <a:p>
            <a:r>
              <a:rPr lang="en-GB" sz="2400" dirty="0">
                <a:latin typeface="Comic Sans MS" panose="030F0702030302020204" pitchFamily="66" charset="0"/>
              </a:rPr>
              <a:t>ANSWER:</a:t>
            </a:r>
          </a:p>
          <a:p>
            <a:endParaRPr lang="en-GB" sz="2400" dirty="0">
              <a:latin typeface="Comic Sans MS" panose="030F0702030302020204" pitchFamily="66" charset="0"/>
            </a:endParaRPr>
          </a:p>
          <a:p>
            <a:r>
              <a:rPr lang="en-GB" sz="2400" dirty="0">
                <a:latin typeface="Comic Sans MS" panose="030F0702030302020204" pitchFamily="66" charset="0"/>
              </a:rPr>
              <a:t>9.74		9.47		7.94		7.49		4.97		4.79</a:t>
            </a:r>
          </a:p>
          <a:p>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Our next task is to convert each of these into a mixed number. We won’t worry about simplifying (if possible) until after we have converted each one.</a:t>
            </a:r>
          </a:p>
          <a:p>
            <a:endParaRPr lang="en-GB" sz="2400" dirty="0">
              <a:latin typeface="Comic Sans MS" panose="030F0702030302020204" pitchFamily="66" charset="0"/>
            </a:endParaRPr>
          </a:p>
          <a:p>
            <a:r>
              <a:rPr lang="en-GB" sz="2400" dirty="0">
                <a:latin typeface="Comic Sans MS" panose="030F0702030302020204" pitchFamily="66" charset="0"/>
              </a:rPr>
              <a:t>All of these numbers have hundredths so we know the denominator in our fraction will be 100.</a:t>
            </a:r>
          </a:p>
        </p:txBody>
      </p:sp>
      <p:sp>
        <p:nvSpPr>
          <p:cNvPr id="8" name="TextBox 7">
            <a:extLst>
              <a:ext uri="{FF2B5EF4-FFF2-40B4-BE49-F238E27FC236}">
                <a16:creationId xmlns:a16="http://schemas.microsoft.com/office/drawing/2014/main" id="{D3137A08-9770-4A0C-A2F5-EF9BB5DE6848}"/>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pic>
        <p:nvPicPr>
          <p:cNvPr id="4" name="Picture 3">
            <a:extLst>
              <a:ext uri="{FF2B5EF4-FFF2-40B4-BE49-F238E27FC236}">
                <a16:creationId xmlns:a16="http://schemas.microsoft.com/office/drawing/2014/main" id="{AEDA45CF-9282-4A04-B763-99818F396807}"/>
              </a:ext>
            </a:extLst>
          </p:cNvPr>
          <p:cNvPicPr>
            <a:picLocks noChangeAspect="1"/>
          </p:cNvPicPr>
          <p:nvPr/>
        </p:nvPicPr>
        <p:blipFill>
          <a:blip r:embed="rId2"/>
          <a:stretch>
            <a:fillRect/>
          </a:stretch>
        </p:blipFill>
        <p:spPr>
          <a:xfrm>
            <a:off x="8699622" y="403636"/>
            <a:ext cx="572063" cy="830997"/>
          </a:xfrm>
          <a:prstGeom prst="rect">
            <a:avLst/>
          </a:prstGeom>
        </p:spPr>
      </p:pic>
      <p:pic>
        <p:nvPicPr>
          <p:cNvPr id="7" name="Picture 6">
            <a:extLst>
              <a:ext uri="{FF2B5EF4-FFF2-40B4-BE49-F238E27FC236}">
                <a16:creationId xmlns:a16="http://schemas.microsoft.com/office/drawing/2014/main" id="{B5D12885-44BF-4ACE-B6E8-590ADA2F85C9}"/>
              </a:ext>
            </a:extLst>
          </p:cNvPr>
          <p:cNvPicPr>
            <a:picLocks noChangeAspect="1"/>
          </p:cNvPicPr>
          <p:nvPr/>
        </p:nvPicPr>
        <p:blipFill>
          <a:blip r:embed="rId3"/>
          <a:stretch>
            <a:fillRect/>
          </a:stretch>
        </p:blipFill>
        <p:spPr>
          <a:xfrm>
            <a:off x="9374699" y="403636"/>
            <a:ext cx="572063" cy="830997"/>
          </a:xfrm>
          <a:prstGeom prst="rect">
            <a:avLst/>
          </a:prstGeom>
        </p:spPr>
      </p:pic>
      <p:pic>
        <p:nvPicPr>
          <p:cNvPr id="9" name="Picture 8">
            <a:extLst>
              <a:ext uri="{FF2B5EF4-FFF2-40B4-BE49-F238E27FC236}">
                <a16:creationId xmlns:a16="http://schemas.microsoft.com/office/drawing/2014/main" id="{66B9E6F1-408E-4122-A591-8FF367670BFA}"/>
              </a:ext>
            </a:extLst>
          </p:cNvPr>
          <p:cNvPicPr>
            <a:picLocks noChangeAspect="1"/>
          </p:cNvPicPr>
          <p:nvPr/>
        </p:nvPicPr>
        <p:blipFill>
          <a:blip r:embed="rId4"/>
          <a:stretch>
            <a:fillRect/>
          </a:stretch>
        </p:blipFill>
        <p:spPr>
          <a:xfrm>
            <a:off x="10049776" y="403636"/>
            <a:ext cx="572063" cy="830997"/>
          </a:xfrm>
          <a:prstGeom prst="rect">
            <a:avLst/>
          </a:prstGeom>
        </p:spPr>
      </p:pic>
    </p:spTree>
    <p:extLst>
      <p:ext uri="{BB962C8B-B14F-4D97-AF65-F5344CB8AC3E}">
        <p14:creationId xmlns:p14="http://schemas.microsoft.com/office/powerpoint/2010/main" val="40990500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TotalTime>
  <Words>1203</Words>
  <Application>Microsoft Office PowerPoint</Application>
  <PresentationFormat>Widescreen</PresentationFormat>
  <Paragraphs>181</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Calibri Light</vt:lpstr>
      <vt:lpstr>Cambria Math</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67</cp:revision>
  <dcterms:created xsi:type="dcterms:W3CDTF">2020-05-02T08:48:09Z</dcterms:created>
  <dcterms:modified xsi:type="dcterms:W3CDTF">2020-05-08T11:57:26Z</dcterms:modified>
</cp:coreProperties>
</file>