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0" r:id="rId11"/>
    <p:sldId id="273" r:id="rId12"/>
    <p:sldId id="27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BCD44-0521-4F7B-9D95-CDA8D5CD36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CC61FD-11E7-4D1C-94AF-07814A148A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82757-CDDF-43B3-ADFC-2C56E4C21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CCF25-B9CF-4960-A048-00272DA6A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1D858-B6CC-4E5C-9323-FAE91F5E8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482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0E555-F22C-4092-B871-F13FEDD51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C894A3-5F92-40BB-BF02-E95356611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CCA27-48EB-4FC4-B083-41B490EDF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6CB2F-09A0-4EA9-A6EA-251A99C7C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94737-BB8C-4B9E-84AD-FADD70DF1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14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578571-1DCB-4235-B266-E396478976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611CCB-2C84-403B-AEA7-28EB87A2FF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3130D-013A-46B8-85DA-1CD8B836E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A887CD-DA90-4535-A2AF-E9FCF7584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352DE-987E-49E6-9EDA-3A6C11819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06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4B8E9-E3E5-4162-A5BD-8CE3FEB73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3D6F1-0CBB-4961-BF4E-B26B9F271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3A55B-5BB0-468D-BD8E-BFBDF15AE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54052-11B4-48FC-8A3A-EDB27235E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885D6-C4F0-4361-80F1-833E2CF07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01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C0B67-2F02-446D-B232-19D51C944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03D330-714D-4110-BC40-73195BBD2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EA92F-B0B0-4010-A487-CDC382EB7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42794-7381-444D-B203-3DA63DA17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E2CD22-E2F3-4E28-A6A5-4644EDA59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147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09DD1-16C9-412F-A0D5-24D11DCB1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B16927-C4D5-4018-8A4D-AE05A2C917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6C6613-D0E5-4E75-8400-68B18FD6E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B95A79-E4ED-4628-8D0F-2B777B6B2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BD9DB9-EF5B-4BDD-91D8-C2C3ACE6A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232EB7-D157-4A8A-B146-647749194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94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D6525-2B74-4261-AEEE-62183241E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32986A-A64C-4D18-AE7C-E981850D0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EB1054-0DCF-4F80-9F4D-B98A5D122C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BE4A81-2F35-4291-BAD3-6D18D4013C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75AA0B-5B3A-4800-8658-9D87C95FB6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D4C7A2-864A-42BA-964E-692FDCB2B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3BF540-D2C1-48D1-972E-F6D2FCAD4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4FCD1F-AD73-418F-B003-BFC0F9374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769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75C0C-3623-472F-9AE3-E5C476A3C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77DB7B-E696-45B4-A0D4-7448A84B4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E70605-B9CE-49CC-AA9B-0568E1688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22F35F-2ADC-454F-92AB-FE92495D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52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29632D-4CA9-437E-941F-C52D82EEE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6A0777-BDDB-480A-92A6-E0604F70A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655196-C3D3-4DAE-8EC1-0CC6DBCA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495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EC96F-EA65-46DE-B773-52BF38FD0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D2B96-ADFB-41F7-8F92-D395BCCDA1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F554DE-FAC6-4861-B2A4-FFC9C0F492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0A789A-64BD-478E-8F55-851EA97D3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39B4E7-00BA-477B-91B0-8DF1B517E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148B84-C2D9-454D-8A9E-3CD3AAC00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3881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F5638-AF0C-4C41-9877-57F7284AD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9960A1-142D-41E9-AC2A-E3CD60156A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395945-ED96-43C5-A825-C14A752CD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ADDC4F-EA7C-4FB7-8951-45C8D27F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94435-55E7-4D36-BFA1-7D9A9290B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273376-E01F-47CC-9F2B-F404CE409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647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AE613C-4A50-4F35-807D-67E8EDF24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37D37-2D94-4FD1-BEC9-AC564A73C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98DD87-6BD9-48B8-948B-8C0C6688A3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E998D-59A2-42E0-A615-7141C0D78A82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6AA20-8903-477B-A37A-8E53980972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40AA9F-1035-4EEE-B1BD-3A7C00C4D0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B936D-1329-41E7-94CB-492660AAF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192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mymaths.co.uk/6008-lesson/fraction-and-decimal-equivalents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mymaths.co.uk/6008-homework/fraction-and-decimal-equivalents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FB34C2-FF62-41E0-9309-0545C639622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45680" y="1938021"/>
            <a:ext cx="9612807" cy="1200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C5107F-C990-4181-9658-5E2596B243A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45679" y="3876041"/>
            <a:ext cx="9612807" cy="12003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1145679" y="1369120"/>
            <a:ext cx="5434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Starter: Fill in the gaps on the </a:t>
            </a:r>
            <a:r>
              <a:rPr lang="en-GB" sz="2000" dirty="0" err="1">
                <a:latin typeface="Comic Sans MS" panose="030F0702030302020204" pitchFamily="66" charset="0"/>
              </a:rPr>
              <a:t>numberlines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D926A2-1EED-4EB6-AEE9-3B87FF9381B3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4188314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/>
              <p:nvPr/>
            </p:nvSpPr>
            <p:spPr>
              <a:xfrm>
                <a:off x="905112" y="1818905"/>
                <a:ext cx="4695238" cy="2803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47 squares out of 100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can see than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Using our PV grid,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is 4 tenths and 7 hundredths = 0.47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112" y="1818905"/>
                <a:ext cx="4695238" cy="2803844"/>
              </a:xfrm>
              <a:prstGeom prst="rect">
                <a:avLst/>
              </a:prstGeom>
              <a:blipFill>
                <a:blip r:embed="rId2"/>
                <a:stretch>
                  <a:fillRect l="-1946" r="-1686" b="-28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EFBD7-21FE-4DB8-AAE2-6C01033E2C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2477" y="1153981"/>
            <a:ext cx="451143" cy="462116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C60AD18-BDFE-4523-92CF-513CC72C77CB}"/>
              </a:ext>
            </a:extLst>
          </p:cNvPr>
          <p:cNvSpPr/>
          <p:nvPr/>
        </p:nvSpPr>
        <p:spPr>
          <a:xfrm>
            <a:off x="7979825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46C793-3038-4F79-BB0A-D4E5200DD01B}"/>
              </a:ext>
            </a:extLst>
          </p:cNvPr>
          <p:cNvSpPr/>
          <p:nvPr/>
        </p:nvSpPr>
        <p:spPr>
          <a:xfrm>
            <a:off x="7991114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C26C22-6160-4179-BF48-190645A51EC5}"/>
              </a:ext>
            </a:extLst>
          </p:cNvPr>
          <p:cNvSpPr/>
          <p:nvPr/>
        </p:nvSpPr>
        <p:spPr>
          <a:xfrm>
            <a:off x="7991113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5D8D0B-EE2F-4EA7-8572-9F63440BB620}"/>
              </a:ext>
            </a:extLst>
          </p:cNvPr>
          <p:cNvSpPr/>
          <p:nvPr/>
        </p:nvSpPr>
        <p:spPr>
          <a:xfrm>
            <a:off x="7991112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80F72C-9394-4D0A-AEC2-9C218AF71B11}"/>
              </a:ext>
            </a:extLst>
          </p:cNvPr>
          <p:cNvSpPr/>
          <p:nvPr/>
        </p:nvSpPr>
        <p:spPr>
          <a:xfrm>
            <a:off x="7979825" y="347442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9D3839-9400-4F2D-94E4-7C3A527EB58F}"/>
              </a:ext>
            </a:extLst>
          </p:cNvPr>
          <p:cNvSpPr/>
          <p:nvPr/>
        </p:nvSpPr>
        <p:spPr>
          <a:xfrm>
            <a:off x="7072304" y="530146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4238DD0-43F5-4D52-AC68-F0864E8DE198}"/>
              </a:ext>
            </a:extLst>
          </p:cNvPr>
          <p:cNvSpPr/>
          <p:nvPr/>
        </p:nvSpPr>
        <p:spPr>
          <a:xfrm>
            <a:off x="7072304" y="483980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7470489-DE7E-4020-B576-EFB6D24D9BF5}"/>
              </a:ext>
            </a:extLst>
          </p:cNvPr>
          <p:cNvSpPr/>
          <p:nvPr/>
        </p:nvSpPr>
        <p:spPr>
          <a:xfrm>
            <a:off x="7072303" y="437813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9733117-A9C4-4549-B7F7-352F39ECD8D6}"/>
              </a:ext>
            </a:extLst>
          </p:cNvPr>
          <p:cNvSpPr/>
          <p:nvPr/>
        </p:nvSpPr>
        <p:spPr>
          <a:xfrm>
            <a:off x="7072302" y="391647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75061E8-FA24-406E-B36F-72EF48DB9372}"/>
              </a:ext>
            </a:extLst>
          </p:cNvPr>
          <p:cNvSpPr/>
          <p:nvPr/>
        </p:nvSpPr>
        <p:spPr>
          <a:xfrm>
            <a:off x="7062797" y="345480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89867E0-2208-407D-A7A0-44414C3DB07B}"/>
              </a:ext>
            </a:extLst>
          </p:cNvPr>
          <p:cNvSpPr/>
          <p:nvPr/>
        </p:nvSpPr>
        <p:spPr>
          <a:xfrm>
            <a:off x="7072302" y="300064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DA0686-831B-4DF1-8AA1-6DD9E1346614}"/>
              </a:ext>
            </a:extLst>
          </p:cNvPr>
          <p:cNvSpPr/>
          <p:nvPr/>
        </p:nvSpPr>
        <p:spPr>
          <a:xfrm>
            <a:off x="7072301" y="253245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B6FFFEE-75B5-4146-A8CB-8644C40A720A}"/>
              </a:ext>
            </a:extLst>
          </p:cNvPr>
          <p:cNvSpPr/>
          <p:nvPr/>
        </p:nvSpPr>
        <p:spPr>
          <a:xfrm>
            <a:off x="7072301" y="206188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6D20B-1346-4EA7-BBA3-3945271C823F}"/>
              </a:ext>
            </a:extLst>
          </p:cNvPr>
          <p:cNvSpPr/>
          <p:nvPr/>
        </p:nvSpPr>
        <p:spPr>
          <a:xfrm>
            <a:off x="7072301" y="158865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73B67C-7829-4671-AFE1-6F0EAD87E9F9}"/>
              </a:ext>
            </a:extLst>
          </p:cNvPr>
          <p:cNvSpPr/>
          <p:nvPr/>
        </p:nvSpPr>
        <p:spPr>
          <a:xfrm>
            <a:off x="7072301" y="11539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378B8E1-77A2-47B8-8418-EF9199D3245A}"/>
              </a:ext>
            </a:extLst>
          </p:cNvPr>
          <p:cNvSpPr/>
          <p:nvPr/>
        </p:nvSpPr>
        <p:spPr>
          <a:xfrm>
            <a:off x="7533492" y="53210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D6C1407-175B-41B1-892C-381D4B5589A0}"/>
              </a:ext>
            </a:extLst>
          </p:cNvPr>
          <p:cNvSpPr/>
          <p:nvPr/>
        </p:nvSpPr>
        <p:spPr>
          <a:xfrm>
            <a:off x="7533492" y="48594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AC0E54-560B-4D31-BC8C-867584C0FC1D}"/>
              </a:ext>
            </a:extLst>
          </p:cNvPr>
          <p:cNvSpPr/>
          <p:nvPr/>
        </p:nvSpPr>
        <p:spPr>
          <a:xfrm>
            <a:off x="7533491" y="439775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8ADE65E-61E2-41E9-A5EA-75D035459615}"/>
              </a:ext>
            </a:extLst>
          </p:cNvPr>
          <p:cNvSpPr/>
          <p:nvPr/>
        </p:nvSpPr>
        <p:spPr>
          <a:xfrm>
            <a:off x="7533490" y="393608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2D4390B-11F9-41F6-B79A-89483F4AD033}"/>
              </a:ext>
            </a:extLst>
          </p:cNvPr>
          <p:cNvSpPr/>
          <p:nvPr/>
        </p:nvSpPr>
        <p:spPr>
          <a:xfrm>
            <a:off x="7535274" y="347442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6C80278-3164-4A70-B65E-459B862C3C0B}"/>
              </a:ext>
            </a:extLst>
          </p:cNvPr>
          <p:cNvSpPr/>
          <p:nvPr/>
        </p:nvSpPr>
        <p:spPr>
          <a:xfrm>
            <a:off x="7533490" y="302025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11F23D8-E610-4D40-8278-5B39CC8391CC}"/>
              </a:ext>
            </a:extLst>
          </p:cNvPr>
          <p:cNvSpPr/>
          <p:nvPr/>
        </p:nvSpPr>
        <p:spPr>
          <a:xfrm>
            <a:off x="7533489" y="255206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16F475F-F5B4-4BB5-81F5-1F7A25917D5E}"/>
              </a:ext>
            </a:extLst>
          </p:cNvPr>
          <p:cNvSpPr/>
          <p:nvPr/>
        </p:nvSpPr>
        <p:spPr>
          <a:xfrm>
            <a:off x="7533489" y="208149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55D1FE-8299-4954-BEFC-3CCE43A6158A}"/>
              </a:ext>
            </a:extLst>
          </p:cNvPr>
          <p:cNvSpPr/>
          <p:nvPr/>
        </p:nvSpPr>
        <p:spPr>
          <a:xfrm>
            <a:off x="7533489" y="1608267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D48B0A7-BB20-4DB1-80D7-33376AD3F76F}"/>
              </a:ext>
            </a:extLst>
          </p:cNvPr>
          <p:cNvSpPr/>
          <p:nvPr/>
        </p:nvSpPr>
        <p:spPr>
          <a:xfrm>
            <a:off x="7533489" y="1173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0406790-0876-4E62-80B1-751941FD2393}"/>
              </a:ext>
            </a:extLst>
          </p:cNvPr>
          <p:cNvSpPr/>
          <p:nvPr/>
        </p:nvSpPr>
        <p:spPr>
          <a:xfrm>
            <a:off x="7985468" y="300593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E9365A9-FC7A-48B7-B243-EFB1DFED8000}"/>
              </a:ext>
            </a:extLst>
          </p:cNvPr>
          <p:cNvSpPr/>
          <p:nvPr/>
        </p:nvSpPr>
        <p:spPr>
          <a:xfrm>
            <a:off x="7991111" y="255554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3C1A8D-49C2-4EBA-AFD1-9110DF35929B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3050459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785606E-8A73-43D1-BD62-AA425F52CD27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0B2930-E7BF-484A-A233-CDAF622BEEA1}"/>
              </a:ext>
            </a:extLst>
          </p:cNvPr>
          <p:cNvSpPr txBox="1"/>
          <p:nvPr/>
        </p:nvSpPr>
        <p:spPr>
          <a:xfrm>
            <a:off x="525862" y="999627"/>
            <a:ext cx="1083076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Remember, when converting fractions into decimals, we need to think about PV positions </a:t>
            </a:r>
            <a:r>
              <a:rPr lang="en-GB" sz="2200" dirty="0" err="1">
                <a:latin typeface="Comic Sans MS" panose="030F0702030302020204" pitchFamily="66" charset="0"/>
              </a:rPr>
              <a:t>i.e</a:t>
            </a:r>
            <a:r>
              <a:rPr lang="en-GB" sz="2200" dirty="0">
                <a:latin typeface="Comic Sans MS" panose="030F0702030302020204" pitchFamily="66" charset="0"/>
              </a:rPr>
              <a:t> tenths and hundredths. </a:t>
            </a:r>
            <a:r>
              <a:rPr lang="en-GB" sz="2200" dirty="0">
                <a:highlight>
                  <a:srgbClr val="FFFF00"/>
                </a:highlight>
                <a:latin typeface="Comic Sans MS" panose="030F0702030302020204" pitchFamily="66" charset="0"/>
              </a:rPr>
              <a:t>If your fraction does not have a denominator which is tenths or hundredths, you will need to use your understanding of equivalent fractions to create an equivalent fraction with a denominator of 10 or 100 before you can find the decimal.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Work through the </a:t>
            </a:r>
            <a:r>
              <a:rPr lang="en-GB" sz="2200" dirty="0" err="1">
                <a:latin typeface="Comic Sans MS" panose="030F0702030302020204" pitchFamily="66" charset="0"/>
              </a:rPr>
              <a:t>MyMaths</a:t>
            </a:r>
            <a:r>
              <a:rPr lang="en-GB" sz="2200" dirty="0">
                <a:latin typeface="Comic Sans MS" panose="030F0702030302020204" pitchFamily="66" charset="0"/>
              </a:rPr>
              <a:t> lesson below to look at converting fractions into decimals in more detail.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  <a:hlinkClick r:id="rId2"/>
              </a:rPr>
              <a:t>https://app.mymaths.co.uk/6008-lesson/fraction-and-decimal-equivalents</a:t>
            </a:r>
            <a:endParaRPr lang="en-GB" sz="2200" dirty="0">
              <a:latin typeface="Comic Sans MS" panose="030F0702030302020204" pitchFamily="66" charset="0"/>
            </a:endParaRPr>
          </a:p>
          <a:p>
            <a:endParaRPr lang="en-GB" sz="2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68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23D1AD-B2B2-4707-9D19-2C0FF51988FB}"/>
              </a:ext>
            </a:extLst>
          </p:cNvPr>
          <p:cNvSpPr txBox="1"/>
          <p:nvPr/>
        </p:nvSpPr>
        <p:spPr>
          <a:xfrm>
            <a:off x="542296" y="1234635"/>
            <a:ext cx="104756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try this task on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before moving on to the questions on the next page.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You may need to use your knowledge of equivalent fractions to solve Q2.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053FD9-75AC-4BAB-B1A1-CD42650E0586}"/>
              </a:ext>
            </a:extLst>
          </p:cNvPr>
          <p:cNvSpPr txBox="1"/>
          <p:nvPr/>
        </p:nvSpPr>
        <p:spPr>
          <a:xfrm>
            <a:off x="542296" y="3599512"/>
            <a:ext cx="11354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https://app.mymaths.co.uk/6008-homework/fraction-and-decimal-equivalents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469AA8-9103-4363-8CEB-0B37CD47F139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135945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FB34C2-FF62-41E0-9309-0545C639622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145679" y="2292414"/>
            <a:ext cx="9612807" cy="1200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C5107F-C990-4181-9658-5E2596B243A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45679" y="3876041"/>
            <a:ext cx="9612807" cy="12003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1145679" y="1700655"/>
            <a:ext cx="5434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Starter: Fill in the gaps on the </a:t>
            </a:r>
            <a:r>
              <a:rPr lang="en-GB" sz="2000" dirty="0" err="1">
                <a:latin typeface="Comic Sans MS" panose="030F0702030302020204" pitchFamily="66" charset="0"/>
              </a:rPr>
              <a:t>numberlines</a:t>
            </a:r>
            <a:r>
              <a:rPr lang="en-GB" sz="20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43C240-0D55-40B4-B171-26DDC9516C12}"/>
              </a:ext>
            </a:extLst>
          </p:cNvPr>
          <p:cNvSpPr txBox="1"/>
          <p:nvPr/>
        </p:nvSpPr>
        <p:spPr>
          <a:xfrm>
            <a:off x="1145679" y="1284238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61DF70B-DDDB-445E-904E-0311EE8F502D}"/>
                  </a:ext>
                </a:extLst>
              </p:cNvPr>
              <p:cNvSpPr txBox="1"/>
              <p:nvPr/>
            </p:nvSpPr>
            <p:spPr>
              <a:xfrm>
                <a:off x="4790988" y="2484064"/>
                <a:ext cx="18113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61DF70B-DDDB-445E-904E-0311EE8F50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988" y="2484064"/>
                <a:ext cx="181139" cy="5186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8977FAA-9062-4089-A823-22A2C59EC47A}"/>
                  </a:ext>
                </a:extLst>
              </p:cNvPr>
              <p:cNvSpPr txBox="1"/>
              <p:nvPr/>
            </p:nvSpPr>
            <p:spPr>
              <a:xfrm>
                <a:off x="7103913" y="2472246"/>
                <a:ext cx="18113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8977FAA-9062-4089-A823-22A2C59EC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3913" y="2472246"/>
                <a:ext cx="181139" cy="5186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8969289-D53F-4A40-BE42-854116AE10F8}"/>
                  </a:ext>
                </a:extLst>
              </p:cNvPr>
              <p:cNvSpPr txBox="1"/>
              <p:nvPr/>
            </p:nvSpPr>
            <p:spPr>
              <a:xfrm>
                <a:off x="8329416" y="2472246"/>
                <a:ext cx="18113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8969289-D53F-4A40-BE42-854116AE10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9416" y="2472246"/>
                <a:ext cx="181139" cy="5186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7E0E88-E3DA-4D14-A6E0-474142596E16}"/>
                  </a:ext>
                </a:extLst>
              </p:cNvPr>
              <p:cNvSpPr txBox="1"/>
              <p:nvPr/>
            </p:nvSpPr>
            <p:spPr>
              <a:xfrm>
                <a:off x="4266054" y="4066223"/>
                <a:ext cx="181139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7E0E88-E3DA-4D14-A6E0-474142596E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054" y="4066223"/>
                <a:ext cx="181139" cy="52039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1DB0895-FE1C-4238-B598-1D9DBE60F687}"/>
                  </a:ext>
                </a:extLst>
              </p:cNvPr>
              <p:cNvSpPr txBox="1"/>
              <p:nvPr/>
            </p:nvSpPr>
            <p:spPr>
              <a:xfrm>
                <a:off x="7331131" y="4066223"/>
                <a:ext cx="181139" cy="5186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1DB0895-FE1C-4238-B598-1D9DBE60F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1131" y="4066223"/>
                <a:ext cx="181139" cy="51860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B5C9B456-09E9-474D-958B-F897506A4339}"/>
              </a:ext>
            </a:extLst>
          </p:cNvPr>
          <p:cNvSpPr txBox="1"/>
          <p:nvPr/>
        </p:nvSpPr>
        <p:spPr>
          <a:xfrm>
            <a:off x="8040176" y="2484064"/>
            <a:ext cx="267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3294E1-05F1-4912-B7D9-C138DCCB316D}"/>
              </a:ext>
            </a:extLst>
          </p:cNvPr>
          <p:cNvSpPr txBox="1"/>
          <p:nvPr/>
        </p:nvSpPr>
        <p:spPr>
          <a:xfrm>
            <a:off x="6814515" y="2484497"/>
            <a:ext cx="224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D3DE18-5195-4C9F-8297-08EA788957EC}"/>
              </a:ext>
            </a:extLst>
          </p:cNvPr>
          <p:cNvSpPr txBox="1"/>
          <p:nvPr/>
        </p:nvSpPr>
        <p:spPr>
          <a:xfrm>
            <a:off x="1283909" y="2556745"/>
            <a:ext cx="448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E6AEA6-4420-4521-A9D2-49B0F5015764}"/>
              </a:ext>
            </a:extLst>
          </p:cNvPr>
          <p:cNvSpPr txBox="1"/>
          <p:nvPr/>
        </p:nvSpPr>
        <p:spPr>
          <a:xfrm>
            <a:off x="10194278" y="4091423"/>
            <a:ext cx="448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97ADF7-A164-4763-B7AD-2487370A69B7}"/>
              </a:ext>
            </a:extLst>
          </p:cNvPr>
          <p:cNvSpPr txBox="1"/>
          <p:nvPr/>
        </p:nvSpPr>
        <p:spPr>
          <a:xfrm>
            <a:off x="5641929" y="4088270"/>
            <a:ext cx="448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D5C36E-3CD8-453A-9928-4A540523797D}"/>
              </a:ext>
            </a:extLst>
          </p:cNvPr>
          <p:cNvSpPr txBox="1"/>
          <p:nvPr/>
        </p:nvSpPr>
        <p:spPr>
          <a:xfrm>
            <a:off x="7038737" y="4088270"/>
            <a:ext cx="246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AC8A29-A903-4081-909D-1823D5EAB01A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2907172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67733" y="5979144"/>
            <a:ext cx="12067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How much does each one of these squares represent and how would you write this?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025" y="1086143"/>
            <a:ext cx="4695238" cy="468571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78844F0-9102-440B-9910-11F1EF3F0775}"/>
              </a:ext>
            </a:extLst>
          </p:cNvPr>
          <p:cNvSpPr/>
          <p:nvPr/>
        </p:nvSpPr>
        <p:spPr>
          <a:xfrm>
            <a:off x="3545181" y="52719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F168E9-D72D-4044-8DAE-77477E631E5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3179100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/>
              <p:nvPr/>
            </p:nvSpPr>
            <p:spPr>
              <a:xfrm>
                <a:off x="270933" y="4916180"/>
                <a:ext cx="11051823" cy="1724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There are 100 squares so 1 square would be one hundredth: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Using our place value knowledge to write this as a decimal = 0.01</a:t>
                </a: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have placed a 1 in the hundredths column.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33" y="4916180"/>
                <a:ext cx="11051823" cy="1724190"/>
              </a:xfrm>
              <a:prstGeom prst="rect">
                <a:avLst/>
              </a:prstGeom>
              <a:blipFill>
                <a:blip r:embed="rId2"/>
                <a:stretch>
                  <a:fillRect l="-827" b="-74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759" y="1120010"/>
            <a:ext cx="3803886" cy="37961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6468D59-EC9B-4C62-89C6-0BA4AD3C8CD6}"/>
              </a:ext>
            </a:extLst>
          </p:cNvPr>
          <p:cNvSpPr/>
          <p:nvPr/>
        </p:nvSpPr>
        <p:spPr>
          <a:xfrm>
            <a:off x="3601626" y="4504268"/>
            <a:ext cx="356305" cy="3634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B4FD43-F836-442B-AA2A-D5DD64910DBD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3798264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905112" y="1818905"/>
            <a:ext cx="469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do 10 squares represent and how would you write this?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6BD460-FB59-43F5-8F98-C2F0F7E7FEA1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1378272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/>
              <p:nvPr/>
            </p:nvSpPr>
            <p:spPr>
              <a:xfrm>
                <a:off x="848667" y="1403092"/>
                <a:ext cx="4695238" cy="4678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Ten out of 100 =      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As the numerator and denominator can both divide by 10, this simplifies to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can see on the grid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is shaded.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As a decimal, we place a 1 in the tenths column = 0.1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67" y="1403092"/>
                <a:ext cx="4695238" cy="4678845"/>
              </a:xfrm>
              <a:prstGeom prst="rect">
                <a:avLst/>
              </a:prstGeom>
              <a:blipFill>
                <a:blip r:embed="rId2"/>
                <a:stretch>
                  <a:fillRect l="-1948" t="-1042" r="-23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3679E71-DF7D-4A8F-8ADD-DDA8F5F8CBDF}"/>
                  </a:ext>
                </a:extLst>
              </p:cNvPr>
              <p:cNvSpPr txBox="1"/>
              <p:nvPr/>
            </p:nvSpPr>
            <p:spPr>
              <a:xfrm>
                <a:off x="3323431" y="1339162"/>
                <a:ext cx="437620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3679E71-DF7D-4A8F-8ADD-DDA8F5F8C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3431" y="1339162"/>
                <a:ext cx="437620" cy="5203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8D935AA-DD85-48E1-9425-43C82223DF4B}"/>
                  </a:ext>
                </a:extLst>
              </p:cNvPr>
              <p:cNvSpPr txBox="1"/>
              <p:nvPr/>
            </p:nvSpPr>
            <p:spPr>
              <a:xfrm>
                <a:off x="3860800" y="2849625"/>
                <a:ext cx="317111" cy="520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8D935AA-DD85-48E1-9425-43C82223DF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0800" y="2849625"/>
                <a:ext cx="317111" cy="5203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38F21B85-BF64-4403-AC5B-8242FF3FA509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899631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3B8BC93-CBC1-4231-AA06-D07D6C3A08D6}"/>
              </a:ext>
            </a:extLst>
          </p:cNvPr>
          <p:cNvSpPr txBox="1"/>
          <p:nvPr/>
        </p:nvSpPr>
        <p:spPr>
          <a:xfrm>
            <a:off x="905112" y="1818905"/>
            <a:ext cx="46952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does the blue area represent?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Write this as a decimal and a fraction.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EFBD7-21FE-4DB8-AAE2-6C01033E2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148" y="1164689"/>
            <a:ext cx="451143" cy="462116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C60AD18-BDFE-4523-92CF-513CC72C77CB}"/>
              </a:ext>
            </a:extLst>
          </p:cNvPr>
          <p:cNvSpPr/>
          <p:nvPr/>
        </p:nvSpPr>
        <p:spPr>
          <a:xfrm>
            <a:off x="7072303" y="532091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46C793-3038-4F79-BB0A-D4E5200DD01B}"/>
              </a:ext>
            </a:extLst>
          </p:cNvPr>
          <p:cNvSpPr/>
          <p:nvPr/>
        </p:nvSpPr>
        <p:spPr>
          <a:xfrm>
            <a:off x="7072303" y="485924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C26C22-6160-4179-BF48-190645A51EC5}"/>
              </a:ext>
            </a:extLst>
          </p:cNvPr>
          <p:cNvSpPr/>
          <p:nvPr/>
        </p:nvSpPr>
        <p:spPr>
          <a:xfrm>
            <a:off x="7072302" y="439758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5D8D0B-EE2F-4EA7-8572-9F63440BB620}"/>
              </a:ext>
            </a:extLst>
          </p:cNvPr>
          <p:cNvSpPr/>
          <p:nvPr/>
        </p:nvSpPr>
        <p:spPr>
          <a:xfrm>
            <a:off x="7072301" y="393591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80F72C-9394-4D0A-AEC2-9C218AF71B11}"/>
              </a:ext>
            </a:extLst>
          </p:cNvPr>
          <p:cNvSpPr/>
          <p:nvPr/>
        </p:nvSpPr>
        <p:spPr>
          <a:xfrm>
            <a:off x="7062796" y="347425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F1A735-129F-4868-AC5A-8EC46D18A76A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3744053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/>
              <p:nvPr/>
            </p:nvSpPr>
            <p:spPr>
              <a:xfrm>
                <a:off x="189675" y="1164689"/>
                <a:ext cx="5985429" cy="5443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25 squares out of 100  =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Using our PV grid,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is 2 tenths and 5 hundredths = </a:t>
                </a:r>
                <a:r>
                  <a:rPr lang="en-GB" sz="2400" dirty="0">
                    <a:highlight>
                      <a:srgbClr val="FFFF00"/>
                    </a:highlight>
                    <a:latin typeface="Comic Sans MS" panose="030F0702030302020204" pitchFamily="66" charset="0"/>
                  </a:rPr>
                  <a:t>0.25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Note: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Can be simplified as the numerator and denominator divide by 25: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3B8BC93-CBC1-4231-AA06-D07D6C3A0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75" y="1164689"/>
                <a:ext cx="5985429" cy="5443541"/>
              </a:xfrm>
              <a:prstGeom prst="rect">
                <a:avLst/>
              </a:prstGeom>
              <a:blipFill>
                <a:blip r:embed="rId2"/>
                <a:stretch>
                  <a:fillRect l="-1527" t="-8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3679E71-DF7D-4A8F-8ADD-DDA8F5F8CBDF}"/>
                  </a:ext>
                </a:extLst>
              </p:cNvPr>
              <p:cNvSpPr txBox="1"/>
              <p:nvPr/>
            </p:nvSpPr>
            <p:spPr>
              <a:xfrm>
                <a:off x="3766007" y="1164689"/>
                <a:ext cx="437619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25</m:t>
                          </m:r>
                        </m:num>
                        <m:den>
                          <m:r>
                            <a:rPr lang="en-GB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>
                  <a:highlight>
                    <a:srgbClr val="FFFF00"/>
                  </a:highlight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3679E71-DF7D-4A8F-8ADD-DDA8F5F8C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6007" y="1164689"/>
                <a:ext cx="437619" cy="5259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D46EFBD7-21FE-4DB8-AAE2-6C01033E2C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3277" y="1164689"/>
            <a:ext cx="451143" cy="462116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C60AD18-BDFE-4523-92CF-513CC72C77CB}"/>
              </a:ext>
            </a:extLst>
          </p:cNvPr>
          <p:cNvSpPr/>
          <p:nvPr/>
        </p:nvSpPr>
        <p:spPr>
          <a:xfrm>
            <a:off x="7072303" y="532091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46C793-3038-4F79-BB0A-D4E5200DD01B}"/>
              </a:ext>
            </a:extLst>
          </p:cNvPr>
          <p:cNvSpPr/>
          <p:nvPr/>
        </p:nvSpPr>
        <p:spPr>
          <a:xfrm>
            <a:off x="7072303" y="485924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C26C22-6160-4179-BF48-190645A51EC5}"/>
              </a:ext>
            </a:extLst>
          </p:cNvPr>
          <p:cNvSpPr/>
          <p:nvPr/>
        </p:nvSpPr>
        <p:spPr>
          <a:xfrm>
            <a:off x="7072302" y="439758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5D8D0B-EE2F-4EA7-8572-9F63440BB620}"/>
              </a:ext>
            </a:extLst>
          </p:cNvPr>
          <p:cNvSpPr/>
          <p:nvPr/>
        </p:nvSpPr>
        <p:spPr>
          <a:xfrm>
            <a:off x="7072301" y="393591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80F72C-9394-4D0A-AEC2-9C218AF71B11}"/>
              </a:ext>
            </a:extLst>
          </p:cNvPr>
          <p:cNvSpPr/>
          <p:nvPr/>
        </p:nvSpPr>
        <p:spPr>
          <a:xfrm>
            <a:off x="7062796" y="347425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D7E7A2-F3CB-4492-95CF-6621B531AB3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2106576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6BAD98D-B854-4494-B9B6-B10AF57B5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26408"/>
            <a:ext cx="4695238" cy="468571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C0B2338-C846-4860-910C-95B3BDE7D068}"/>
              </a:ext>
            </a:extLst>
          </p:cNvPr>
          <p:cNvSpPr/>
          <p:nvPr/>
        </p:nvSpPr>
        <p:spPr>
          <a:xfrm>
            <a:off x="6151132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582B9-E120-4668-866F-5FBA7413DE7C}"/>
              </a:ext>
            </a:extLst>
          </p:cNvPr>
          <p:cNvSpPr/>
          <p:nvPr/>
        </p:nvSpPr>
        <p:spPr>
          <a:xfrm>
            <a:off x="6151132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59D86-4341-4792-A40A-2D620EEB6D7C}"/>
              </a:ext>
            </a:extLst>
          </p:cNvPr>
          <p:cNvSpPr/>
          <p:nvPr/>
        </p:nvSpPr>
        <p:spPr>
          <a:xfrm>
            <a:off x="6151131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12A680-35D5-420C-A707-68523335AAFF}"/>
              </a:ext>
            </a:extLst>
          </p:cNvPr>
          <p:cNvSpPr/>
          <p:nvPr/>
        </p:nvSpPr>
        <p:spPr>
          <a:xfrm>
            <a:off x="6151130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C9292C-D5EE-4316-BAA1-03B19945C4D1}"/>
              </a:ext>
            </a:extLst>
          </p:cNvPr>
          <p:cNvSpPr/>
          <p:nvPr/>
        </p:nvSpPr>
        <p:spPr>
          <a:xfrm>
            <a:off x="6152914" y="34655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63B43-A723-428F-A865-3EE9AA85710E}"/>
              </a:ext>
            </a:extLst>
          </p:cNvPr>
          <p:cNvSpPr/>
          <p:nvPr/>
        </p:nvSpPr>
        <p:spPr>
          <a:xfrm>
            <a:off x="6151130" y="301134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FBB40B-B2C0-4941-94A3-97E38518C501}"/>
              </a:ext>
            </a:extLst>
          </p:cNvPr>
          <p:cNvSpPr/>
          <p:nvPr/>
        </p:nvSpPr>
        <p:spPr>
          <a:xfrm>
            <a:off x="6151129" y="254316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3A3EC9-3725-4F25-9463-D4571CC9FBBF}"/>
              </a:ext>
            </a:extLst>
          </p:cNvPr>
          <p:cNvSpPr/>
          <p:nvPr/>
        </p:nvSpPr>
        <p:spPr>
          <a:xfrm>
            <a:off x="6151129" y="2072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83E37B-D809-4BDB-AFFD-051F5B5ECCCD}"/>
              </a:ext>
            </a:extLst>
          </p:cNvPr>
          <p:cNvSpPr/>
          <p:nvPr/>
        </p:nvSpPr>
        <p:spPr>
          <a:xfrm>
            <a:off x="6151129" y="1599362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3BF734-55BE-4848-930F-EB31E79FBAAE}"/>
              </a:ext>
            </a:extLst>
          </p:cNvPr>
          <p:cNvSpPr/>
          <p:nvPr/>
        </p:nvSpPr>
        <p:spPr>
          <a:xfrm>
            <a:off x="6151129" y="116468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EFBD7-21FE-4DB8-AAE2-6C01033E2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477" y="1153981"/>
            <a:ext cx="451143" cy="462116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C60AD18-BDFE-4523-92CF-513CC72C77CB}"/>
              </a:ext>
            </a:extLst>
          </p:cNvPr>
          <p:cNvSpPr/>
          <p:nvPr/>
        </p:nvSpPr>
        <p:spPr>
          <a:xfrm>
            <a:off x="7979825" y="531217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446C793-3038-4F79-BB0A-D4E5200DD01B}"/>
              </a:ext>
            </a:extLst>
          </p:cNvPr>
          <p:cNvSpPr/>
          <p:nvPr/>
        </p:nvSpPr>
        <p:spPr>
          <a:xfrm>
            <a:off x="7991114" y="485051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C26C22-6160-4179-BF48-190645A51EC5}"/>
              </a:ext>
            </a:extLst>
          </p:cNvPr>
          <p:cNvSpPr/>
          <p:nvPr/>
        </p:nvSpPr>
        <p:spPr>
          <a:xfrm>
            <a:off x="7991113" y="438884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5D8D0B-EE2F-4EA7-8572-9F63440BB620}"/>
              </a:ext>
            </a:extLst>
          </p:cNvPr>
          <p:cNvSpPr/>
          <p:nvPr/>
        </p:nvSpPr>
        <p:spPr>
          <a:xfrm>
            <a:off x="7991112" y="39271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80F72C-9394-4D0A-AEC2-9C218AF71B11}"/>
              </a:ext>
            </a:extLst>
          </p:cNvPr>
          <p:cNvSpPr/>
          <p:nvPr/>
        </p:nvSpPr>
        <p:spPr>
          <a:xfrm>
            <a:off x="7979825" y="347442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9D3839-9400-4F2D-94E4-7C3A527EB58F}"/>
              </a:ext>
            </a:extLst>
          </p:cNvPr>
          <p:cNvSpPr/>
          <p:nvPr/>
        </p:nvSpPr>
        <p:spPr>
          <a:xfrm>
            <a:off x="7072304" y="530146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4238DD0-43F5-4D52-AC68-F0864E8DE198}"/>
              </a:ext>
            </a:extLst>
          </p:cNvPr>
          <p:cNvSpPr/>
          <p:nvPr/>
        </p:nvSpPr>
        <p:spPr>
          <a:xfrm>
            <a:off x="7072304" y="483980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7470489-DE7E-4020-B576-EFB6D24D9BF5}"/>
              </a:ext>
            </a:extLst>
          </p:cNvPr>
          <p:cNvSpPr/>
          <p:nvPr/>
        </p:nvSpPr>
        <p:spPr>
          <a:xfrm>
            <a:off x="7072303" y="437813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9733117-A9C4-4549-B7F7-352F39ECD8D6}"/>
              </a:ext>
            </a:extLst>
          </p:cNvPr>
          <p:cNvSpPr/>
          <p:nvPr/>
        </p:nvSpPr>
        <p:spPr>
          <a:xfrm>
            <a:off x="7072302" y="3916473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75061E8-FA24-406E-B36F-72EF48DB9372}"/>
              </a:ext>
            </a:extLst>
          </p:cNvPr>
          <p:cNvSpPr/>
          <p:nvPr/>
        </p:nvSpPr>
        <p:spPr>
          <a:xfrm>
            <a:off x="7062797" y="3454808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89867E0-2208-407D-A7A0-44414C3DB07B}"/>
              </a:ext>
            </a:extLst>
          </p:cNvPr>
          <p:cNvSpPr/>
          <p:nvPr/>
        </p:nvSpPr>
        <p:spPr>
          <a:xfrm>
            <a:off x="7072302" y="300064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DA0686-831B-4DF1-8AA1-6DD9E1346614}"/>
              </a:ext>
            </a:extLst>
          </p:cNvPr>
          <p:cNvSpPr/>
          <p:nvPr/>
        </p:nvSpPr>
        <p:spPr>
          <a:xfrm>
            <a:off x="7072301" y="253245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B6FFFEE-75B5-4146-A8CB-8644C40A720A}"/>
              </a:ext>
            </a:extLst>
          </p:cNvPr>
          <p:cNvSpPr/>
          <p:nvPr/>
        </p:nvSpPr>
        <p:spPr>
          <a:xfrm>
            <a:off x="7072301" y="206188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96D20B-1346-4EA7-BBA3-3945271C823F}"/>
              </a:ext>
            </a:extLst>
          </p:cNvPr>
          <p:cNvSpPr/>
          <p:nvPr/>
        </p:nvSpPr>
        <p:spPr>
          <a:xfrm>
            <a:off x="7072301" y="158865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73B67C-7829-4671-AFE1-6F0EAD87E9F9}"/>
              </a:ext>
            </a:extLst>
          </p:cNvPr>
          <p:cNvSpPr/>
          <p:nvPr/>
        </p:nvSpPr>
        <p:spPr>
          <a:xfrm>
            <a:off x="7072301" y="11539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378B8E1-77A2-47B8-8418-EF9199D3245A}"/>
              </a:ext>
            </a:extLst>
          </p:cNvPr>
          <p:cNvSpPr/>
          <p:nvPr/>
        </p:nvSpPr>
        <p:spPr>
          <a:xfrm>
            <a:off x="7533492" y="532108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D6C1407-175B-41B1-892C-381D4B5589A0}"/>
              </a:ext>
            </a:extLst>
          </p:cNvPr>
          <p:cNvSpPr/>
          <p:nvPr/>
        </p:nvSpPr>
        <p:spPr>
          <a:xfrm>
            <a:off x="7533492" y="485941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AC0E54-560B-4D31-BC8C-867584C0FC1D}"/>
              </a:ext>
            </a:extLst>
          </p:cNvPr>
          <p:cNvSpPr/>
          <p:nvPr/>
        </p:nvSpPr>
        <p:spPr>
          <a:xfrm>
            <a:off x="7533491" y="439775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8ADE65E-61E2-41E9-A5EA-75D035459615}"/>
              </a:ext>
            </a:extLst>
          </p:cNvPr>
          <p:cNvSpPr/>
          <p:nvPr/>
        </p:nvSpPr>
        <p:spPr>
          <a:xfrm>
            <a:off x="7533490" y="3936086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2D4390B-11F9-41F6-B79A-89483F4AD033}"/>
              </a:ext>
            </a:extLst>
          </p:cNvPr>
          <p:cNvSpPr/>
          <p:nvPr/>
        </p:nvSpPr>
        <p:spPr>
          <a:xfrm>
            <a:off x="7535274" y="347442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6C80278-3164-4A70-B65E-459B862C3C0B}"/>
              </a:ext>
            </a:extLst>
          </p:cNvPr>
          <p:cNvSpPr/>
          <p:nvPr/>
        </p:nvSpPr>
        <p:spPr>
          <a:xfrm>
            <a:off x="7533490" y="302025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11F23D8-E610-4D40-8278-5B39CC8391CC}"/>
              </a:ext>
            </a:extLst>
          </p:cNvPr>
          <p:cNvSpPr/>
          <p:nvPr/>
        </p:nvSpPr>
        <p:spPr>
          <a:xfrm>
            <a:off x="7533489" y="255206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16F475F-F5B4-4BB5-81F5-1F7A25917D5E}"/>
              </a:ext>
            </a:extLst>
          </p:cNvPr>
          <p:cNvSpPr/>
          <p:nvPr/>
        </p:nvSpPr>
        <p:spPr>
          <a:xfrm>
            <a:off x="7533489" y="2081499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55D1FE-8299-4954-BEFC-3CCE43A6158A}"/>
              </a:ext>
            </a:extLst>
          </p:cNvPr>
          <p:cNvSpPr/>
          <p:nvPr/>
        </p:nvSpPr>
        <p:spPr>
          <a:xfrm>
            <a:off x="7533489" y="1608267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D48B0A7-BB20-4DB1-80D7-33376AD3F76F}"/>
              </a:ext>
            </a:extLst>
          </p:cNvPr>
          <p:cNvSpPr/>
          <p:nvPr/>
        </p:nvSpPr>
        <p:spPr>
          <a:xfrm>
            <a:off x="7533489" y="117359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0406790-0876-4E62-80B1-751941FD2393}"/>
              </a:ext>
            </a:extLst>
          </p:cNvPr>
          <p:cNvSpPr/>
          <p:nvPr/>
        </p:nvSpPr>
        <p:spPr>
          <a:xfrm>
            <a:off x="7985468" y="3005931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E9365A9-FC7A-48B7-B243-EFB1DFED8000}"/>
              </a:ext>
            </a:extLst>
          </p:cNvPr>
          <p:cNvSpPr/>
          <p:nvPr/>
        </p:nvSpPr>
        <p:spPr>
          <a:xfrm>
            <a:off x="7991111" y="2555544"/>
            <a:ext cx="439797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DF9B870-3D69-407F-B0F8-3B2D18CC7481}"/>
              </a:ext>
            </a:extLst>
          </p:cNvPr>
          <p:cNvSpPr txBox="1"/>
          <p:nvPr/>
        </p:nvSpPr>
        <p:spPr>
          <a:xfrm>
            <a:off x="905112" y="1818905"/>
            <a:ext cx="46952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does the blue area represent?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Write this as a decimal and a fraction.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D43E4E6-B78B-4848-A84A-0A2C641403B6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Convert between fractions and decimals</a:t>
            </a:r>
          </a:p>
        </p:txBody>
      </p:sp>
    </p:spTree>
    <p:extLst>
      <p:ext uri="{BB962C8B-B14F-4D97-AF65-F5344CB8AC3E}">
        <p14:creationId xmlns:p14="http://schemas.microsoft.com/office/powerpoint/2010/main" val="799807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505</Words>
  <Application>Microsoft Office PowerPoint</Application>
  <PresentationFormat>Widescreen</PresentationFormat>
  <Paragraphs>84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38</cp:revision>
  <dcterms:created xsi:type="dcterms:W3CDTF">2020-05-02T08:48:09Z</dcterms:created>
  <dcterms:modified xsi:type="dcterms:W3CDTF">2020-05-04T14:48:02Z</dcterms:modified>
</cp:coreProperties>
</file>