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9" r:id="rId2"/>
    <p:sldId id="260" r:id="rId3"/>
    <p:sldId id="261" r:id="rId4"/>
    <p:sldId id="262" r:id="rId5"/>
    <p:sldId id="263" r:id="rId6"/>
    <p:sldId id="264" r:id="rId7"/>
    <p:sldId id="266" r:id="rId8"/>
    <p:sldId id="267" r:id="rId9"/>
    <p:sldId id="268" r:id="rId10"/>
    <p:sldId id="269" r:id="rId11"/>
    <p:sldId id="272" r:id="rId12"/>
    <p:sldId id="271" r:id="rId13"/>
    <p:sldId id="273" r:id="rId14"/>
    <p:sldId id="274" r:id="rId15"/>
    <p:sldId id="27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85" d="100"/>
          <a:sy n="85" d="100"/>
        </p:scale>
        <p:origin x="13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E243FA-7D12-476B-AA2F-603A94F68CFB}" type="datetimeFigureOut">
              <a:rPr lang="en-GB" smtClean="0"/>
              <a:t>23/04/2020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60D834-4C81-4587-AE9D-C0DDE874ACBE}" type="slidenum">
              <a:rPr lang="en-GB" smtClean="0"/>
              <a:t>‹#›</a:t>
            </a:fld>
            <a:endParaRPr lang="en-GB"/>
          </a:p>
        </p:txBody>
      </p:sp>
    </p:spTree>
    <p:extLst>
      <p:ext uri="{BB962C8B-B14F-4D97-AF65-F5344CB8AC3E}">
        <p14:creationId xmlns:p14="http://schemas.microsoft.com/office/powerpoint/2010/main" val="371986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9B807-3FBA-4EB5-ADD7-DE286B555D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05CB0B53-BDF9-4B41-A94C-682B0746E8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C8AD7D89-50F7-44A0-BCDF-731F0A3C538C}"/>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4AEB9A62-22BF-4633-9C63-524375EF0EC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2AC8B6E-A848-49E7-86DE-00683FCCAE93}"/>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253980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62379-965F-4D86-A4E6-A0E21A4F72C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206404D-9611-4081-BBC9-CA8166AD7B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0DF2C4E-455A-4A46-89B0-951BD72BADDA}"/>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B6680350-B4CD-4FF5-AD9A-26B696CB95E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D2BFB3D-3ABB-4345-830B-70522C1BE072}"/>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551588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ED63DB7-3F65-449E-9952-6B54301D6E7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AEEA6F0-A212-42F3-8975-8D595991937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1A4594E-8BA3-444D-BD67-3E94AFC42045}"/>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CD4280D3-AC77-4994-90A9-C6C66DB410D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7E773FA-F0D6-4BD8-92E0-5B688BC6F5FA}"/>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553133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131F1-85AD-4903-B712-C0160E773B6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B65B4B1-CF10-4660-95DD-A70F86E0D9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23E7DBC-B699-4166-BAE4-45297094A748}"/>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746734E0-18B9-46AB-948C-17E3E6FC3DD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A059C8-1708-42D7-9E83-EE97294EE27E}"/>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792453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B764-3F88-4A4F-A5EB-DE3B5EE3A8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C2DC337-83FB-48A3-B6DB-BF42A4DB4EC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D79AA6F-A90A-41E4-A689-6ABC5E8EEBE6}"/>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9F5411D6-F225-4274-A4E2-64D9D71F89F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63D9036-7EBB-4001-A904-DA5EABBC83CF}"/>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4079427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07F58-BD8E-4A22-A498-81A8994065B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5CE533-0C0C-4FB4-BD08-B6EA2450ED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178C3A1-CD72-466D-8559-5F803AF5727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1C7A5D8-6ADC-468C-9CBF-ACCFFB38DD6A}"/>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6" name="Footer Placeholder 5">
            <a:extLst>
              <a:ext uri="{FF2B5EF4-FFF2-40B4-BE49-F238E27FC236}">
                <a16:creationId xmlns:a16="http://schemas.microsoft.com/office/drawing/2014/main" id="{F63688B5-B8D3-4EAC-908A-EDD07AAF6F7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D636B01-5E98-4660-97EC-28FF78877E0B}"/>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1294443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49757-BFC9-4EEE-AD7F-4E8BF0A42D9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DAC76B7-E926-4AEB-B801-4B1148263E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38247B-AA10-47DD-A058-E2DC9EAB4C2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06ADCA4-5784-47CB-84EF-33F33FB40E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A7FE48A-ED88-464D-BA9B-C2AD7DC3278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6ABA3A2-9B78-4496-B1F7-CAEA93B92E4D}"/>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8" name="Footer Placeholder 7">
            <a:extLst>
              <a:ext uri="{FF2B5EF4-FFF2-40B4-BE49-F238E27FC236}">
                <a16:creationId xmlns:a16="http://schemas.microsoft.com/office/drawing/2014/main" id="{BE444B25-612E-402B-BFD4-9E2527076DA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F47B4A0-9ECC-4573-BB81-2DE18EF79803}"/>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478603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F4BAE-DDC7-4044-9021-47B151ED42D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DE16021-75DD-48B3-9695-428C8757EF85}"/>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4" name="Footer Placeholder 3">
            <a:extLst>
              <a:ext uri="{FF2B5EF4-FFF2-40B4-BE49-F238E27FC236}">
                <a16:creationId xmlns:a16="http://schemas.microsoft.com/office/drawing/2014/main" id="{31E8DCAA-391E-43BA-A83D-0CEF2120F1E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AF4BBC0-CD0F-47D2-B51D-00B772C6E912}"/>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761675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3D072D-E95A-4CC2-96D3-55F3217F00D3}"/>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3" name="Footer Placeholder 2">
            <a:extLst>
              <a:ext uri="{FF2B5EF4-FFF2-40B4-BE49-F238E27FC236}">
                <a16:creationId xmlns:a16="http://schemas.microsoft.com/office/drawing/2014/main" id="{E7E6F771-154F-47A8-9243-F0A0324217F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6616B08-6137-4B7E-8F9A-7DDCB57BEC62}"/>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1304732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19A20-E7D3-47C3-8573-743F5E3A8C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2092784-84BB-47A0-8232-55DF3CAB24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0C42AAC-941E-448A-B9A6-F5592D3003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777528-CF99-475D-A281-F06F6BB9DE35}"/>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6" name="Footer Placeholder 5">
            <a:extLst>
              <a:ext uri="{FF2B5EF4-FFF2-40B4-BE49-F238E27FC236}">
                <a16:creationId xmlns:a16="http://schemas.microsoft.com/office/drawing/2014/main" id="{E1D35DE0-2824-4B70-A697-76EDCC46502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DB6BADB-A660-4B1C-A7BA-AB5F463C5677}"/>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4162802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9D9B0-6FC5-435B-BCBE-342FFA48F9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443789D-5D07-4989-9956-1C9AED8C44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891B773-B859-481B-B2DA-7E33BD0141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82A26B-3C0B-4973-9FF0-7D4F6F66D2C2}"/>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6" name="Footer Placeholder 5">
            <a:extLst>
              <a:ext uri="{FF2B5EF4-FFF2-40B4-BE49-F238E27FC236}">
                <a16:creationId xmlns:a16="http://schemas.microsoft.com/office/drawing/2014/main" id="{30D8A351-7157-4F4C-A188-D2AFDA50EA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45E3C46-71AA-45BD-AB72-1423101077D5}"/>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573328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715FE4-1ABF-455A-864D-D263DD926A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57BA570-4110-4F3C-B60B-604AA95CCA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B13178D-C517-4847-8C27-9DA23CC4B0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EBABDC76-C964-49AD-9915-548C324C8A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50B5BFC-CE87-43D7-B6B6-40A960B574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1003E-D0FC-4266-8CD0-FD7DB4973D7C}" type="slidenum">
              <a:rPr lang="en-GB" smtClean="0"/>
              <a:t>‹#›</a:t>
            </a:fld>
            <a:endParaRPr lang="en-GB"/>
          </a:p>
        </p:txBody>
      </p:sp>
    </p:spTree>
    <p:extLst>
      <p:ext uri="{BB962C8B-B14F-4D97-AF65-F5344CB8AC3E}">
        <p14:creationId xmlns:p14="http://schemas.microsoft.com/office/powerpoint/2010/main" val="31019119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368351" y="1786596"/>
            <a:ext cx="11665605" cy="3785652"/>
          </a:xfrm>
          <a:prstGeom prst="rect">
            <a:avLst/>
          </a:prstGeom>
          <a:noFill/>
        </p:spPr>
        <p:txBody>
          <a:bodyPr wrap="square" rtlCol="0">
            <a:spAutoFit/>
          </a:bodyPr>
          <a:lstStyle/>
          <a:p>
            <a:r>
              <a:rPr lang="en-GB" sz="2400" dirty="0">
                <a:latin typeface="Comic Sans MS" panose="030F0702030302020204" pitchFamily="66" charset="0"/>
              </a:rPr>
              <a:t>Yesterday, we focused on column subtraction. </a:t>
            </a:r>
          </a:p>
          <a:p>
            <a:endParaRPr lang="en-GB" sz="2400" dirty="0">
              <a:latin typeface="Comic Sans MS" panose="030F0702030302020204" pitchFamily="66" charset="0"/>
            </a:endParaRPr>
          </a:p>
          <a:p>
            <a:r>
              <a:rPr lang="en-GB" sz="2400" dirty="0">
                <a:latin typeface="Comic Sans MS" panose="030F0702030302020204" pitchFamily="66" charset="0"/>
              </a:rPr>
              <a:t>Today and tomorrow, we will be revisiting different methods of subtraction and how we identify ‘the best’ or most suitable method to use.</a:t>
            </a:r>
          </a:p>
          <a:p>
            <a:endParaRPr lang="en-GB" sz="2400" dirty="0">
              <a:latin typeface="Comic Sans MS" panose="030F0702030302020204" pitchFamily="66" charset="0"/>
            </a:endParaRPr>
          </a:p>
          <a:p>
            <a:r>
              <a:rPr lang="en-GB" sz="2400" dirty="0">
                <a:latin typeface="Comic Sans MS" panose="030F0702030302020204" pitchFamily="66" charset="0"/>
              </a:rPr>
              <a:t>Spend as long as you need reading through the different methods. It is important that you understand them before moving on to the activity. </a:t>
            </a:r>
          </a:p>
          <a:p>
            <a:endParaRPr lang="en-GB" sz="2400" dirty="0">
              <a:latin typeface="Comic Sans MS" panose="030F0702030302020204" pitchFamily="66" charset="0"/>
            </a:endParaRPr>
          </a:p>
          <a:p>
            <a:r>
              <a:rPr lang="en-GB" sz="2400" dirty="0">
                <a:latin typeface="Comic Sans MS" panose="030F0702030302020204" pitchFamily="66" charset="0"/>
              </a:rPr>
              <a:t>We have looked at them all before in school so hopefully this will jog your memory </a:t>
            </a:r>
            <a:r>
              <a:rPr lang="en-GB" sz="2400" dirty="0">
                <a:latin typeface="Comic Sans MS" panose="030F0702030302020204" pitchFamily="66" charset="0"/>
                <a:sym typeface="Wingdings" panose="05000000000000000000" pitchFamily="2" charset="2"/>
              </a:rPr>
              <a:t></a:t>
            </a:r>
            <a:endParaRPr lang="en-GB" sz="2400" dirty="0">
              <a:latin typeface="Comic Sans MS" panose="030F0702030302020204" pitchFamily="66" charset="0"/>
            </a:endParaRPr>
          </a:p>
        </p:txBody>
      </p:sp>
      <p:sp>
        <p:nvSpPr>
          <p:cNvPr id="4" name="TextBox 3">
            <a:extLst>
              <a:ext uri="{FF2B5EF4-FFF2-40B4-BE49-F238E27FC236}">
                <a16:creationId xmlns:a16="http://schemas.microsoft.com/office/drawing/2014/main" id="{9D780B00-FA8F-4261-8019-A33139225813}"/>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4182512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6D405F-501B-44B4-8690-01382BD3DD52}"/>
              </a:ext>
            </a:extLst>
          </p:cNvPr>
          <p:cNvSpPr txBox="1"/>
          <p:nvPr/>
        </p:nvSpPr>
        <p:spPr>
          <a:xfrm>
            <a:off x="84993" y="923974"/>
            <a:ext cx="11605437" cy="5632311"/>
          </a:xfrm>
          <a:prstGeom prst="rect">
            <a:avLst/>
          </a:prstGeom>
          <a:noFill/>
        </p:spPr>
        <p:txBody>
          <a:bodyPr wrap="square" rtlCol="0">
            <a:spAutoFit/>
          </a:bodyPr>
          <a:lstStyle/>
          <a:p>
            <a:r>
              <a:rPr lang="en-GB" sz="2000" dirty="0">
                <a:latin typeface="Comic Sans MS" panose="030F0702030302020204" pitchFamily="66" charset="0"/>
              </a:rPr>
              <a:t>Activity.</a:t>
            </a:r>
          </a:p>
          <a:p>
            <a:r>
              <a:rPr lang="en-GB" sz="2000" dirty="0">
                <a:latin typeface="Comic Sans MS" panose="030F0702030302020204" pitchFamily="66" charset="0"/>
              </a:rPr>
              <a:t>Note: this work is for today and tomorrow’s lesson. Take your time and ensure that you are really confident with the different subtraction methods before moving on to the task. </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Remember what we have said about each method:</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Column</a:t>
            </a:r>
            <a:r>
              <a:rPr lang="en-GB" sz="2000" dirty="0">
                <a:latin typeface="Comic Sans MS" panose="030F0702030302020204" pitchFamily="66" charset="0"/>
              </a:rPr>
              <a:t> : use when there are ‘normal’ exchanges (</a:t>
            </a:r>
            <a:r>
              <a:rPr lang="en-GB" sz="2000" dirty="0" err="1">
                <a:latin typeface="Comic Sans MS" panose="030F0702030302020204" pitchFamily="66" charset="0"/>
              </a:rPr>
              <a:t>ie</a:t>
            </a:r>
            <a:r>
              <a:rPr lang="en-GB" sz="2000" dirty="0">
                <a:latin typeface="Comic Sans MS" panose="030F0702030302020204" pitchFamily="66" charset="0"/>
              </a:rPr>
              <a:t>. no consecutive zeros in the largest number) and when the numbers are not very close to each other.</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Place value </a:t>
            </a:r>
            <a:r>
              <a:rPr lang="en-GB" sz="2000" dirty="0">
                <a:latin typeface="Comic Sans MS" panose="030F0702030302020204" pitchFamily="66" charset="0"/>
              </a:rPr>
              <a:t>: use when there are no exchanges.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Counting on mentally </a:t>
            </a:r>
            <a:r>
              <a:rPr lang="en-GB" sz="2000" dirty="0">
                <a:latin typeface="Comic Sans MS" panose="030F0702030302020204" pitchFamily="66" charset="0"/>
              </a:rPr>
              <a:t>: when the numbers are very close together – even if there are exchanges.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Counting on with a number line </a:t>
            </a:r>
            <a:r>
              <a:rPr lang="en-GB" sz="2000" dirty="0">
                <a:latin typeface="Comic Sans MS" panose="030F0702030302020204" pitchFamily="66" charset="0"/>
              </a:rPr>
              <a:t>: use when there are ‘tricky’ exchanges (consecutive zeros).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Near multiple and adjust </a:t>
            </a:r>
            <a:r>
              <a:rPr lang="en-GB" sz="2000" dirty="0">
                <a:latin typeface="Comic Sans MS" panose="030F0702030302020204" pitchFamily="66" charset="0"/>
              </a:rPr>
              <a:t>: use when the number being taken away is a very near multiple of 10, 100 or 1000. </a:t>
            </a:r>
          </a:p>
          <a:p>
            <a:endParaRPr lang="en-GB" sz="2000" dirty="0">
              <a:latin typeface="Comic Sans MS" panose="030F0702030302020204" pitchFamily="66" charset="0"/>
            </a:endParaRPr>
          </a:p>
        </p:txBody>
      </p:sp>
      <p:sp>
        <p:nvSpPr>
          <p:cNvPr id="8" name="TextBox 7">
            <a:extLst>
              <a:ext uri="{FF2B5EF4-FFF2-40B4-BE49-F238E27FC236}">
                <a16:creationId xmlns:a16="http://schemas.microsoft.com/office/drawing/2014/main" id="{0A203510-8E1B-49F7-A670-8A0DFB96586F}"/>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38994888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3FD6093-D141-44D1-B3AF-263A8C3CF136}"/>
              </a:ext>
            </a:extLst>
          </p:cNvPr>
          <p:cNvSpPr txBox="1"/>
          <p:nvPr/>
        </p:nvSpPr>
        <p:spPr>
          <a:xfrm>
            <a:off x="648286" y="1000901"/>
            <a:ext cx="1952779" cy="400110"/>
          </a:xfrm>
          <a:prstGeom prst="rect">
            <a:avLst/>
          </a:prstGeom>
          <a:noFill/>
        </p:spPr>
        <p:txBody>
          <a:bodyPr wrap="none" rtlCol="0">
            <a:spAutoFit/>
          </a:bodyPr>
          <a:lstStyle/>
          <a:p>
            <a:r>
              <a:rPr lang="en-GB" sz="2000" dirty="0">
                <a:solidFill>
                  <a:schemeClr val="accent2"/>
                </a:solidFill>
                <a:latin typeface="Comic Sans MS" panose="030F0702030302020204" pitchFamily="66" charset="0"/>
              </a:rPr>
              <a:t>Orange Group:</a:t>
            </a:r>
            <a:r>
              <a:rPr lang="en-GB" dirty="0">
                <a:solidFill>
                  <a:schemeClr val="accent2"/>
                </a:solidFill>
              </a:rPr>
              <a:t> </a:t>
            </a:r>
          </a:p>
        </p:txBody>
      </p:sp>
      <p:graphicFrame>
        <p:nvGraphicFramePr>
          <p:cNvPr id="5" name="Table 4">
            <a:extLst>
              <a:ext uri="{FF2B5EF4-FFF2-40B4-BE49-F238E27FC236}">
                <a16:creationId xmlns:a16="http://schemas.microsoft.com/office/drawing/2014/main" id="{4255EFF6-9650-4257-BF66-2C6D4FF59BA4}"/>
              </a:ext>
            </a:extLst>
          </p:cNvPr>
          <p:cNvGraphicFramePr>
            <a:graphicFrameLocks noGrp="1"/>
          </p:cNvGraphicFramePr>
          <p:nvPr>
            <p:extLst>
              <p:ext uri="{D42A27DB-BD31-4B8C-83A1-F6EECF244321}">
                <p14:modId xmlns:p14="http://schemas.microsoft.com/office/powerpoint/2010/main" val="1354936506"/>
              </p:ext>
            </p:extLst>
          </p:nvPr>
        </p:nvGraphicFramePr>
        <p:xfrm>
          <a:off x="648287" y="1570916"/>
          <a:ext cx="9285936" cy="3017520"/>
        </p:xfrm>
        <a:graphic>
          <a:graphicData uri="http://schemas.openxmlformats.org/drawingml/2006/table">
            <a:tbl>
              <a:tblPr/>
              <a:tblGrid>
                <a:gridCol w="9285936">
                  <a:extLst>
                    <a:ext uri="{9D8B030D-6E8A-4147-A177-3AD203B41FA5}">
                      <a16:colId xmlns:a16="http://schemas.microsoft.com/office/drawing/2014/main" val="1208952956"/>
                    </a:ext>
                  </a:extLst>
                </a:gridCol>
              </a:tblGrid>
              <a:tr h="2006203">
                <a:tc>
                  <a:txBody>
                    <a:bodyPr/>
                    <a:lstStyle/>
                    <a:p>
                      <a:r>
                        <a:rPr lang="en-GB" sz="2400" dirty="0">
                          <a:solidFill>
                            <a:srgbClr val="000000"/>
                          </a:solidFill>
                          <a:effectLst/>
                          <a:latin typeface="Comic Sans MS" panose="030F0702030302020204" pitchFamily="66" charset="0"/>
                        </a:rPr>
                        <a:t>500 – 482 		573 - 342 		743 – 381 </a:t>
                      </a:r>
                      <a:endParaRPr lang="en-GB" dirty="0">
                        <a:effectLst/>
                      </a:endParaRPr>
                    </a:p>
                    <a:p>
                      <a:r>
                        <a:rPr lang="en-GB" sz="2400" dirty="0">
                          <a:solidFill>
                            <a:srgbClr val="000000"/>
                          </a:solidFill>
                          <a:effectLst/>
                          <a:latin typeface="Comic Sans MS" panose="030F0702030302020204" pitchFamily="66" charset="0"/>
                        </a:rPr>
                        <a:t>975 - 783 		200 - 167 		700 – 635 </a:t>
                      </a:r>
                      <a:endParaRPr lang="en-GB" dirty="0">
                        <a:effectLst/>
                      </a:endParaRPr>
                    </a:p>
                    <a:p>
                      <a:r>
                        <a:rPr lang="en-GB" sz="2400" dirty="0">
                          <a:solidFill>
                            <a:srgbClr val="000000"/>
                          </a:solidFill>
                          <a:effectLst/>
                          <a:latin typeface="Comic Sans MS" panose="030F0702030302020204" pitchFamily="66" charset="0"/>
                        </a:rPr>
                        <a:t>984 - 583 		547 – 163 		573 – 287 </a:t>
                      </a:r>
                      <a:endParaRPr lang="en-GB" dirty="0">
                        <a:effectLst/>
                      </a:endParaRPr>
                    </a:p>
                    <a:p>
                      <a:r>
                        <a:rPr lang="en-GB" sz="2400" dirty="0">
                          <a:solidFill>
                            <a:srgbClr val="000000"/>
                          </a:solidFill>
                          <a:effectLst/>
                          <a:latin typeface="Comic Sans MS" panose="030F0702030302020204" pitchFamily="66" charset="0"/>
                        </a:rPr>
                        <a:t>785 - 385 		601 - 395 		647 – 235 </a:t>
                      </a:r>
                      <a:endParaRPr lang="en-GB" dirty="0">
                        <a:effectLst/>
                      </a:endParaRPr>
                    </a:p>
                    <a:p>
                      <a:r>
                        <a:rPr lang="en-GB" sz="2400" dirty="0">
                          <a:solidFill>
                            <a:srgbClr val="000000"/>
                          </a:solidFill>
                          <a:effectLst/>
                          <a:latin typeface="Comic Sans MS" panose="030F0702030302020204" pitchFamily="66" charset="0"/>
                        </a:rPr>
                        <a:t>784 – 357 		682 - 341 		872 – 459 </a:t>
                      </a:r>
                      <a:endParaRPr lang="en-GB" dirty="0">
                        <a:effectLst/>
                      </a:endParaRPr>
                    </a:p>
                    <a:p>
                      <a:r>
                        <a:rPr lang="en-GB" sz="2400" dirty="0">
                          <a:solidFill>
                            <a:srgbClr val="000000"/>
                          </a:solidFill>
                          <a:effectLst/>
                          <a:latin typeface="Comic Sans MS" panose="030F0702030302020204" pitchFamily="66" charset="0"/>
                        </a:rPr>
                        <a:t>856 - 848 		842 - 837 		902 – 878 </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5657950"/>
                  </a:ext>
                </a:extLst>
              </a:tr>
              <a:tr h="320992">
                <a:tc>
                  <a:txBody>
                    <a:bodyPr/>
                    <a:lstStyle/>
                    <a:p>
                      <a:r>
                        <a:rPr lang="en-GB" dirty="0">
                          <a:effectLst/>
                        </a:rPr>
                        <a:t>	</a:t>
                      </a:r>
                    </a:p>
                  </a:txBody>
                  <a:tcPr anchor="ctr">
                    <a:lnL>
                      <a:noFill/>
                    </a:lnL>
                    <a:lnR>
                      <a:noFill/>
                    </a:lnR>
                    <a:lnT>
                      <a:noFill/>
                    </a:lnT>
                    <a:lnB>
                      <a:noFill/>
                    </a:lnB>
                  </a:tcPr>
                </a:tc>
                <a:extLst>
                  <a:ext uri="{0D108BD9-81ED-4DB2-BD59-A6C34878D82A}">
                    <a16:rowId xmlns:a16="http://schemas.microsoft.com/office/drawing/2014/main" val="4242269749"/>
                  </a:ext>
                </a:extLst>
              </a:tr>
              <a:tr h="320992">
                <a:tc>
                  <a:txBody>
                    <a:bodyPr/>
                    <a:lstStyle/>
                    <a:p>
                      <a:endParaRPr lang="en-GB" dirty="0">
                        <a:effectLst/>
                      </a:endParaRPr>
                    </a:p>
                  </a:txBody>
                  <a:tcPr anchor="ctr">
                    <a:lnL>
                      <a:noFill/>
                    </a:lnL>
                    <a:lnR>
                      <a:noFill/>
                    </a:lnR>
                    <a:lnT>
                      <a:noFill/>
                    </a:lnT>
                    <a:lnB>
                      <a:noFill/>
                    </a:lnB>
                  </a:tcPr>
                </a:tc>
                <a:extLst>
                  <a:ext uri="{0D108BD9-81ED-4DB2-BD59-A6C34878D82A}">
                    <a16:rowId xmlns:a16="http://schemas.microsoft.com/office/drawing/2014/main" val="3450741348"/>
                  </a:ext>
                </a:extLst>
              </a:tr>
            </a:tbl>
          </a:graphicData>
        </a:graphic>
      </p:graphicFrame>
      <p:sp>
        <p:nvSpPr>
          <p:cNvPr id="6" name="TextBox 5">
            <a:extLst>
              <a:ext uri="{FF2B5EF4-FFF2-40B4-BE49-F238E27FC236}">
                <a16:creationId xmlns:a16="http://schemas.microsoft.com/office/drawing/2014/main" id="{8159E089-C78A-4089-8829-56EC26512B99}"/>
              </a:ext>
            </a:extLst>
          </p:cNvPr>
          <p:cNvSpPr txBox="1"/>
          <p:nvPr/>
        </p:nvSpPr>
        <p:spPr>
          <a:xfrm>
            <a:off x="189913" y="4762935"/>
            <a:ext cx="11812173" cy="923330"/>
          </a:xfrm>
          <a:prstGeom prst="rect">
            <a:avLst/>
          </a:prstGeom>
          <a:noFill/>
        </p:spPr>
        <p:txBody>
          <a:bodyPr wrap="square" rtlCol="0">
            <a:spAutoFit/>
          </a:bodyPr>
          <a:lstStyle/>
          <a:p>
            <a:r>
              <a:rPr lang="en-GB" dirty="0">
                <a:latin typeface="Comic Sans MS" panose="030F0702030302020204" pitchFamily="66" charset="0"/>
              </a:rPr>
              <a:t>Step 1. Identify all the calculations that are suitable for PV subtraction and solve them. </a:t>
            </a:r>
          </a:p>
          <a:p>
            <a:r>
              <a:rPr lang="en-GB" dirty="0">
                <a:latin typeface="Comic Sans MS" panose="030F0702030302020204" pitchFamily="66" charset="0"/>
              </a:rPr>
              <a:t>Step 2. Find all of the calculations which are best solved by counting on and solve them. </a:t>
            </a:r>
          </a:p>
          <a:p>
            <a:r>
              <a:rPr lang="en-GB" dirty="0">
                <a:latin typeface="Comic Sans MS" panose="030F0702030302020204" pitchFamily="66" charset="0"/>
              </a:rPr>
              <a:t>Step 3. Find all of the calculations which are easiest solved using column subtraction.</a:t>
            </a:r>
          </a:p>
        </p:txBody>
      </p:sp>
      <p:sp>
        <p:nvSpPr>
          <p:cNvPr id="3" name="TextBox 2">
            <a:extLst>
              <a:ext uri="{FF2B5EF4-FFF2-40B4-BE49-F238E27FC236}">
                <a16:creationId xmlns:a16="http://schemas.microsoft.com/office/drawing/2014/main" id="{750BCB7C-C43F-4C45-87EC-DA250F9E78B7}"/>
              </a:ext>
            </a:extLst>
          </p:cNvPr>
          <p:cNvSpPr txBox="1"/>
          <p:nvPr/>
        </p:nvSpPr>
        <p:spPr>
          <a:xfrm>
            <a:off x="189913" y="4054103"/>
            <a:ext cx="10442282" cy="400110"/>
          </a:xfrm>
          <a:prstGeom prst="rect">
            <a:avLst/>
          </a:prstGeom>
          <a:noFill/>
        </p:spPr>
        <p:txBody>
          <a:bodyPr wrap="none" rtlCol="0">
            <a:spAutoFit/>
          </a:bodyPr>
          <a:lstStyle/>
          <a:p>
            <a:r>
              <a:rPr lang="en-GB" sz="2000" dirty="0">
                <a:latin typeface="Comic Sans MS" panose="030F0702030302020204" pitchFamily="66" charset="0"/>
              </a:rPr>
              <a:t>Look carefully at each of the calculations above. Then complete each of the following:</a:t>
            </a:r>
          </a:p>
        </p:txBody>
      </p:sp>
      <p:sp>
        <p:nvSpPr>
          <p:cNvPr id="7" name="TextBox 6">
            <a:extLst>
              <a:ext uri="{FF2B5EF4-FFF2-40B4-BE49-F238E27FC236}">
                <a16:creationId xmlns:a16="http://schemas.microsoft.com/office/drawing/2014/main" id="{3BD4D721-10A4-4EB2-BC56-C6A1AE3BD749}"/>
              </a:ext>
            </a:extLst>
          </p:cNvPr>
          <p:cNvSpPr txBox="1"/>
          <p:nvPr/>
        </p:nvSpPr>
        <p:spPr>
          <a:xfrm>
            <a:off x="189913" y="5963264"/>
            <a:ext cx="11622259" cy="707886"/>
          </a:xfrm>
          <a:prstGeom prst="rect">
            <a:avLst/>
          </a:prstGeom>
          <a:noFill/>
        </p:spPr>
        <p:txBody>
          <a:bodyPr wrap="square" rtlCol="0">
            <a:spAutoFit/>
          </a:bodyPr>
          <a:lstStyle/>
          <a:p>
            <a:r>
              <a:rPr lang="en-GB" sz="2000" dirty="0">
                <a:latin typeface="Comic Sans MS" panose="030F0702030302020204" pitchFamily="66" charset="0"/>
              </a:rPr>
              <a:t>If you need to, you can look back to earlier in the presentation to remind yourself of the different methods.</a:t>
            </a:r>
          </a:p>
        </p:txBody>
      </p:sp>
      <p:sp>
        <p:nvSpPr>
          <p:cNvPr id="8" name="TextBox 7">
            <a:extLst>
              <a:ext uri="{FF2B5EF4-FFF2-40B4-BE49-F238E27FC236}">
                <a16:creationId xmlns:a16="http://schemas.microsoft.com/office/drawing/2014/main" id="{4091C98F-6CCF-42DA-A7BD-14064F69D68F}"/>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4066683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3FD6093-D141-44D1-B3AF-263A8C3CF136}"/>
              </a:ext>
            </a:extLst>
          </p:cNvPr>
          <p:cNvSpPr txBox="1"/>
          <p:nvPr/>
        </p:nvSpPr>
        <p:spPr>
          <a:xfrm>
            <a:off x="165339" y="982186"/>
            <a:ext cx="1850186" cy="400110"/>
          </a:xfrm>
          <a:prstGeom prst="rect">
            <a:avLst/>
          </a:prstGeom>
          <a:noFill/>
        </p:spPr>
        <p:txBody>
          <a:bodyPr wrap="none" rtlCol="0">
            <a:spAutoFit/>
          </a:bodyPr>
          <a:lstStyle/>
          <a:p>
            <a:r>
              <a:rPr lang="en-GB" sz="2000" dirty="0">
                <a:solidFill>
                  <a:schemeClr val="accent4"/>
                </a:solidFill>
                <a:latin typeface="Comic Sans MS" panose="030F0702030302020204" pitchFamily="66" charset="0"/>
              </a:rPr>
              <a:t>Yellow Group:</a:t>
            </a:r>
            <a:r>
              <a:rPr lang="en-GB" dirty="0">
                <a:solidFill>
                  <a:schemeClr val="accent4"/>
                </a:solidFill>
              </a:rPr>
              <a:t> </a:t>
            </a:r>
          </a:p>
        </p:txBody>
      </p:sp>
      <p:graphicFrame>
        <p:nvGraphicFramePr>
          <p:cNvPr id="5" name="Table 4">
            <a:extLst>
              <a:ext uri="{FF2B5EF4-FFF2-40B4-BE49-F238E27FC236}">
                <a16:creationId xmlns:a16="http://schemas.microsoft.com/office/drawing/2014/main" id="{4255EFF6-9650-4257-BF66-2C6D4FF59BA4}"/>
              </a:ext>
            </a:extLst>
          </p:cNvPr>
          <p:cNvGraphicFramePr>
            <a:graphicFrameLocks noGrp="1"/>
          </p:cNvGraphicFramePr>
          <p:nvPr>
            <p:extLst>
              <p:ext uri="{D42A27DB-BD31-4B8C-83A1-F6EECF244321}">
                <p14:modId xmlns:p14="http://schemas.microsoft.com/office/powerpoint/2010/main" val="3313121212"/>
              </p:ext>
            </p:extLst>
          </p:nvPr>
        </p:nvGraphicFramePr>
        <p:xfrm>
          <a:off x="648286" y="1570916"/>
          <a:ext cx="10515600" cy="3017520"/>
        </p:xfrm>
        <a:graphic>
          <a:graphicData uri="http://schemas.openxmlformats.org/drawingml/2006/table">
            <a:tbl>
              <a:tblPr/>
              <a:tblGrid>
                <a:gridCol w="10515600">
                  <a:extLst>
                    <a:ext uri="{9D8B030D-6E8A-4147-A177-3AD203B41FA5}">
                      <a16:colId xmlns:a16="http://schemas.microsoft.com/office/drawing/2014/main" val="1208952956"/>
                    </a:ext>
                  </a:extLst>
                </a:gridCol>
              </a:tblGrid>
              <a:tr h="2025198">
                <a:tc>
                  <a:txBody>
                    <a:bodyPr/>
                    <a:lstStyle/>
                    <a:p>
                      <a:r>
                        <a:rPr lang="en-GB" sz="2400" dirty="0">
                          <a:solidFill>
                            <a:srgbClr val="000000"/>
                          </a:solidFill>
                          <a:effectLst/>
                          <a:latin typeface="Comic Sans MS" panose="030F0702030302020204" pitchFamily="66" charset="0"/>
                        </a:rPr>
                        <a:t>5000- 4982 			5738 - 3425 		4000 - 3815</a:t>
                      </a:r>
                      <a:endParaRPr lang="en-GB" dirty="0">
                        <a:effectLst/>
                      </a:endParaRPr>
                    </a:p>
                    <a:p>
                      <a:r>
                        <a:rPr lang="en-GB" sz="2400" dirty="0">
                          <a:solidFill>
                            <a:srgbClr val="000000"/>
                          </a:solidFill>
                          <a:effectLst/>
                          <a:latin typeface="Comic Sans MS" panose="030F0702030302020204" pitchFamily="66" charset="0"/>
                        </a:rPr>
                        <a:t>9723 - 7885 		2000 - 1672 		7000 - 6351</a:t>
                      </a:r>
                      <a:endParaRPr lang="en-GB" dirty="0">
                        <a:effectLst/>
                      </a:endParaRPr>
                    </a:p>
                    <a:p>
                      <a:r>
                        <a:rPr lang="en-GB" sz="2400" dirty="0">
                          <a:solidFill>
                            <a:srgbClr val="000000"/>
                          </a:solidFill>
                          <a:effectLst/>
                          <a:latin typeface="Comic Sans MS" panose="030F0702030302020204" pitchFamily="66" charset="0"/>
                        </a:rPr>
                        <a:t>9845 - 5832 		5200 – 4965			5783 - 2837</a:t>
                      </a:r>
                      <a:endParaRPr lang="en-GB" dirty="0">
                        <a:effectLst/>
                      </a:endParaRPr>
                    </a:p>
                    <a:p>
                      <a:r>
                        <a:rPr lang="en-GB" sz="2400" dirty="0">
                          <a:solidFill>
                            <a:srgbClr val="000000"/>
                          </a:solidFill>
                          <a:effectLst/>
                          <a:latin typeface="Comic Sans MS" panose="030F0702030302020204" pitchFamily="66" charset="0"/>
                        </a:rPr>
                        <a:t>7845 - 3815 		6001 - 3995 		6402 - 6375</a:t>
                      </a:r>
                      <a:endParaRPr lang="en-GB" dirty="0">
                        <a:effectLst/>
                      </a:endParaRPr>
                    </a:p>
                    <a:p>
                      <a:r>
                        <a:rPr lang="en-GB" sz="2400" dirty="0">
                          <a:solidFill>
                            <a:srgbClr val="000000"/>
                          </a:solidFill>
                          <a:effectLst/>
                          <a:latin typeface="Comic Sans MS" panose="030F0702030302020204" pitchFamily="66" charset="0"/>
                        </a:rPr>
                        <a:t>7843 - 3575 		4006 - 3492 		8002 - 4594</a:t>
                      </a:r>
                      <a:endParaRPr lang="en-GB" dirty="0">
                        <a:effectLst/>
                      </a:endParaRPr>
                    </a:p>
                    <a:p>
                      <a:r>
                        <a:rPr lang="en-GB" sz="2400" dirty="0">
                          <a:solidFill>
                            <a:srgbClr val="000000"/>
                          </a:solidFill>
                          <a:effectLst/>
                          <a:latin typeface="Comic Sans MS" panose="030F0702030302020204" pitchFamily="66" charset="0"/>
                        </a:rPr>
                        <a:t>8506 - 8468 		8421 - 8379 		9012 – 8978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5657950"/>
                  </a:ext>
                </a:extLst>
              </a:tr>
              <a:tr h="324032">
                <a:tc>
                  <a:txBody>
                    <a:bodyPr/>
                    <a:lstStyle/>
                    <a:p>
                      <a:endParaRPr lang="en-GB" dirty="0">
                        <a:effectLst/>
                      </a:endParaRPr>
                    </a:p>
                  </a:txBody>
                  <a:tcPr anchor="ctr">
                    <a:lnL>
                      <a:noFill/>
                    </a:lnL>
                    <a:lnR>
                      <a:noFill/>
                    </a:lnR>
                    <a:lnT>
                      <a:noFill/>
                    </a:lnT>
                    <a:lnB>
                      <a:noFill/>
                    </a:lnB>
                  </a:tcPr>
                </a:tc>
                <a:extLst>
                  <a:ext uri="{0D108BD9-81ED-4DB2-BD59-A6C34878D82A}">
                    <a16:rowId xmlns:a16="http://schemas.microsoft.com/office/drawing/2014/main" val="4242269749"/>
                  </a:ext>
                </a:extLst>
              </a:tr>
              <a:tr h="324032">
                <a:tc>
                  <a:txBody>
                    <a:bodyPr/>
                    <a:lstStyle/>
                    <a:p>
                      <a:endParaRPr lang="en-GB" dirty="0">
                        <a:effectLst/>
                      </a:endParaRPr>
                    </a:p>
                  </a:txBody>
                  <a:tcPr anchor="ctr">
                    <a:lnL>
                      <a:noFill/>
                    </a:lnL>
                    <a:lnR>
                      <a:noFill/>
                    </a:lnR>
                    <a:lnT>
                      <a:noFill/>
                    </a:lnT>
                    <a:lnB>
                      <a:noFill/>
                    </a:lnB>
                  </a:tcPr>
                </a:tc>
                <a:extLst>
                  <a:ext uri="{0D108BD9-81ED-4DB2-BD59-A6C34878D82A}">
                    <a16:rowId xmlns:a16="http://schemas.microsoft.com/office/drawing/2014/main" val="3450741348"/>
                  </a:ext>
                </a:extLst>
              </a:tr>
            </a:tbl>
          </a:graphicData>
        </a:graphic>
      </p:graphicFrame>
      <p:sp>
        <p:nvSpPr>
          <p:cNvPr id="2" name="Rectangle 1">
            <a:extLst>
              <a:ext uri="{FF2B5EF4-FFF2-40B4-BE49-F238E27FC236}">
                <a16:creationId xmlns:a16="http://schemas.microsoft.com/office/drawing/2014/main" id="{B0D4BAE4-139D-4DE9-A4DE-B995CF6CEC18}"/>
              </a:ext>
            </a:extLst>
          </p:cNvPr>
          <p:cNvSpPr/>
          <p:nvPr/>
        </p:nvSpPr>
        <p:spPr>
          <a:xfrm>
            <a:off x="162039" y="4140054"/>
            <a:ext cx="11381675" cy="2585323"/>
          </a:xfrm>
          <a:prstGeom prst="rect">
            <a:avLst/>
          </a:prstGeom>
        </p:spPr>
        <p:txBody>
          <a:bodyPr wrap="square">
            <a:spAutoFit/>
          </a:bodyPr>
          <a:lstStyle/>
          <a:p>
            <a:pPr hangingPunct="0">
              <a:spcAft>
                <a:spcPts val="0"/>
              </a:spcAft>
            </a:pPr>
            <a:r>
              <a:rPr lang="en-GB" sz="2200" dirty="0">
                <a:latin typeface="Comic Sans MS" panose="030F0702030302020204" pitchFamily="66" charset="0"/>
                <a:ea typeface="Times New Roman" panose="02020603050405020304" pitchFamily="18" charset="0"/>
              </a:rPr>
              <a:t>Draw a table with 3 headings: 	Place value		Column		Counting on</a:t>
            </a:r>
          </a:p>
          <a:p>
            <a:pPr hangingPunct="0">
              <a:spcAft>
                <a:spcPts val="0"/>
              </a:spcAft>
            </a:pPr>
            <a:endParaRPr lang="en-GB" sz="2000" dirty="0">
              <a:latin typeface="Comic Sans MS" panose="030F0702030302020204" pitchFamily="66" charset="0"/>
              <a:ea typeface="Times New Roman" panose="02020603050405020304" pitchFamily="18" charset="0"/>
            </a:endParaRPr>
          </a:p>
          <a:p>
            <a:pPr hangingPunct="0">
              <a:spcAft>
                <a:spcPts val="0"/>
              </a:spcAft>
            </a:pPr>
            <a:r>
              <a:rPr lang="en-GB" sz="2000" dirty="0">
                <a:latin typeface="Comic Sans MS" panose="030F0702030302020204" pitchFamily="66" charset="0"/>
                <a:ea typeface="Times New Roman" panose="02020603050405020304" pitchFamily="18" charset="0"/>
              </a:rPr>
              <a:t>Then sort each calculation into the most appropriate column in your table and record the number sentence in that column. Once you have sorted all of the calculations, then solve each one using the method you have selected.</a:t>
            </a:r>
          </a:p>
          <a:p>
            <a:pPr hangingPunct="0">
              <a:spcAft>
                <a:spcPts val="0"/>
              </a:spcAft>
            </a:pPr>
            <a:endParaRPr lang="en-GB" sz="2000" dirty="0">
              <a:effectLst/>
              <a:latin typeface="Comic Sans MS" panose="030F0702030302020204" pitchFamily="66" charset="0"/>
              <a:ea typeface="Times New Roman" panose="02020603050405020304" pitchFamily="18" charset="0"/>
            </a:endParaRPr>
          </a:p>
          <a:p>
            <a:pPr hangingPunct="0">
              <a:spcAft>
                <a:spcPts val="0"/>
              </a:spcAft>
            </a:pPr>
            <a:r>
              <a:rPr lang="en-GB" sz="2000" dirty="0">
                <a:latin typeface="Comic Sans MS" panose="030F0702030302020204" pitchFamily="66" charset="0"/>
                <a:ea typeface="Times New Roman" panose="02020603050405020304" pitchFamily="18" charset="0"/>
              </a:rPr>
              <a:t>Remember, this should take 2 lessons. Don’t rush through, think about each calculation carefully. </a:t>
            </a:r>
            <a:endParaRPr lang="en-GB" sz="2000" dirty="0">
              <a:effectLst/>
              <a:latin typeface="Comic Sans MS" panose="030F0702030302020204" pitchFamily="66" charset="0"/>
              <a:ea typeface="Times New Roman" panose="02020603050405020304" pitchFamily="18" charset="0"/>
            </a:endParaRPr>
          </a:p>
        </p:txBody>
      </p:sp>
      <p:sp>
        <p:nvSpPr>
          <p:cNvPr id="9" name="TextBox 8">
            <a:extLst>
              <a:ext uri="{FF2B5EF4-FFF2-40B4-BE49-F238E27FC236}">
                <a16:creationId xmlns:a16="http://schemas.microsoft.com/office/drawing/2014/main" id="{BC4B0479-3F6F-4C21-90D1-9446B5D05BE1}"/>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3652821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AA33EDE-670C-498B-9368-463C0FEDEDA0}"/>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
        <p:nvSpPr>
          <p:cNvPr id="4" name="TextBox 3">
            <a:extLst>
              <a:ext uri="{FF2B5EF4-FFF2-40B4-BE49-F238E27FC236}">
                <a16:creationId xmlns:a16="http://schemas.microsoft.com/office/drawing/2014/main" id="{53FD6093-D141-44D1-B3AF-263A8C3CF136}"/>
              </a:ext>
            </a:extLst>
          </p:cNvPr>
          <p:cNvSpPr txBox="1"/>
          <p:nvPr/>
        </p:nvSpPr>
        <p:spPr>
          <a:xfrm>
            <a:off x="165339" y="982186"/>
            <a:ext cx="3900427" cy="400110"/>
          </a:xfrm>
          <a:prstGeom prst="rect">
            <a:avLst/>
          </a:prstGeom>
          <a:noFill/>
        </p:spPr>
        <p:txBody>
          <a:bodyPr wrap="none" rtlCol="0">
            <a:spAutoFit/>
          </a:bodyPr>
          <a:lstStyle/>
          <a:p>
            <a:r>
              <a:rPr lang="en-GB" sz="2000" dirty="0">
                <a:solidFill>
                  <a:srgbClr val="00B050"/>
                </a:solidFill>
                <a:latin typeface="Comic Sans MS" panose="030F0702030302020204" pitchFamily="66" charset="0"/>
              </a:rPr>
              <a:t>Green Group </a:t>
            </a:r>
            <a:r>
              <a:rPr lang="en-GB" sz="2000" dirty="0">
                <a:latin typeface="Comic Sans MS" panose="030F0702030302020204" pitchFamily="66" charset="0"/>
              </a:rPr>
              <a:t>and</a:t>
            </a:r>
            <a:r>
              <a:rPr lang="en-GB" sz="2000" dirty="0">
                <a:solidFill>
                  <a:srgbClr val="00B050"/>
                </a:solidFill>
                <a:latin typeface="Comic Sans MS" panose="030F0702030302020204" pitchFamily="66" charset="0"/>
              </a:rPr>
              <a:t> </a:t>
            </a:r>
            <a:r>
              <a:rPr lang="en-GB" sz="2000" dirty="0">
                <a:solidFill>
                  <a:srgbClr val="7030A0"/>
                </a:solidFill>
                <a:latin typeface="Comic Sans MS" panose="030F0702030302020204" pitchFamily="66" charset="0"/>
              </a:rPr>
              <a:t>Purple Group:</a:t>
            </a:r>
            <a:r>
              <a:rPr lang="en-GB" dirty="0">
                <a:solidFill>
                  <a:srgbClr val="7030A0"/>
                </a:solidFill>
              </a:rPr>
              <a:t> </a:t>
            </a:r>
          </a:p>
        </p:txBody>
      </p:sp>
      <p:sp>
        <p:nvSpPr>
          <p:cNvPr id="2" name="Rectangle 1">
            <a:extLst>
              <a:ext uri="{FF2B5EF4-FFF2-40B4-BE49-F238E27FC236}">
                <a16:creationId xmlns:a16="http://schemas.microsoft.com/office/drawing/2014/main" id="{B0D4BAE4-139D-4DE9-A4DE-B995CF6CEC18}"/>
              </a:ext>
            </a:extLst>
          </p:cNvPr>
          <p:cNvSpPr/>
          <p:nvPr/>
        </p:nvSpPr>
        <p:spPr>
          <a:xfrm>
            <a:off x="0" y="3598267"/>
            <a:ext cx="12029961" cy="2277547"/>
          </a:xfrm>
          <a:prstGeom prst="rect">
            <a:avLst/>
          </a:prstGeom>
        </p:spPr>
        <p:txBody>
          <a:bodyPr wrap="square">
            <a:spAutoFit/>
          </a:bodyPr>
          <a:lstStyle/>
          <a:p>
            <a:pPr hangingPunct="0">
              <a:spcAft>
                <a:spcPts val="0"/>
              </a:spcAft>
            </a:pPr>
            <a:r>
              <a:rPr lang="en-GB" sz="2200" dirty="0">
                <a:latin typeface="Comic Sans MS" panose="030F0702030302020204" pitchFamily="66" charset="0"/>
                <a:ea typeface="Times New Roman" panose="02020603050405020304" pitchFamily="18" charset="0"/>
              </a:rPr>
              <a:t>Draw a table with 4 headings: 	Place value	Column		Counting on	Near multiple</a:t>
            </a:r>
          </a:p>
          <a:p>
            <a:pPr hangingPunct="0">
              <a:spcAft>
                <a:spcPts val="0"/>
              </a:spcAft>
            </a:pPr>
            <a:endParaRPr lang="en-GB" sz="2000" dirty="0">
              <a:latin typeface="Comic Sans MS" panose="030F0702030302020204" pitchFamily="66" charset="0"/>
              <a:ea typeface="Times New Roman" panose="02020603050405020304" pitchFamily="18" charset="0"/>
            </a:endParaRPr>
          </a:p>
          <a:p>
            <a:pPr hangingPunct="0">
              <a:spcAft>
                <a:spcPts val="0"/>
              </a:spcAft>
            </a:pPr>
            <a:r>
              <a:rPr lang="en-GB" sz="2000" dirty="0">
                <a:latin typeface="Comic Sans MS" panose="030F0702030302020204" pitchFamily="66" charset="0"/>
                <a:ea typeface="Times New Roman" panose="02020603050405020304" pitchFamily="18" charset="0"/>
              </a:rPr>
              <a:t>Then sort each calculation into the most appropriate column in your table and record the number sentence in that column. Once you have sorted all of the calculations, then solve each one using the method you have selected.</a:t>
            </a:r>
          </a:p>
          <a:p>
            <a:pPr hangingPunct="0">
              <a:spcAft>
                <a:spcPts val="0"/>
              </a:spcAft>
            </a:pPr>
            <a:endParaRPr lang="en-GB" sz="2000" dirty="0">
              <a:latin typeface="Comic Sans MS" panose="030F0702030302020204" pitchFamily="66" charset="0"/>
              <a:ea typeface="Times New Roman" panose="02020603050405020304" pitchFamily="18" charset="0"/>
            </a:endParaRPr>
          </a:p>
          <a:p>
            <a:pPr hangingPunct="0">
              <a:spcAft>
                <a:spcPts val="0"/>
              </a:spcAft>
            </a:pPr>
            <a:r>
              <a:rPr lang="en-GB" sz="2000" dirty="0">
                <a:highlight>
                  <a:srgbClr val="FFFF00"/>
                </a:highlight>
                <a:latin typeface="Comic Sans MS" panose="030F0702030302020204" pitchFamily="66" charset="0"/>
                <a:ea typeface="Times New Roman" panose="02020603050405020304" pitchFamily="18" charset="0"/>
              </a:rPr>
              <a:t>If you finish these before the end of 2 lessons, try the extension task on the next slide</a:t>
            </a:r>
            <a:r>
              <a:rPr lang="en-GB" sz="2000" dirty="0">
                <a:latin typeface="Comic Sans MS" panose="030F0702030302020204" pitchFamily="66" charset="0"/>
                <a:ea typeface="Times New Roman" panose="02020603050405020304" pitchFamily="18" charset="0"/>
              </a:rPr>
              <a:t>. </a:t>
            </a:r>
            <a:endParaRPr lang="en-GB" sz="2000" dirty="0">
              <a:effectLst/>
              <a:latin typeface="Comic Sans MS" panose="030F0702030302020204" pitchFamily="66" charset="0"/>
              <a:ea typeface="Times New Roman" panose="02020603050405020304" pitchFamily="18" charset="0"/>
            </a:endParaRPr>
          </a:p>
        </p:txBody>
      </p:sp>
      <p:sp>
        <p:nvSpPr>
          <p:cNvPr id="6" name="TextBox 5">
            <a:extLst>
              <a:ext uri="{FF2B5EF4-FFF2-40B4-BE49-F238E27FC236}">
                <a16:creationId xmlns:a16="http://schemas.microsoft.com/office/drawing/2014/main" id="{1CF2FD47-206B-4A4C-8DED-1F93B26194CC}"/>
              </a:ext>
            </a:extLst>
          </p:cNvPr>
          <p:cNvSpPr txBox="1"/>
          <p:nvPr/>
        </p:nvSpPr>
        <p:spPr>
          <a:xfrm>
            <a:off x="334671" y="1727200"/>
            <a:ext cx="10457507" cy="1938992"/>
          </a:xfrm>
          <a:prstGeom prst="rect">
            <a:avLst/>
          </a:prstGeom>
          <a:noFill/>
        </p:spPr>
        <p:txBody>
          <a:bodyPr wrap="square" rtlCol="0">
            <a:spAutoFit/>
          </a:bodyPr>
          <a:lstStyle/>
          <a:p>
            <a:r>
              <a:rPr lang="en-GB" sz="2000" dirty="0">
                <a:latin typeface="Comic Sans MS" panose="030F0702030302020204" pitchFamily="66" charset="0"/>
              </a:rPr>
              <a:t>4536 – 2003 		7234 – 5999 		8002 – 4594 		9845 – 5237 </a:t>
            </a:r>
          </a:p>
          <a:p>
            <a:r>
              <a:rPr lang="en-GB" sz="2000" dirty="0">
                <a:latin typeface="Comic Sans MS" panose="030F0702030302020204" pitchFamily="66" charset="0"/>
              </a:rPr>
              <a:t>5200 – 4965 		6402 – 6375 		7843 – 3575 		8456 – 2998 </a:t>
            </a:r>
          </a:p>
          <a:p>
            <a:r>
              <a:rPr lang="en-GB" sz="2000" dirty="0">
                <a:latin typeface="Comic Sans MS" panose="030F0702030302020204" pitchFamily="66" charset="0"/>
              </a:rPr>
              <a:t>5738 – 3425 		5678 – 3005 		5782 – 2100 		8745 – 3020 </a:t>
            </a:r>
          </a:p>
          <a:p>
            <a:r>
              <a:rPr lang="en-GB" sz="2000" dirty="0">
                <a:latin typeface="Comic Sans MS" panose="030F0702030302020204" pitchFamily="66" charset="0"/>
              </a:rPr>
              <a:t>9673 – 4792 		4292 - 	1427 		5738 – 3397 		5001 – 1789</a:t>
            </a:r>
          </a:p>
          <a:p>
            <a:r>
              <a:rPr lang="en-GB" sz="2000" dirty="0">
                <a:latin typeface="Comic Sans MS" panose="030F0702030302020204" pitchFamily="66" charset="0"/>
              </a:rPr>
              <a:t>7389 – 1995		9305 – 4677		4413 – 1202		8732 -8645</a:t>
            </a:r>
          </a:p>
          <a:p>
            <a:endParaRPr lang="en-GB" sz="2000" dirty="0">
              <a:latin typeface="Comic Sans MS" panose="030F0702030302020204" pitchFamily="66" charset="0"/>
            </a:endParaRPr>
          </a:p>
        </p:txBody>
      </p:sp>
    </p:spTree>
    <p:extLst>
      <p:ext uri="{BB962C8B-B14F-4D97-AF65-F5344CB8AC3E}">
        <p14:creationId xmlns:p14="http://schemas.microsoft.com/office/powerpoint/2010/main" val="3422533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619F54-F38E-4C83-B6DF-559946057DC5}"/>
              </a:ext>
            </a:extLst>
          </p:cNvPr>
          <p:cNvPicPr>
            <a:picLocks noChangeAspect="1"/>
          </p:cNvPicPr>
          <p:nvPr/>
        </p:nvPicPr>
        <p:blipFill>
          <a:blip r:embed="rId2"/>
          <a:stretch>
            <a:fillRect/>
          </a:stretch>
        </p:blipFill>
        <p:spPr>
          <a:xfrm>
            <a:off x="4281273" y="987808"/>
            <a:ext cx="6516269" cy="5400470"/>
          </a:xfrm>
          <a:prstGeom prst="rect">
            <a:avLst/>
          </a:prstGeom>
        </p:spPr>
      </p:pic>
      <p:sp>
        <p:nvSpPr>
          <p:cNvPr id="5" name="TextBox 4">
            <a:extLst>
              <a:ext uri="{FF2B5EF4-FFF2-40B4-BE49-F238E27FC236}">
                <a16:creationId xmlns:a16="http://schemas.microsoft.com/office/drawing/2014/main" id="{ACC193F7-3FC7-4B0B-9FB4-B36A1B1320B0}"/>
              </a:ext>
            </a:extLst>
          </p:cNvPr>
          <p:cNvSpPr txBox="1"/>
          <p:nvPr/>
        </p:nvSpPr>
        <p:spPr>
          <a:xfrm>
            <a:off x="361244" y="987808"/>
            <a:ext cx="3687228" cy="2862322"/>
          </a:xfrm>
          <a:prstGeom prst="rect">
            <a:avLst/>
          </a:prstGeom>
          <a:noFill/>
        </p:spPr>
        <p:txBody>
          <a:bodyPr wrap="none" rtlCol="0">
            <a:spAutoFit/>
          </a:bodyPr>
          <a:lstStyle/>
          <a:p>
            <a:r>
              <a:rPr lang="en-GB" sz="2000" dirty="0">
                <a:latin typeface="Comic Sans MS" panose="030F0702030302020204" pitchFamily="66" charset="0"/>
              </a:rPr>
              <a:t>Green/Purple extension</a:t>
            </a:r>
          </a:p>
          <a:p>
            <a:endParaRPr lang="en-GB" sz="2000" dirty="0">
              <a:latin typeface="Comic Sans MS" panose="030F0702030302020204" pitchFamily="66" charset="0"/>
            </a:endParaRPr>
          </a:p>
          <a:p>
            <a:r>
              <a:rPr lang="en-GB" sz="2000" dirty="0">
                <a:latin typeface="Comic Sans MS" panose="030F0702030302020204" pitchFamily="66" charset="0"/>
              </a:rPr>
              <a:t>A copy of this is available on </a:t>
            </a:r>
          </a:p>
          <a:p>
            <a:r>
              <a:rPr lang="en-GB" sz="2000" dirty="0">
                <a:latin typeface="Comic Sans MS" panose="030F0702030302020204" pitchFamily="66" charset="0"/>
              </a:rPr>
              <a:t>The TRJS website for you to</a:t>
            </a:r>
          </a:p>
          <a:p>
            <a:r>
              <a:rPr lang="en-GB" sz="2000" dirty="0">
                <a:latin typeface="Comic Sans MS" panose="030F0702030302020204" pitchFamily="66" charset="0"/>
              </a:rPr>
              <a:t>print off if you would like to.</a:t>
            </a:r>
          </a:p>
          <a:p>
            <a:endParaRPr lang="en-GB" sz="2000" dirty="0">
              <a:latin typeface="Comic Sans MS" panose="030F0702030302020204" pitchFamily="66" charset="0"/>
            </a:endParaRPr>
          </a:p>
          <a:p>
            <a:r>
              <a:rPr lang="en-GB" sz="2000" dirty="0">
                <a:latin typeface="Comic Sans MS" panose="030F0702030302020204" pitchFamily="66" charset="0"/>
              </a:rPr>
              <a:t>The answers are on the next </a:t>
            </a:r>
          </a:p>
          <a:p>
            <a:r>
              <a:rPr lang="en-GB" sz="2000" dirty="0">
                <a:latin typeface="Comic Sans MS" panose="030F0702030302020204" pitchFamily="66" charset="0"/>
              </a:rPr>
              <a:t>Page.</a:t>
            </a:r>
          </a:p>
          <a:p>
            <a:endParaRPr lang="en-GB" sz="2000" dirty="0">
              <a:latin typeface="Comic Sans MS" panose="030F0702030302020204" pitchFamily="66" charset="0"/>
            </a:endParaRPr>
          </a:p>
        </p:txBody>
      </p:sp>
      <p:sp>
        <p:nvSpPr>
          <p:cNvPr id="8" name="TextBox 7">
            <a:extLst>
              <a:ext uri="{FF2B5EF4-FFF2-40B4-BE49-F238E27FC236}">
                <a16:creationId xmlns:a16="http://schemas.microsoft.com/office/drawing/2014/main" id="{B0843D94-1F83-447E-AFC9-13538ECCA8AB}"/>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11800479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CC193F7-3FC7-4B0B-9FB4-B36A1B1320B0}"/>
              </a:ext>
            </a:extLst>
          </p:cNvPr>
          <p:cNvSpPr txBox="1"/>
          <p:nvPr/>
        </p:nvSpPr>
        <p:spPr>
          <a:xfrm>
            <a:off x="361244" y="987808"/>
            <a:ext cx="4414991" cy="400110"/>
          </a:xfrm>
          <a:prstGeom prst="rect">
            <a:avLst/>
          </a:prstGeom>
          <a:noFill/>
        </p:spPr>
        <p:txBody>
          <a:bodyPr wrap="none" rtlCol="0">
            <a:spAutoFit/>
          </a:bodyPr>
          <a:lstStyle/>
          <a:p>
            <a:r>
              <a:rPr lang="en-GB" sz="2000" dirty="0">
                <a:latin typeface="Comic Sans MS" panose="030F0702030302020204" pitchFamily="66" charset="0"/>
              </a:rPr>
              <a:t>Green/Purple extension ANSWERS</a:t>
            </a:r>
          </a:p>
        </p:txBody>
      </p:sp>
      <p:pic>
        <p:nvPicPr>
          <p:cNvPr id="2" name="Picture 1">
            <a:extLst>
              <a:ext uri="{FF2B5EF4-FFF2-40B4-BE49-F238E27FC236}">
                <a16:creationId xmlns:a16="http://schemas.microsoft.com/office/drawing/2014/main" id="{DFE97979-6E6B-48B9-9298-7C68D3E7D28C}"/>
              </a:ext>
            </a:extLst>
          </p:cNvPr>
          <p:cNvPicPr>
            <a:picLocks noChangeAspect="1"/>
          </p:cNvPicPr>
          <p:nvPr/>
        </p:nvPicPr>
        <p:blipFill>
          <a:blip r:embed="rId2"/>
          <a:stretch>
            <a:fillRect/>
          </a:stretch>
        </p:blipFill>
        <p:spPr>
          <a:xfrm>
            <a:off x="4776235" y="987808"/>
            <a:ext cx="6514286" cy="5800000"/>
          </a:xfrm>
          <a:prstGeom prst="rect">
            <a:avLst/>
          </a:prstGeom>
        </p:spPr>
      </p:pic>
      <p:sp>
        <p:nvSpPr>
          <p:cNvPr id="6" name="TextBox 5">
            <a:extLst>
              <a:ext uri="{FF2B5EF4-FFF2-40B4-BE49-F238E27FC236}">
                <a16:creationId xmlns:a16="http://schemas.microsoft.com/office/drawing/2014/main" id="{4AA32342-6375-40D0-9CB5-9297F4784CD9}"/>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1178217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368351" y="1786596"/>
            <a:ext cx="11665605" cy="1569660"/>
          </a:xfrm>
          <a:prstGeom prst="rect">
            <a:avLst/>
          </a:prstGeom>
          <a:noFill/>
        </p:spPr>
        <p:txBody>
          <a:bodyPr wrap="square" rtlCol="0">
            <a:spAutoFit/>
          </a:bodyPr>
          <a:lstStyle/>
          <a:p>
            <a:r>
              <a:rPr lang="en-GB" sz="2400" dirty="0">
                <a:latin typeface="Comic Sans MS" panose="030F0702030302020204" pitchFamily="66" charset="0"/>
              </a:rPr>
              <a:t>Can you think of at least 3 different methods of solving a subtraction problem? </a:t>
            </a:r>
          </a:p>
          <a:p>
            <a:endParaRPr lang="en-GB" sz="2400" dirty="0">
              <a:latin typeface="Comic Sans MS" panose="030F0702030302020204" pitchFamily="66" charset="0"/>
            </a:endParaRPr>
          </a:p>
          <a:p>
            <a:r>
              <a:rPr lang="en-GB" sz="2400" dirty="0">
                <a:latin typeface="Comic Sans MS" panose="030F0702030302020204" pitchFamily="66" charset="0"/>
              </a:rPr>
              <a:t>Write down all the ones you can think of and explain when you might use that method.</a:t>
            </a:r>
          </a:p>
        </p:txBody>
      </p:sp>
      <p:sp>
        <p:nvSpPr>
          <p:cNvPr id="4" name="TextBox 3">
            <a:extLst>
              <a:ext uri="{FF2B5EF4-FFF2-40B4-BE49-F238E27FC236}">
                <a16:creationId xmlns:a16="http://schemas.microsoft.com/office/drawing/2014/main" id="{8B0E50A3-F96B-439A-B6A6-8E66F1836ACA}"/>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
        <p:nvSpPr>
          <p:cNvPr id="2" name="TextBox 1">
            <a:extLst>
              <a:ext uri="{FF2B5EF4-FFF2-40B4-BE49-F238E27FC236}">
                <a16:creationId xmlns:a16="http://schemas.microsoft.com/office/drawing/2014/main" id="{A3E67C84-AEBC-4835-AB9B-56F5D9D6520E}"/>
              </a:ext>
            </a:extLst>
          </p:cNvPr>
          <p:cNvSpPr txBox="1"/>
          <p:nvPr/>
        </p:nvSpPr>
        <p:spPr>
          <a:xfrm>
            <a:off x="368351" y="1077964"/>
            <a:ext cx="1306768" cy="461665"/>
          </a:xfrm>
          <a:prstGeom prst="rect">
            <a:avLst/>
          </a:prstGeom>
          <a:noFill/>
        </p:spPr>
        <p:txBody>
          <a:bodyPr wrap="none" rtlCol="0">
            <a:spAutoFit/>
          </a:bodyPr>
          <a:lstStyle/>
          <a:p>
            <a:r>
              <a:rPr lang="en-GB" sz="2400" dirty="0">
                <a:latin typeface="Comic Sans MS" panose="030F0702030302020204" pitchFamily="66" charset="0"/>
              </a:rPr>
              <a:t>Starter</a:t>
            </a:r>
          </a:p>
        </p:txBody>
      </p:sp>
      <p:sp>
        <p:nvSpPr>
          <p:cNvPr id="3" name="TextBox 2">
            <a:extLst>
              <a:ext uri="{FF2B5EF4-FFF2-40B4-BE49-F238E27FC236}">
                <a16:creationId xmlns:a16="http://schemas.microsoft.com/office/drawing/2014/main" id="{DEC9DC34-BBB2-4779-871B-6A9A5C1C14A4}"/>
              </a:ext>
            </a:extLst>
          </p:cNvPr>
          <p:cNvSpPr txBox="1"/>
          <p:nvPr/>
        </p:nvSpPr>
        <p:spPr>
          <a:xfrm>
            <a:off x="368351" y="5046133"/>
            <a:ext cx="10785325" cy="830997"/>
          </a:xfrm>
          <a:prstGeom prst="rect">
            <a:avLst/>
          </a:prstGeom>
          <a:noFill/>
        </p:spPr>
        <p:txBody>
          <a:bodyPr wrap="none" rtlCol="0">
            <a:spAutoFit/>
          </a:bodyPr>
          <a:lstStyle/>
          <a:p>
            <a:r>
              <a:rPr lang="en-GB" sz="2400" dirty="0">
                <a:latin typeface="Comic Sans MS" panose="030F0702030302020204" pitchFamily="66" charset="0"/>
              </a:rPr>
              <a:t>Once you have done this, we will go over some of the most commonly used </a:t>
            </a:r>
          </a:p>
          <a:p>
            <a:r>
              <a:rPr lang="en-GB" sz="2400" dirty="0">
                <a:latin typeface="Comic Sans MS" panose="030F0702030302020204" pitchFamily="66" charset="0"/>
              </a:rPr>
              <a:t>methods in the next few slides. </a:t>
            </a:r>
          </a:p>
        </p:txBody>
      </p:sp>
    </p:spTree>
    <p:extLst>
      <p:ext uri="{BB962C8B-B14F-4D97-AF65-F5344CB8AC3E}">
        <p14:creationId xmlns:p14="http://schemas.microsoft.com/office/powerpoint/2010/main" val="1255661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263197" y="1380196"/>
            <a:ext cx="11665605" cy="3416320"/>
          </a:xfrm>
          <a:prstGeom prst="rect">
            <a:avLst/>
          </a:prstGeom>
          <a:noFill/>
        </p:spPr>
        <p:txBody>
          <a:bodyPr wrap="square" rtlCol="0">
            <a:spAutoFit/>
          </a:bodyPr>
          <a:lstStyle/>
          <a:p>
            <a:r>
              <a:rPr lang="en-GB" sz="2400" dirty="0">
                <a:highlight>
                  <a:srgbClr val="00FF00"/>
                </a:highlight>
                <a:latin typeface="Comic Sans MS" panose="030F0702030302020204" pitchFamily="66" charset="0"/>
              </a:rPr>
              <a:t>Column method.</a:t>
            </a:r>
          </a:p>
          <a:p>
            <a:r>
              <a:rPr lang="en-GB" sz="2400" dirty="0">
                <a:latin typeface="Comic Sans MS" panose="030F0702030302020204" pitchFamily="66" charset="0"/>
              </a:rPr>
              <a:t>Usually used when exchanges are needed (although not ALWAYS).</a:t>
            </a:r>
          </a:p>
          <a:p>
            <a:endParaRPr lang="en-GB" sz="2400" dirty="0">
              <a:latin typeface="Comic Sans MS" panose="030F0702030302020204" pitchFamily="66" charset="0"/>
            </a:endParaRPr>
          </a:p>
          <a:p>
            <a:r>
              <a:rPr lang="en-GB" sz="2400" dirty="0">
                <a:highlight>
                  <a:srgbClr val="00FF00"/>
                </a:highlight>
                <a:latin typeface="Comic Sans MS" panose="030F0702030302020204" pitchFamily="66" charset="0"/>
              </a:rPr>
              <a:t>Place Value. </a:t>
            </a:r>
          </a:p>
          <a:p>
            <a:r>
              <a:rPr lang="en-GB" sz="2400" dirty="0">
                <a:latin typeface="Comic Sans MS" panose="030F0702030302020204" pitchFamily="66" charset="0"/>
              </a:rPr>
              <a:t>Used when NO exchanges are needed. i.e. all the digits in the larger number are</a:t>
            </a:r>
          </a:p>
          <a:p>
            <a:r>
              <a:rPr lang="en-GB" sz="2400" dirty="0">
                <a:latin typeface="Comic Sans MS" panose="030F0702030302020204" pitchFamily="66" charset="0"/>
              </a:rPr>
              <a:t>bigger or equal to the corresponding digits in the smaller number:</a:t>
            </a:r>
          </a:p>
          <a:p>
            <a:endParaRPr lang="en-GB" sz="2400" dirty="0">
              <a:latin typeface="Comic Sans MS" panose="030F0702030302020204" pitchFamily="66" charset="0"/>
            </a:endParaRPr>
          </a:p>
          <a:p>
            <a:r>
              <a:rPr lang="en-GB" sz="2400" dirty="0">
                <a:latin typeface="Comic Sans MS" panose="030F0702030302020204" pitchFamily="66" charset="0"/>
              </a:rPr>
              <a:t>e.g. </a:t>
            </a:r>
          </a:p>
          <a:p>
            <a:endParaRPr lang="en-GB" sz="2400" dirty="0">
              <a:latin typeface="Comic Sans MS" panose="030F0702030302020204" pitchFamily="66" charset="0"/>
            </a:endParaRPr>
          </a:p>
        </p:txBody>
      </p:sp>
      <p:pic>
        <p:nvPicPr>
          <p:cNvPr id="2" name="Picture 1">
            <a:extLst>
              <a:ext uri="{FF2B5EF4-FFF2-40B4-BE49-F238E27FC236}">
                <a16:creationId xmlns:a16="http://schemas.microsoft.com/office/drawing/2014/main" id="{93EBE7CC-61F3-415D-89EA-27730CF1D4F4}"/>
              </a:ext>
            </a:extLst>
          </p:cNvPr>
          <p:cNvPicPr>
            <a:picLocks noChangeAspect="1"/>
          </p:cNvPicPr>
          <p:nvPr/>
        </p:nvPicPr>
        <p:blipFill>
          <a:blip r:embed="rId2"/>
          <a:stretch>
            <a:fillRect/>
          </a:stretch>
        </p:blipFill>
        <p:spPr>
          <a:xfrm>
            <a:off x="1062399" y="3919576"/>
            <a:ext cx="5780952" cy="619048"/>
          </a:xfrm>
          <a:prstGeom prst="rect">
            <a:avLst/>
          </a:prstGeom>
        </p:spPr>
      </p:pic>
      <p:sp>
        <p:nvSpPr>
          <p:cNvPr id="3" name="Arrow: Curved Up 2">
            <a:extLst>
              <a:ext uri="{FF2B5EF4-FFF2-40B4-BE49-F238E27FC236}">
                <a16:creationId xmlns:a16="http://schemas.microsoft.com/office/drawing/2014/main" id="{4745ED9D-FC0A-4F61-BAEB-D4E63FB2B3C1}"/>
              </a:ext>
            </a:extLst>
          </p:cNvPr>
          <p:cNvSpPr/>
          <p:nvPr/>
        </p:nvSpPr>
        <p:spPr>
          <a:xfrm>
            <a:off x="1354667" y="4538624"/>
            <a:ext cx="2212622" cy="61904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Arrow: Curved Up 3">
            <a:extLst>
              <a:ext uri="{FF2B5EF4-FFF2-40B4-BE49-F238E27FC236}">
                <a16:creationId xmlns:a16="http://schemas.microsoft.com/office/drawing/2014/main" id="{8BE38E5C-FB26-4DD4-9127-DD46FDCC4AA3}"/>
              </a:ext>
            </a:extLst>
          </p:cNvPr>
          <p:cNvSpPr/>
          <p:nvPr/>
        </p:nvSpPr>
        <p:spPr>
          <a:xfrm>
            <a:off x="1783644" y="4538624"/>
            <a:ext cx="2212622" cy="619048"/>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Arrow: Curved Up 4">
            <a:extLst>
              <a:ext uri="{FF2B5EF4-FFF2-40B4-BE49-F238E27FC236}">
                <a16:creationId xmlns:a16="http://schemas.microsoft.com/office/drawing/2014/main" id="{022EF098-55D1-4D32-81E3-3E90D326E5BC}"/>
              </a:ext>
            </a:extLst>
          </p:cNvPr>
          <p:cNvSpPr/>
          <p:nvPr/>
        </p:nvSpPr>
        <p:spPr>
          <a:xfrm>
            <a:off x="2190044" y="4538624"/>
            <a:ext cx="2176447" cy="619048"/>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6" name="Arrow: Curved Up 5">
            <a:extLst>
              <a:ext uri="{FF2B5EF4-FFF2-40B4-BE49-F238E27FC236}">
                <a16:creationId xmlns:a16="http://schemas.microsoft.com/office/drawing/2014/main" id="{0DA87915-61F2-4666-8C36-D82C15B5104B}"/>
              </a:ext>
            </a:extLst>
          </p:cNvPr>
          <p:cNvSpPr/>
          <p:nvPr/>
        </p:nvSpPr>
        <p:spPr>
          <a:xfrm>
            <a:off x="2596444" y="4538624"/>
            <a:ext cx="2176447" cy="518798"/>
          </a:xfrm>
          <a:prstGeom prst="curvedUp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10" name="Straight Arrow Connector 9">
            <a:extLst>
              <a:ext uri="{FF2B5EF4-FFF2-40B4-BE49-F238E27FC236}">
                <a16:creationId xmlns:a16="http://schemas.microsoft.com/office/drawing/2014/main" id="{1DBA78B5-3A83-46C7-9415-06B035827B24}"/>
              </a:ext>
            </a:extLst>
          </p:cNvPr>
          <p:cNvCxnSpPr/>
          <p:nvPr/>
        </p:nvCxnSpPr>
        <p:spPr>
          <a:xfrm flipV="1">
            <a:off x="5159022" y="4538624"/>
            <a:ext cx="248356" cy="789732"/>
          </a:xfrm>
          <a:prstGeom prst="straightConnector1">
            <a:avLst/>
          </a:prstGeom>
          <a:ln w="38100">
            <a:solidFill>
              <a:schemeClr val="accent1">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85B094FC-F7E1-47D9-86EF-A412C3F97867}"/>
              </a:ext>
            </a:extLst>
          </p:cNvPr>
          <p:cNvCxnSpPr>
            <a:cxnSpLocks/>
          </p:cNvCxnSpPr>
          <p:nvPr/>
        </p:nvCxnSpPr>
        <p:spPr>
          <a:xfrm flipV="1">
            <a:off x="5793509" y="4530596"/>
            <a:ext cx="42847" cy="1362204"/>
          </a:xfrm>
          <a:prstGeom prst="straightConnector1">
            <a:avLst/>
          </a:prstGeom>
          <a:ln w="38100">
            <a:solidFill>
              <a:schemeClr val="accent2"/>
            </a:solidFill>
            <a:tailEnd type="triangle"/>
          </a:ln>
        </p:spPr>
        <p:style>
          <a:lnRef idx="3">
            <a:schemeClr val="dk1"/>
          </a:lnRef>
          <a:fillRef idx="0">
            <a:schemeClr val="dk1"/>
          </a:fillRef>
          <a:effectRef idx="2">
            <a:schemeClr val="dk1"/>
          </a:effectRef>
          <a:fontRef idx="minor">
            <a:schemeClr val="tx1"/>
          </a:fontRef>
        </p:style>
      </p:cxnSp>
      <p:cxnSp>
        <p:nvCxnSpPr>
          <p:cNvPr id="15" name="Straight Arrow Connector 14">
            <a:extLst>
              <a:ext uri="{FF2B5EF4-FFF2-40B4-BE49-F238E27FC236}">
                <a16:creationId xmlns:a16="http://schemas.microsoft.com/office/drawing/2014/main" id="{C721B6A2-FF56-4DF5-A816-37B88C2B1834}"/>
              </a:ext>
            </a:extLst>
          </p:cNvPr>
          <p:cNvCxnSpPr>
            <a:cxnSpLocks/>
          </p:cNvCxnSpPr>
          <p:nvPr/>
        </p:nvCxnSpPr>
        <p:spPr>
          <a:xfrm flipH="1" flipV="1">
            <a:off x="6185157" y="4529246"/>
            <a:ext cx="450401" cy="1036176"/>
          </a:xfrm>
          <a:prstGeom prst="straightConnector1">
            <a:avLst/>
          </a:prstGeom>
          <a:ln w="38100">
            <a:solidFill>
              <a:srgbClr val="FFFF00"/>
            </a:solidFill>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AA77C7BF-59E9-4E43-B554-EAD3186D1614}"/>
              </a:ext>
            </a:extLst>
          </p:cNvPr>
          <p:cNvCxnSpPr>
            <a:cxnSpLocks/>
          </p:cNvCxnSpPr>
          <p:nvPr/>
        </p:nvCxnSpPr>
        <p:spPr>
          <a:xfrm flipH="1" flipV="1">
            <a:off x="6739454" y="4499867"/>
            <a:ext cx="658635" cy="657805"/>
          </a:xfrm>
          <a:prstGeom prst="straightConnector1">
            <a:avLst/>
          </a:prstGeom>
          <a:ln w="38100">
            <a:solidFill>
              <a:srgbClr val="92D050"/>
            </a:solidFill>
            <a:tailEnd type="triangle"/>
          </a:ln>
        </p:spPr>
        <p:style>
          <a:lnRef idx="3">
            <a:schemeClr val="dk1"/>
          </a:lnRef>
          <a:fillRef idx="0">
            <a:schemeClr val="dk1"/>
          </a:fillRef>
          <a:effectRef idx="2">
            <a:schemeClr val="dk1"/>
          </a:effectRef>
          <a:fontRef idx="minor">
            <a:schemeClr val="tx1"/>
          </a:fontRef>
        </p:style>
      </p:cxnSp>
      <p:sp>
        <p:nvSpPr>
          <p:cNvPr id="19" name="TextBox 18">
            <a:extLst>
              <a:ext uri="{FF2B5EF4-FFF2-40B4-BE49-F238E27FC236}">
                <a16:creationId xmlns:a16="http://schemas.microsoft.com/office/drawing/2014/main" id="{4265FE56-EF9B-4741-B560-3863D93863C1}"/>
              </a:ext>
            </a:extLst>
          </p:cNvPr>
          <p:cNvSpPr txBox="1"/>
          <p:nvPr/>
        </p:nvSpPr>
        <p:spPr>
          <a:xfrm>
            <a:off x="4762529" y="5307138"/>
            <a:ext cx="700833" cy="369332"/>
          </a:xfrm>
          <a:prstGeom prst="rect">
            <a:avLst/>
          </a:prstGeom>
          <a:noFill/>
        </p:spPr>
        <p:txBody>
          <a:bodyPr wrap="none" rtlCol="0">
            <a:spAutoFit/>
          </a:bodyPr>
          <a:lstStyle/>
          <a:p>
            <a:r>
              <a:rPr lang="en-GB" dirty="0">
                <a:latin typeface="Comic Sans MS" panose="030F0702030302020204" pitchFamily="66" charset="0"/>
              </a:rPr>
              <a:t>9 - 2</a:t>
            </a:r>
          </a:p>
        </p:txBody>
      </p:sp>
      <p:sp>
        <p:nvSpPr>
          <p:cNvPr id="20" name="TextBox 19">
            <a:extLst>
              <a:ext uri="{FF2B5EF4-FFF2-40B4-BE49-F238E27FC236}">
                <a16:creationId xmlns:a16="http://schemas.microsoft.com/office/drawing/2014/main" id="{0ADBAF11-39BC-4E8A-81A3-BCA2811AD926}"/>
              </a:ext>
            </a:extLst>
          </p:cNvPr>
          <p:cNvSpPr txBox="1"/>
          <p:nvPr/>
        </p:nvSpPr>
        <p:spPr>
          <a:xfrm>
            <a:off x="5395166" y="6002426"/>
            <a:ext cx="700833" cy="369332"/>
          </a:xfrm>
          <a:prstGeom prst="rect">
            <a:avLst/>
          </a:prstGeom>
          <a:noFill/>
        </p:spPr>
        <p:txBody>
          <a:bodyPr wrap="none" rtlCol="0">
            <a:spAutoFit/>
          </a:bodyPr>
          <a:lstStyle/>
          <a:p>
            <a:r>
              <a:rPr lang="en-GB" dirty="0">
                <a:latin typeface="Comic Sans MS" panose="030F0702030302020204" pitchFamily="66" charset="0"/>
              </a:rPr>
              <a:t>8 - 3</a:t>
            </a:r>
          </a:p>
        </p:txBody>
      </p:sp>
      <p:sp>
        <p:nvSpPr>
          <p:cNvPr id="21" name="TextBox 20">
            <a:extLst>
              <a:ext uri="{FF2B5EF4-FFF2-40B4-BE49-F238E27FC236}">
                <a16:creationId xmlns:a16="http://schemas.microsoft.com/office/drawing/2014/main" id="{1FBDE183-3E3B-404F-B6D0-2751D96D977C}"/>
              </a:ext>
            </a:extLst>
          </p:cNvPr>
          <p:cNvSpPr txBox="1"/>
          <p:nvPr/>
        </p:nvSpPr>
        <p:spPr>
          <a:xfrm>
            <a:off x="6337090" y="5582676"/>
            <a:ext cx="700833" cy="369332"/>
          </a:xfrm>
          <a:prstGeom prst="rect">
            <a:avLst/>
          </a:prstGeom>
          <a:noFill/>
        </p:spPr>
        <p:txBody>
          <a:bodyPr wrap="none" rtlCol="0">
            <a:spAutoFit/>
          </a:bodyPr>
          <a:lstStyle/>
          <a:p>
            <a:r>
              <a:rPr lang="en-GB" dirty="0">
                <a:latin typeface="Comic Sans MS" panose="030F0702030302020204" pitchFamily="66" charset="0"/>
              </a:rPr>
              <a:t>7 - 4</a:t>
            </a:r>
          </a:p>
        </p:txBody>
      </p:sp>
      <p:sp>
        <p:nvSpPr>
          <p:cNvPr id="22" name="TextBox 21">
            <a:extLst>
              <a:ext uri="{FF2B5EF4-FFF2-40B4-BE49-F238E27FC236}">
                <a16:creationId xmlns:a16="http://schemas.microsoft.com/office/drawing/2014/main" id="{AAB3205D-4462-4A4D-83AB-3CC43B790A8D}"/>
              </a:ext>
            </a:extLst>
          </p:cNvPr>
          <p:cNvSpPr txBox="1"/>
          <p:nvPr/>
        </p:nvSpPr>
        <p:spPr>
          <a:xfrm>
            <a:off x="7226737" y="5256923"/>
            <a:ext cx="700833" cy="369332"/>
          </a:xfrm>
          <a:prstGeom prst="rect">
            <a:avLst/>
          </a:prstGeom>
          <a:noFill/>
        </p:spPr>
        <p:txBody>
          <a:bodyPr wrap="none" rtlCol="0">
            <a:spAutoFit/>
          </a:bodyPr>
          <a:lstStyle/>
          <a:p>
            <a:r>
              <a:rPr lang="en-GB" dirty="0">
                <a:latin typeface="Comic Sans MS" panose="030F0702030302020204" pitchFamily="66" charset="0"/>
              </a:rPr>
              <a:t>4 - 4</a:t>
            </a:r>
          </a:p>
        </p:txBody>
      </p:sp>
      <p:sp>
        <p:nvSpPr>
          <p:cNvPr id="18" name="TextBox 17">
            <a:extLst>
              <a:ext uri="{FF2B5EF4-FFF2-40B4-BE49-F238E27FC236}">
                <a16:creationId xmlns:a16="http://schemas.microsoft.com/office/drawing/2014/main" id="{E82EC110-DE88-496D-918F-DDC7DC4B444F}"/>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1488907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263197" y="1380196"/>
            <a:ext cx="11665605" cy="3939540"/>
          </a:xfrm>
          <a:prstGeom prst="rect">
            <a:avLst/>
          </a:prstGeom>
          <a:noFill/>
        </p:spPr>
        <p:txBody>
          <a:bodyPr wrap="square" rtlCol="0">
            <a:spAutoFit/>
          </a:bodyPr>
          <a:lstStyle/>
          <a:p>
            <a:r>
              <a:rPr lang="en-GB" sz="2200" dirty="0">
                <a:highlight>
                  <a:srgbClr val="00FF00"/>
                </a:highlight>
                <a:latin typeface="Comic Sans MS" panose="030F0702030302020204" pitchFamily="66" charset="0"/>
              </a:rPr>
              <a:t>Counting on WITHOUT a number line</a:t>
            </a:r>
          </a:p>
          <a:p>
            <a:r>
              <a:rPr lang="en-GB" sz="2200" dirty="0">
                <a:latin typeface="Comic Sans MS" panose="030F0702030302020204" pitchFamily="66" charset="0"/>
              </a:rPr>
              <a:t>Used when the two numbers are very close to each other.</a:t>
            </a:r>
          </a:p>
          <a:p>
            <a:endParaRPr lang="en-GB" sz="2400" dirty="0">
              <a:latin typeface="Comic Sans MS" panose="030F0702030302020204" pitchFamily="66" charset="0"/>
            </a:endParaRPr>
          </a:p>
          <a:p>
            <a:r>
              <a:rPr lang="en-GB" sz="2400" dirty="0">
                <a:latin typeface="Comic Sans MS" panose="030F0702030302020204" pitchFamily="66" charset="0"/>
              </a:rPr>
              <a:t>e.g. </a:t>
            </a:r>
          </a:p>
          <a:p>
            <a:endParaRPr lang="en-GB" sz="2400" dirty="0">
              <a:latin typeface="Comic Sans MS" panose="030F0702030302020204" pitchFamily="66" charset="0"/>
            </a:endParaRPr>
          </a:p>
          <a:p>
            <a:r>
              <a:rPr lang="en-GB" sz="2200" dirty="0">
                <a:latin typeface="Comic Sans MS" panose="030F0702030302020204" pitchFamily="66" charset="0"/>
              </a:rPr>
              <a:t>You would count on mentally from 5297 to 5300 (3) and then add 24 to get to 5324.   24 + 3 = 27.</a:t>
            </a:r>
          </a:p>
          <a:p>
            <a:endParaRPr lang="en-GB" sz="2200" dirty="0">
              <a:latin typeface="Comic Sans MS" panose="030F0702030302020204" pitchFamily="66" charset="0"/>
            </a:endParaRPr>
          </a:p>
          <a:p>
            <a:r>
              <a:rPr lang="en-GB" sz="2200" dirty="0">
                <a:latin typeface="Comic Sans MS" panose="030F0702030302020204" pitchFamily="66" charset="0"/>
              </a:rPr>
              <a:t>You </a:t>
            </a:r>
            <a:r>
              <a:rPr lang="en-GB" sz="2200" u="sng" dirty="0">
                <a:latin typeface="Comic Sans MS" panose="030F0702030302020204" pitchFamily="66" charset="0"/>
              </a:rPr>
              <a:t>could</a:t>
            </a:r>
            <a:r>
              <a:rPr lang="en-GB" sz="2200" dirty="0">
                <a:latin typeface="Comic Sans MS" panose="030F0702030302020204" pitchFamily="66" charset="0"/>
              </a:rPr>
              <a:t> use column subtraction and it wouldn’t be wrong to do so – as there are exchanges, however counting on mentally is quicker and more efficient. </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7603EFC5-9530-4388-96B0-078128C16FF5}"/>
              </a:ext>
            </a:extLst>
          </p:cNvPr>
          <p:cNvPicPr>
            <a:picLocks noChangeAspect="1"/>
          </p:cNvPicPr>
          <p:nvPr/>
        </p:nvPicPr>
        <p:blipFill>
          <a:blip r:embed="rId2"/>
          <a:stretch>
            <a:fillRect/>
          </a:stretch>
        </p:blipFill>
        <p:spPr>
          <a:xfrm>
            <a:off x="948099" y="2419389"/>
            <a:ext cx="5780952" cy="619048"/>
          </a:xfrm>
          <a:prstGeom prst="rect">
            <a:avLst/>
          </a:prstGeom>
        </p:spPr>
      </p:pic>
      <p:sp>
        <p:nvSpPr>
          <p:cNvPr id="5" name="TextBox 4">
            <a:extLst>
              <a:ext uri="{FF2B5EF4-FFF2-40B4-BE49-F238E27FC236}">
                <a16:creationId xmlns:a16="http://schemas.microsoft.com/office/drawing/2014/main" id="{F885A2A3-4BF9-49B4-990C-3E8F8512E9CE}"/>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221421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146567" y="1176996"/>
            <a:ext cx="11665605" cy="4093428"/>
          </a:xfrm>
          <a:prstGeom prst="rect">
            <a:avLst/>
          </a:prstGeom>
          <a:noFill/>
        </p:spPr>
        <p:txBody>
          <a:bodyPr wrap="square" rtlCol="0">
            <a:spAutoFit/>
          </a:bodyPr>
          <a:lstStyle/>
          <a:p>
            <a:r>
              <a:rPr lang="en-GB" sz="2200" dirty="0">
                <a:highlight>
                  <a:srgbClr val="00FF00"/>
                </a:highlight>
                <a:latin typeface="Comic Sans MS" panose="030F0702030302020204" pitchFamily="66" charset="0"/>
              </a:rPr>
              <a:t>Counting on WITH a number line.</a:t>
            </a:r>
          </a:p>
          <a:p>
            <a:r>
              <a:rPr lang="en-GB" sz="2200" dirty="0">
                <a:latin typeface="Comic Sans MS" panose="030F0702030302020204" pitchFamily="66" charset="0"/>
              </a:rPr>
              <a:t>Used when exchanges are ‘tricky’.</a:t>
            </a:r>
          </a:p>
          <a:p>
            <a:endParaRPr lang="en-GB" sz="2400" dirty="0">
              <a:latin typeface="Comic Sans MS" panose="030F0702030302020204" pitchFamily="66" charset="0"/>
            </a:endParaRPr>
          </a:p>
          <a:p>
            <a:r>
              <a:rPr lang="en-GB" sz="2400" dirty="0">
                <a:latin typeface="Comic Sans MS" panose="030F0702030302020204" pitchFamily="66" charset="0"/>
              </a:rPr>
              <a:t>e.g. 6000 – 2873</a:t>
            </a:r>
          </a:p>
          <a:p>
            <a:endParaRPr lang="en-GB" sz="2400" dirty="0">
              <a:latin typeface="Comic Sans MS" panose="030F0702030302020204" pitchFamily="66" charset="0"/>
            </a:endParaRPr>
          </a:p>
          <a:p>
            <a:r>
              <a:rPr lang="en-GB" sz="2400" dirty="0">
                <a:latin typeface="Comic Sans MS" panose="030F0702030302020204" pitchFamily="66" charset="0"/>
              </a:rPr>
              <a:t>Exchanges are needed but column method could be tricky for this one. </a:t>
            </a: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p:txBody>
      </p:sp>
      <p:pic>
        <p:nvPicPr>
          <p:cNvPr id="3" name="Picture 2">
            <a:extLst>
              <a:ext uri="{FF2B5EF4-FFF2-40B4-BE49-F238E27FC236}">
                <a16:creationId xmlns:a16="http://schemas.microsoft.com/office/drawing/2014/main" id="{258CE937-25AB-42E9-B563-566C989177E3}"/>
              </a:ext>
            </a:extLst>
          </p:cNvPr>
          <p:cNvPicPr>
            <a:picLocks noChangeAspect="1"/>
          </p:cNvPicPr>
          <p:nvPr/>
        </p:nvPicPr>
        <p:blipFill>
          <a:blip r:embed="rId2"/>
          <a:stretch>
            <a:fillRect/>
          </a:stretch>
        </p:blipFill>
        <p:spPr>
          <a:xfrm>
            <a:off x="3938719" y="3615885"/>
            <a:ext cx="2593284" cy="1654539"/>
          </a:xfrm>
          <a:prstGeom prst="rect">
            <a:avLst/>
          </a:prstGeom>
        </p:spPr>
      </p:pic>
      <p:sp>
        <p:nvSpPr>
          <p:cNvPr id="4" name="TextBox 3">
            <a:extLst>
              <a:ext uri="{FF2B5EF4-FFF2-40B4-BE49-F238E27FC236}">
                <a16:creationId xmlns:a16="http://schemas.microsoft.com/office/drawing/2014/main" id="{73E2816B-C5CB-44CB-83AC-3B8001708C27}"/>
              </a:ext>
            </a:extLst>
          </p:cNvPr>
          <p:cNvSpPr txBox="1"/>
          <p:nvPr/>
        </p:nvSpPr>
        <p:spPr>
          <a:xfrm>
            <a:off x="146567" y="5616423"/>
            <a:ext cx="10092828" cy="707886"/>
          </a:xfrm>
          <a:prstGeom prst="rect">
            <a:avLst/>
          </a:prstGeom>
          <a:noFill/>
        </p:spPr>
        <p:txBody>
          <a:bodyPr wrap="none" rtlCol="0">
            <a:spAutoFit/>
          </a:bodyPr>
          <a:lstStyle/>
          <a:p>
            <a:r>
              <a:rPr lang="en-GB" sz="2000" dirty="0">
                <a:latin typeface="Comic Sans MS" panose="030F0702030302020204" pitchFamily="66" charset="0"/>
              </a:rPr>
              <a:t>With all the zeros in the first number this becomes a very complicated calculation.</a:t>
            </a:r>
          </a:p>
          <a:p>
            <a:r>
              <a:rPr lang="en-GB" sz="2000" dirty="0">
                <a:latin typeface="Comic Sans MS" panose="030F0702030302020204" pitchFamily="66" charset="0"/>
              </a:rPr>
              <a:t>Look at the next slide to see how this would be solved using column subtraction.</a:t>
            </a:r>
          </a:p>
        </p:txBody>
      </p:sp>
      <p:sp>
        <p:nvSpPr>
          <p:cNvPr id="8" name="TextBox 7">
            <a:extLst>
              <a:ext uri="{FF2B5EF4-FFF2-40B4-BE49-F238E27FC236}">
                <a16:creationId xmlns:a16="http://schemas.microsoft.com/office/drawing/2014/main" id="{EF48CF02-CDEB-4E56-95BE-2643BBFDFEA4}"/>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1219345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7F3A641-19AE-4BBF-B927-4659F34B6B70}"/>
              </a:ext>
            </a:extLst>
          </p:cNvPr>
          <p:cNvPicPr>
            <a:picLocks noChangeAspect="1"/>
          </p:cNvPicPr>
          <p:nvPr/>
        </p:nvPicPr>
        <p:blipFill>
          <a:blip r:embed="rId2"/>
          <a:stretch>
            <a:fillRect/>
          </a:stretch>
        </p:blipFill>
        <p:spPr>
          <a:xfrm>
            <a:off x="371782" y="1101930"/>
            <a:ext cx="2104762" cy="1409524"/>
          </a:xfrm>
          <a:prstGeom prst="rect">
            <a:avLst/>
          </a:prstGeom>
        </p:spPr>
      </p:pic>
      <p:sp>
        <p:nvSpPr>
          <p:cNvPr id="5" name="TextBox 4">
            <a:extLst>
              <a:ext uri="{FF2B5EF4-FFF2-40B4-BE49-F238E27FC236}">
                <a16:creationId xmlns:a16="http://schemas.microsoft.com/office/drawing/2014/main" id="{BA7B8D3B-2E7E-4503-BBD5-915D3EAAC340}"/>
              </a:ext>
            </a:extLst>
          </p:cNvPr>
          <p:cNvSpPr txBox="1"/>
          <p:nvPr/>
        </p:nvSpPr>
        <p:spPr>
          <a:xfrm>
            <a:off x="2833511" y="1384153"/>
            <a:ext cx="8696611" cy="646331"/>
          </a:xfrm>
          <a:prstGeom prst="rect">
            <a:avLst/>
          </a:prstGeom>
          <a:noFill/>
        </p:spPr>
        <p:txBody>
          <a:bodyPr wrap="none" rtlCol="0">
            <a:spAutoFit/>
          </a:bodyPr>
          <a:lstStyle/>
          <a:p>
            <a:r>
              <a:rPr lang="en-GB" dirty="0">
                <a:latin typeface="Comic Sans MS" panose="030F0702030302020204" pitchFamily="66" charset="0"/>
              </a:rPr>
              <a:t>As you can’t exchange 10s for 1s or 100s for 10s, the first step is to exchange </a:t>
            </a:r>
          </a:p>
          <a:p>
            <a:r>
              <a:rPr lang="en-GB" dirty="0">
                <a:latin typeface="Comic Sans MS" panose="030F0702030302020204" pitchFamily="66" charset="0"/>
              </a:rPr>
              <a:t>one 1000 for ten 100s. This leaves you with five 1000s.</a:t>
            </a:r>
          </a:p>
        </p:txBody>
      </p:sp>
      <p:pic>
        <p:nvPicPr>
          <p:cNvPr id="6" name="Picture 5">
            <a:extLst>
              <a:ext uri="{FF2B5EF4-FFF2-40B4-BE49-F238E27FC236}">
                <a16:creationId xmlns:a16="http://schemas.microsoft.com/office/drawing/2014/main" id="{EC245776-91D8-4174-8D43-3C7BBC114EE3}"/>
              </a:ext>
            </a:extLst>
          </p:cNvPr>
          <p:cNvPicPr>
            <a:picLocks noChangeAspect="1"/>
          </p:cNvPicPr>
          <p:nvPr/>
        </p:nvPicPr>
        <p:blipFill>
          <a:blip r:embed="rId3"/>
          <a:stretch>
            <a:fillRect/>
          </a:stretch>
        </p:blipFill>
        <p:spPr>
          <a:xfrm>
            <a:off x="550641" y="2624238"/>
            <a:ext cx="2104762" cy="1609524"/>
          </a:xfrm>
          <a:prstGeom prst="rect">
            <a:avLst/>
          </a:prstGeom>
        </p:spPr>
      </p:pic>
      <p:sp>
        <p:nvSpPr>
          <p:cNvPr id="9" name="TextBox 8">
            <a:extLst>
              <a:ext uri="{FF2B5EF4-FFF2-40B4-BE49-F238E27FC236}">
                <a16:creationId xmlns:a16="http://schemas.microsoft.com/office/drawing/2014/main" id="{7C5A2609-DEF8-45B2-A815-48F031FFDF6F}"/>
              </a:ext>
            </a:extLst>
          </p:cNvPr>
          <p:cNvSpPr txBox="1"/>
          <p:nvPr/>
        </p:nvSpPr>
        <p:spPr>
          <a:xfrm>
            <a:off x="2833511" y="2782669"/>
            <a:ext cx="9076524" cy="646331"/>
          </a:xfrm>
          <a:prstGeom prst="rect">
            <a:avLst/>
          </a:prstGeom>
          <a:noFill/>
        </p:spPr>
        <p:txBody>
          <a:bodyPr wrap="none" rtlCol="0">
            <a:spAutoFit/>
          </a:bodyPr>
          <a:lstStyle/>
          <a:p>
            <a:r>
              <a:rPr lang="en-GB" dirty="0">
                <a:latin typeface="Comic Sans MS" panose="030F0702030302020204" pitchFamily="66" charset="0"/>
              </a:rPr>
              <a:t>You still can’t exchange 10s for 1s, you need to exchange one 100 for ten 10s first.</a:t>
            </a:r>
          </a:p>
          <a:p>
            <a:r>
              <a:rPr lang="en-GB" dirty="0">
                <a:latin typeface="Comic Sans MS" panose="030F0702030302020204" pitchFamily="66" charset="0"/>
              </a:rPr>
              <a:t>This leaves you with nine 100s.</a:t>
            </a:r>
          </a:p>
        </p:txBody>
      </p:sp>
      <p:pic>
        <p:nvPicPr>
          <p:cNvPr id="7" name="Picture 6">
            <a:extLst>
              <a:ext uri="{FF2B5EF4-FFF2-40B4-BE49-F238E27FC236}">
                <a16:creationId xmlns:a16="http://schemas.microsoft.com/office/drawing/2014/main" id="{ED41A565-8EA6-47A6-A3E1-0D9C649E2053}"/>
              </a:ext>
            </a:extLst>
          </p:cNvPr>
          <p:cNvPicPr>
            <a:picLocks noChangeAspect="1"/>
          </p:cNvPicPr>
          <p:nvPr/>
        </p:nvPicPr>
        <p:blipFill>
          <a:blip r:embed="rId4"/>
          <a:stretch>
            <a:fillRect/>
          </a:stretch>
        </p:blipFill>
        <p:spPr>
          <a:xfrm>
            <a:off x="550641" y="4603509"/>
            <a:ext cx="2104762" cy="1609524"/>
          </a:xfrm>
          <a:prstGeom prst="rect">
            <a:avLst/>
          </a:prstGeom>
        </p:spPr>
      </p:pic>
      <p:sp>
        <p:nvSpPr>
          <p:cNvPr id="13" name="TextBox 12">
            <a:extLst>
              <a:ext uri="{FF2B5EF4-FFF2-40B4-BE49-F238E27FC236}">
                <a16:creationId xmlns:a16="http://schemas.microsoft.com/office/drawing/2014/main" id="{5D53F274-2C0E-4A8F-8602-56200B2FD17B}"/>
              </a:ext>
            </a:extLst>
          </p:cNvPr>
          <p:cNvSpPr txBox="1"/>
          <p:nvPr/>
        </p:nvSpPr>
        <p:spPr>
          <a:xfrm>
            <a:off x="2833511" y="4603509"/>
            <a:ext cx="8536311" cy="646331"/>
          </a:xfrm>
          <a:prstGeom prst="rect">
            <a:avLst/>
          </a:prstGeom>
          <a:noFill/>
        </p:spPr>
        <p:txBody>
          <a:bodyPr wrap="none" rtlCol="0">
            <a:spAutoFit/>
          </a:bodyPr>
          <a:lstStyle/>
          <a:p>
            <a:r>
              <a:rPr lang="en-GB" dirty="0">
                <a:latin typeface="Comic Sans MS" panose="030F0702030302020204" pitchFamily="66" charset="0"/>
              </a:rPr>
              <a:t>You can now finally exchange one 10 for ten 1s and then continue to solve the </a:t>
            </a:r>
          </a:p>
          <a:p>
            <a:r>
              <a:rPr lang="en-GB" dirty="0">
                <a:latin typeface="Comic Sans MS" panose="030F0702030302020204" pitchFamily="66" charset="0"/>
              </a:rPr>
              <a:t>calculation.</a:t>
            </a:r>
          </a:p>
        </p:txBody>
      </p:sp>
      <p:sp>
        <p:nvSpPr>
          <p:cNvPr id="8" name="TextBox 7">
            <a:extLst>
              <a:ext uri="{FF2B5EF4-FFF2-40B4-BE49-F238E27FC236}">
                <a16:creationId xmlns:a16="http://schemas.microsoft.com/office/drawing/2014/main" id="{3816ACC6-54D8-481B-BC75-FA50147354C0}"/>
              </a:ext>
            </a:extLst>
          </p:cNvPr>
          <p:cNvSpPr txBox="1"/>
          <p:nvPr/>
        </p:nvSpPr>
        <p:spPr>
          <a:xfrm>
            <a:off x="2581840" y="6000768"/>
            <a:ext cx="9328195" cy="369332"/>
          </a:xfrm>
          <a:prstGeom prst="rect">
            <a:avLst/>
          </a:prstGeom>
          <a:noFill/>
        </p:spPr>
        <p:txBody>
          <a:bodyPr wrap="none" rtlCol="0">
            <a:spAutoFit/>
          </a:bodyPr>
          <a:lstStyle/>
          <a:p>
            <a:r>
              <a:rPr lang="en-GB" dirty="0">
                <a:highlight>
                  <a:srgbClr val="00FF00"/>
                </a:highlight>
                <a:latin typeface="Comic Sans MS" panose="030F0702030302020204" pitchFamily="66" charset="0"/>
              </a:rPr>
              <a:t>THIS IS VERY COMPLICATED WITH LOTS OF POTENTIAL TO MAKE MISTAKES</a:t>
            </a:r>
          </a:p>
        </p:txBody>
      </p:sp>
      <p:sp>
        <p:nvSpPr>
          <p:cNvPr id="14" name="TextBox 13">
            <a:extLst>
              <a:ext uri="{FF2B5EF4-FFF2-40B4-BE49-F238E27FC236}">
                <a16:creationId xmlns:a16="http://schemas.microsoft.com/office/drawing/2014/main" id="{9B1BBE7A-375F-4C5F-8326-C377B3725E5B}"/>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6262127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CB89D2-01B4-4AFF-835B-84D3A738B919}"/>
              </a:ext>
            </a:extLst>
          </p:cNvPr>
          <p:cNvSpPr txBox="1"/>
          <p:nvPr/>
        </p:nvSpPr>
        <p:spPr>
          <a:xfrm flipH="1">
            <a:off x="312441" y="1253068"/>
            <a:ext cx="11187290" cy="1077218"/>
          </a:xfrm>
          <a:prstGeom prst="rect">
            <a:avLst/>
          </a:prstGeom>
          <a:noFill/>
        </p:spPr>
        <p:txBody>
          <a:bodyPr wrap="square" rtlCol="0">
            <a:spAutoFit/>
          </a:bodyPr>
          <a:lstStyle/>
          <a:p>
            <a:r>
              <a:rPr lang="en-GB" sz="2000" dirty="0">
                <a:latin typeface="Comic Sans MS" panose="030F0702030302020204" pitchFamily="66" charset="0"/>
              </a:rPr>
              <a:t>6000 – 2873. </a:t>
            </a:r>
            <a:r>
              <a:rPr lang="en-GB" sz="2000" dirty="0">
                <a:highlight>
                  <a:srgbClr val="00FF00"/>
                </a:highlight>
                <a:latin typeface="Comic Sans MS" panose="030F0702030302020204" pitchFamily="66" charset="0"/>
              </a:rPr>
              <a:t>Counting on WITH a number line</a:t>
            </a:r>
          </a:p>
          <a:p>
            <a:endParaRPr lang="en-GB" sz="2200" dirty="0">
              <a:latin typeface="Comic Sans MS" panose="030F0702030302020204" pitchFamily="66" charset="0"/>
            </a:endParaRPr>
          </a:p>
          <a:p>
            <a:r>
              <a:rPr lang="en-GB" sz="2200" dirty="0">
                <a:latin typeface="Comic Sans MS" panose="030F0702030302020204" pitchFamily="66" charset="0"/>
              </a:rPr>
              <a:t>Now we will work through this same calculation using a number line to count on. </a:t>
            </a:r>
          </a:p>
        </p:txBody>
      </p:sp>
      <p:sp>
        <p:nvSpPr>
          <p:cNvPr id="4" name="TextBox 3">
            <a:extLst>
              <a:ext uri="{FF2B5EF4-FFF2-40B4-BE49-F238E27FC236}">
                <a16:creationId xmlns:a16="http://schemas.microsoft.com/office/drawing/2014/main" id="{22380118-FCEF-4043-B99A-36E55CE8C39E}"/>
              </a:ext>
            </a:extLst>
          </p:cNvPr>
          <p:cNvSpPr txBox="1"/>
          <p:nvPr/>
        </p:nvSpPr>
        <p:spPr>
          <a:xfrm>
            <a:off x="312441" y="2405259"/>
            <a:ext cx="11044181" cy="769441"/>
          </a:xfrm>
          <a:prstGeom prst="rect">
            <a:avLst/>
          </a:prstGeom>
          <a:noFill/>
        </p:spPr>
        <p:txBody>
          <a:bodyPr wrap="square" rtlCol="0">
            <a:spAutoFit/>
          </a:bodyPr>
          <a:lstStyle/>
          <a:p>
            <a:r>
              <a:rPr lang="en-GB" sz="2200" dirty="0">
                <a:latin typeface="Comic Sans MS" panose="030F0702030302020204" pitchFamily="66" charset="0"/>
              </a:rPr>
              <a:t>We put the smallest number at the start of the number line and the largest one at the end. Subtraction is finding the difference so we can do this by counting on. </a:t>
            </a:r>
          </a:p>
        </p:txBody>
      </p:sp>
      <p:sp>
        <p:nvSpPr>
          <p:cNvPr id="10" name="TextBox 9">
            <a:extLst>
              <a:ext uri="{FF2B5EF4-FFF2-40B4-BE49-F238E27FC236}">
                <a16:creationId xmlns:a16="http://schemas.microsoft.com/office/drawing/2014/main" id="{F52A4500-4853-4FEC-B5AE-FBD7E93177AA}"/>
              </a:ext>
            </a:extLst>
          </p:cNvPr>
          <p:cNvSpPr txBox="1"/>
          <p:nvPr/>
        </p:nvSpPr>
        <p:spPr>
          <a:xfrm>
            <a:off x="312441" y="4727223"/>
            <a:ext cx="3010761" cy="646331"/>
          </a:xfrm>
          <a:prstGeom prst="rect">
            <a:avLst/>
          </a:prstGeom>
          <a:noFill/>
        </p:spPr>
        <p:txBody>
          <a:bodyPr wrap="none" rtlCol="0">
            <a:spAutoFit/>
          </a:bodyPr>
          <a:lstStyle/>
          <a:p>
            <a:r>
              <a:rPr lang="en-GB" dirty="0">
                <a:latin typeface="Comic Sans MS" panose="030F0702030302020204" pitchFamily="66" charset="0"/>
              </a:rPr>
              <a:t>Your first jump is </a:t>
            </a:r>
          </a:p>
          <a:p>
            <a:r>
              <a:rPr lang="en-GB" dirty="0">
                <a:latin typeface="Comic Sans MS" panose="030F0702030302020204" pitchFamily="66" charset="0"/>
              </a:rPr>
              <a:t>to the next multiple of 10.</a:t>
            </a:r>
          </a:p>
        </p:txBody>
      </p:sp>
      <p:cxnSp>
        <p:nvCxnSpPr>
          <p:cNvPr id="14" name="Straight Connector 13">
            <a:extLst>
              <a:ext uri="{FF2B5EF4-FFF2-40B4-BE49-F238E27FC236}">
                <a16:creationId xmlns:a16="http://schemas.microsoft.com/office/drawing/2014/main" id="{0EA9F38D-B74F-4355-A68D-AE91A22189D0}"/>
              </a:ext>
            </a:extLst>
          </p:cNvPr>
          <p:cNvCxnSpPr/>
          <p:nvPr/>
        </p:nvCxnSpPr>
        <p:spPr>
          <a:xfrm>
            <a:off x="530578" y="3982534"/>
            <a:ext cx="10137422"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BD6EFC1-7D2E-4684-8BE0-6F964D7AB72B}"/>
              </a:ext>
            </a:extLst>
          </p:cNvPr>
          <p:cNvSpPr txBox="1"/>
          <p:nvPr/>
        </p:nvSpPr>
        <p:spPr>
          <a:xfrm>
            <a:off x="156116" y="3985547"/>
            <a:ext cx="748923" cy="369332"/>
          </a:xfrm>
          <a:prstGeom prst="rect">
            <a:avLst/>
          </a:prstGeom>
          <a:noFill/>
        </p:spPr>
        <p:txBody>
          <a:bodyPr wrap="none" rtlCol="0">
            <a:spAutoFit/>
          </a:bodyPr>
          <a:lstStyle/>
          <a:p>
            <a:r>
              <a:rPr lang="en-GB" dirty="0">
                <a:latin typeface="Comic Sans MS" panose="030F0702030302020204" pitchFamily="66" charset="0"/>
              </a:rPr>
              <a:t>2873</a:t>
            </a:r>
          </a:p>
        </p:txBody>
      </p:sp>
      <p:sp>
        <p:nvSpPr>
          <p:cNvPr id="16" name="TextBox 15">
            <a:extLst>
              <a:ext uri="{FF2B5EF4-FFF2-40B4-BE49-F238E27FC236}">
                <a16:creationId xmlns:a16="http://schemas.microsoft.com/office/drawing/2014/main" id="{9149CA3E-2363-4F9B-B6A5-0F4ECEB93258}"/>
              </a:ext>
            </a:extLst>
          </p:cNvPr>
          <p:cNvSpPr txBox="1"/>
          <p:nvPr/>
        </p:nvSpPr>
        <p:spPr>
          <a:xfrm>
            <a:off x="1595449" y="3985547"/>
            <a:ext cx="748923" cy="369332"/>
          </a:xfrm>
          <a:prstGeom prst="rect">
            <a:avLst/>
          </a:prstGeom>
          <a:noFill/>
        </p:spPr>
        <p:txBody>
          <a:bodyPr wrap="none" rtlCol="0">
            <a:spAutoFit/>
          </a:bodyPr>
          <a:lstStyle/>
          <a:p>
            <a:r>
              <a:rPr lang="en-GB" dirty="0">
                <a:latin typeface="Comic Sans MS" panose="030F0702030302020204" pitchFamily="66" charset="0"/>
              </a:rPr>
              <a:t>2880</a:t>
            </a:r>
          </a:p>
        </p:txBody>
      </p:sp>
      <p:sp>
        <p:nvSpPr>
          <p:cNvPr id="17" name="TextBox 16">
            <a:extLst>
              <a:ext uri="{FF2B5EF4-FFF2-40B4-BE49-F238E27FC236}">
                <a16:creationId xmlns:a16="http://schemas.microsoft.com/office/drawing/2014/main" id="{7ACD574C-0E1B-4334-AFC0-782D7EE992BB}"/>
              </a:ext>
            </a:extLst>
          </p:cNvPr>
          <p:cNvSpPr txBox="1"/>
          <p:nvPr/>
        </p:nvSpPr>
        <p:spPr>
          <a:xfrm>
            <a:off x="3506070" y="4653541"/>
            <a:ext cx="2731838" cy="923330"/>
          </a:xfrm>
          <a:prstGeom prst="rect">
            <a:avLst/>
          </a:prstGeom>
          <a:noFill/>
        </p:spPr>
        <p:txBody>
          <a:bodyPr wrap="none" rtlCol="0">
            <a:spAutoFit/>
          </a:bodyPr>
          <a:lstStyle/>
          <a:p>
            <a:r>
              <a:rPr lang="en-GB" dirty="0">
                <a:latin typeface="Comic Sans MS" panose="030F0702030302020204" pitchFamily="66" charset="0"/>
              </a:rPr>
              <a:t>Your next jump is </a:t>
            </a:r>
          </a:p>
          <a:p>
            <a:r>
              <a:rPr lang="en-GB" dirty="0">
                <a:latin typeface="Comic Sans MS" panose="030F0702030302020204" pitchFamily="66" charset="0"/>
              </a:rPr>
              <a:t>to the nearest multiple </a:t>
            </a:r>
          </a:p>
          <a:p>
            <a:r>
              <a:rPr lang="en-GB" dirty="0">
                <a:latin typeface="Comic Sans MS" panose="030F0702030302020204" pitchFamily="66" charset="0"/>
              </a:rPr>
              <a:t>of 100.</a:t>
            </a:r>
          </a:p>
        </p:txBody>
      </p:sp>
      <p:sp>
        <p:nvSpPr>
          <p:cNvPr id="18" name="TextBox 17">
            <a:extLst>
              <a:ext uri="{FF2B5EF4-FFF2-40B4-BE49-F238E27FC236}">
                <a16:creationId xmlns:a16="http://schemas.microsoft.com/office/drawing/2014/main" id="{38B5FE3A-04A7-4424-A786-EA9FB2AD4C72}"/>
              </a:ext>
            </a:extLst>
          </p:cNvPr>
          <p:cNvSpPr txBox="1"/>
          <p:nvPr/>
        </p:nvSpPr>
        <p:spPr>
          <a:xfrm>
            <a:off x="9170102" y="4653541"/>
            <a:ext cx="2642070" cy="646331"/>
          </a:xfrm>
          <a:prstGeom prst="rect">
            <a:avLst/>
          </a:prstGeom>
          <a:noFill/>
        </p:spPr>
        <p:txBody>
          <a:bodyPr wrap="none" rtlCol="0">
            <a:spAutoFit/>
          </a:bodyPr>
          <a:lstStyle/>
          <a:p>
            <a:r>
              <a:rPr lang="en-GB" dirty="0">
                <a:latin typeface="Comic Sans MS" panose="030F0702030302020204" pitchFamily="66" charset="0"/>
              </a:rPr>
              <a:t>Your final jump is </a:t>
            </a:r>
          </a:p>
          <a:p>
            <a:r>
              <a:rPr lang="en-GB" dirty="0">
                <a:latin typeface="Comic Sans MS" panose="030F0702030302020204" pitchFamily="66" charset="0"/>
              </a:rPr>
              <a:t>to your target number.</a:t>
            </a:r>
          </a:p>
        </p:txBody>
      </p:sp>
      <p:sp>
        <p:nvSpPr>
          <p:cNvPr id="19" name="Arrow: Curved Down 18">
            <a:extLst>
              <a:ext uri="{FF2B5EF4-FFF2-40B4-BE49-F238E27FC236}">
                <a16:creationId xmlns:a16="http://schemas.microsoft.com/office/drawing/2014/main" id="{5D284C96-C65B-4946-9774-6E4E41B44E07}"/>
              </a:ext>
            </a:extLst>
          </p:cNvPr>
          <p:cNvSpPr/>
          <p:nvPr/>
        </p:nvSpPr>
        <p:spPr>
          <a:xfrm>
            <a:off x="530577" y="3547044"/>
            <a:ext cx="1546579" cy="336334"/>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0" name="TextBox 19">
            <a:extLst>
              <a:ext uri="{FF2B5EF4-FFF2-40B4-BE49-F238E27FC236}">
                <a16:creationId xmlns:a16="http://schemas.microsoft.com/office/drawing/2014/main" id="{2B32B4C2-E517-498C-8D09-6EAE69A9AD7C}"/>
              </a:ext>
            </a:extLst>
          </p:cNvPr>
          <p:cNvSpPr txBox="1"/>
          <p:nvPr/>
        </p:nvSpPr>
        <p:spPr>
          <a:xfrm>
            <a:off x="3576649" y="3985547"/>
            <a:ext cx="748923" cy="369332"/>
          </a:xfrm>
          <a:prstGeom prst="rect">
            <a:avLst/>
          </a:prstGeom>
          <a:noFill/>
        </p:spPr>
        <p:txBody>
          <a:bodyPr wrap="none" rtlCol="0">
            <a:spAutoFit/>
          </a:bodyPr>
          <a:lstStyle/>
          <a:p>
            <a:r>
              <a:rPr lang="en-GB" dirty="0">
                <a:latin typeface="Comic Sans MS" panose="030F0702030302020204" pitchFamily="66" charset="0"/>
              </a:rPr>
              <a:t>2900</a:t>
            </a:r>
          </a:p>
        </p:txBody>
      </p:sp>
      <p:sp>
        <p:nvSpPr>
          <p:cNvPr id="21" name="Arrow: Curved Down 20">
            <a:extLst>
              <a:ext uri="{FF2B5EF4-FFF2-40B4-BE49-F238E27FC236}">
                <a16:creationId xmlns:a16="http://schemas.microsoft.com/office/drawing/2014/main" id="{FEDB7516-ABC8-44FB-8DA5-0267C245B8E0}"/>
              </a:ext>
            </a:extLst>
          </p:cNvPr>
          <p:cNvSpPr/>
          <p:nvPr/>
        </p:nvSpPr>
        <p:spPr>
          <a:xfrm>
            <a:off x="2124307" y="3547044"/>
            <a:ext cx="1546579" cy="336334"/>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2" name="TextBox 21">
            <a:extLst>
              <a:ext uri="{FF2B5EF4-FFF2-40B4-BE49-F238E27FC236}">
                <a16:creationId xmlns:a16="http://schemas.microsoft.com/office/drawing/2014/main" id="{40299115-3303-4044-A2BF-81D8B4CF23B3}"/>
              </a:ext>
            </a:extLst>
          </p:cNvPr>
          <p:cNvSpPr txBox="1"/>
          <p:nvPr/>
        </p:nvSpPr>
        <p:spPr>
          <a:xfrm>
            <a:off x="6255396" y="4515041"/>
            <a:ext cx="2731838" cy="923330"/>
          </a:xfrm>
          <a:prstGeom prst="rect">
            <a:avLst/>
          </a:prstGeom>
          <a:noFill/>
        </p:spPr>
        <p:txBody>
          <a:bodyPr wrap="none" rtlCol="0">
            <a:spAutoFit/>
          </a:bodyPr>
          <a:lstStyle/>
          <a:p>
            <a:r>
              <a:rPr lang="en-GB" dirty="0">
                <a:latin typeface="Comic Sans MS" panose="030F0702030302020204" pitchFamily="66" charset="0"/>
              </a:rPr>
              <a:t>Your next jump is </a:t>
            </a:r>
          </a:p>
          <a:p>
            <a:r>
              <a:rPr lang="en-GB" dirty="0">
                <a:latin typeface="Comic Sans MS" panose="030F0702030302020204" pitchFamily="66" charset="0"/>
              </a:rPr>
              <a:t>to the nearest multiple </a:t>
            </a:r>
          </a:p>
          <a:p>
            <a:r>
              <a:rPr lang="en-GB" dirty="0">
                <a:latin typeface="Comic Sans MS" panose="030F0702030302020204" pitchFamily="66" charset="0"/>
              </a:rPr>
              <a:t>of 1000.</a:t>
            </a:r>
          </a:p>
        </p:txBody>
      </p:sp>
      <p:sp>
        <p:nvSpPr>
          <p:cNvPr id="23" name="TextBox 22">
            <a:extLst>
              <a:ext uri="{FF2B5EF4-FFF2-40B4-BE49-F238E27FC236}">
                <a16:creationId xmlns:a16="http://schemas.microsoft.com/office/drawing/2014/main" id="{DA70F275-6E37-4189-B407-33973A26EBD0}"/>
              </a:ext>
            </a:extLst>
          </p:cNvPr>
          <p:cNvSpPr txBox="1"/>
          <p:nvPr/>
        </p:nvSpPr>
        <p:spPr>
          <a:xfrm>
            <a:off x="6692382" y="3994947"/>
            <a:ext cx="748923" cy="369332"/>
          </a:xfrm>
          <a:prstGeom prst="rect">
            <a:avLst/>
          </a:prstGeom>
          <a:noFill/>
        </p:spPr>
        <p:txBody>
          <a:bodyPr wrap="none" rtlCol="0">
            <a:spAutoFit/>
          </a:bodyPr>
          <a:lstStyle/>
          <a:p>
            <a:r>
              <a:rPr lang="en-GB" dirty="0">
                <a:latin typeface="Comic Sans MS" panose="030F0702030302020204" pitchFamily="66" charset="0"/>
              </a:rPr>
              <a:t>3000</a:t>
            </a:r>
          </a:p>
        </p:txBody>
      </p:sp>
      <p:sp>
        <p:nvSpPr>
          <p:cNvPr id="24" name="TextBox 23">
            <a:extLst>
              <a:ext uri="{FF2B5EF4-FFF2-40B4-BE49-F238E27FC236}">
                <a16:creationId xmlns:a16="http://schemas.microsoft.com/office/drawing/2014/main" id="{E2D22D59-5692-4157-B5C5-0B12A1E4DC17}"/>
              </a:ext>
            </a:extLst>
          </p:cNvPr>
          <p:cNvSpPr txBox="1"/>
          <p:nvPr/>
        </p:nvSpPr>
        <p:spPr>
          <a:xfrm>
            <a:off x="10222089" y="3994947"/>
            <a:ext cx="748923" cy="369332"/>
          </a:xfrm>
          <a:prstGeom prst="rect">
            <a:avLst/>
          </a:prstGeom>
          <a:noFill/>
        </p:spPr>
        <p:txBody>
          <a:bodyPr wrap="none" rtlCol="0">
            <a:spAutoFit/>
          </a:bodyPr>
          <a:lstStyle/>
          <a:p>
            <a:r>
              <a:rPr lang="en-GB" dirty="0">
                <a:latin typeface="Comic Sans MS" panose="030F0702030302020204" pitchFamily="66" charset="0"/>
              </a:rPr>
              <a:t>6000</a:t>
            </a:r>
          </a:p>
        </p:txBody>
      </p:sp>
      <p:sp>
        <p:nvSpPr>
          <p:cNvPr id="25" name="Arrow: Curved Down 24">
            <a:extLst>
              <a:ext uri="{FF2B5EF4-FFF2-40B4-BE49-F238E27FC236}">
                <a16:creationId xmlns:a16="http://schemas.microsoft.com/office/drawing/2014/main" id="{D0D1D6FA-C8A8-47D3-8039-2DECD856E107}"/>
              </a:ext>
            </a:extLst>
          </p:cNvPr>
          <p:cNvSpPr/>
          <p:nvPr/>
        </p:nvSpPr>
        <p:spPr>
          <a:xfrm>
            <a:off x="3823076" y="3428999"/>
            <a:ext cx="3243768" cy="45437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6" name="TextBox 25">
            <a:extLst>
              <a:ext uri="{FF2B5EF4-FFF2-40B4-BE49-F238E27FC236}">
                <a16:creationId xmlns:a16="http://schemas.microsoft.com/office/drawing/2014/main" id="{86752B75-0B3D-4E4E-9B9F-69082D2C7F69}"/>
              </a:ext>
            </a:extLst>
          </p:cNvPr>
          <p:cNvSpPr txBox="1"/>
          <p:nvPr/>
        </p:nvSpPr>
        <p:spPr>
          <a:xfrm>
            <a:off x="1220988" y="3630170"/>
            <a:ext cx="384564" cy="369332"/>
          </a:xfrm>
          <a:prstGeom prst="rect">
            <a:avLst/>
          </a:prstGeom>
          <a:noFill/>
        </p:spPr>
        <p:txBody>
          <a:bodyPr wrap="square" rtlCol="0">
            <a:spAutoFit/>
          </a:bodyPr>
          <a:lstStyle/>
          <a:p>
            <a:r>
              <a:rPr lang="en-GB" dirty="0"/>
              <a:t>7</a:t>
            </a:r>
          </a:p>
        </p:txBody>
      </p:sp>
      <p:sp>
        <p:nvSpPr>
          <p:cNvPr id="27" name="TextBox 26">
            <a:extLst>
              <a:ext uri="{FF2B5EF4-FFF2-40B4-BE49-F238E27FC236}">
                <a16:creationId xmlns:a16="http://schemas.microsoft.com/office/drawing/2014/main" id="{6C07BAC1-23C4-46AD-9A7B-05FC9AD89D38}"/>
              </a:ext>
            </a:extLst>
          </p:cNvPr>
          <p:cNvSpPr txBox="1"/>
          <p:nvPr/>
        </p:nvSpPr>
        <p:spPr>
          <a:xfrm>
            <a:off x="2699529" y="3613202"/>
            <a:ext cx="572320" cy="369332"/>
          </a:xfrm>
          <a:prstGeom prst="rect">
            <a:avLst/>
          </a:prstGeom>
          <a:noFill/>
        </p:spPr>
        <p:txBody>
          <a:bodyPr wrap="square" rtlCol="0">
            <a:spAutoFit/>
          </a:bodyPr>
          <a:lstStyle/>
          <a:p>
            <a:r>
              <a:rPr lang="en-GB" dirty="0"/>
              <a:t>20</a:t>
            </a:r>
          </a:p>
        </p:txBody>
      </p:sp>
      <p:sp>
        <p:nvSpPr>
          <p:cNvPr id="28" name="TextBox 27">
            <a:extLst>
              <a:ext uri="{FF2B5EF4-FFF2-40B4-BE49-F238E27FC236}">
                <a16:creationId xmlns:a16="http://schemas.microsoft.com/office/drawing/2014/main" id="{AAC32440-5BAC-4D27-888B-CF3B6D7D8D11}"/>
              </a:ext>
            </a:extLst>
          </p:cNvPr>
          <p:cNvSpPr txBox="1"/>
          <p:nvPr/>
        </p:nvSpPr>
        <p:spPr>
          <a:xfrm>
            <a:off x="5198385" y="3563621"/>
            <a:ext cx="572320" cy="369332"/>
          </a:xfrm>
          <a:prstGeom prst="rect">
            <a:avLst/>
          </a:prstGeom>
          <a:noFill/>
        </p:spPr>
        <p:txBody>
          <a:bodyPr wrap="square" rtlCol="0">
            <a:spAutoFit/>
          </a:bodyPr>
          <a:lstStyle/>
          <a:p>
            <a:r>
              <a:rPr lang="en-GB" dirty="0"/>
              <a:t>100</a:t>
            </a:r>
          </a:p>
        </p:txBody>
      </p:sp>
      <p:sp>
        <p:nvSpPr>
          <p:cNvPr id="29" name="Arrow: Curved Down 28">
            <a:extLst>
              <a:ext uri="{FF2B5EF4-FFF2-40B4-BE49-F238E27FC236}">
                <a16:creationId xmlns:a16="http://schemas.microsoft.com/office/drawing/2014/main" id="{6DC34D7E-27E3-48A5-8B2C-AFC05D39AD70}"/>
              </a:ext>
            </a:extLst>
          </p:cNvPr>
          <p:cNvSpPr/>
          <p:nvPr/>
        </p:nvSpPr>
        <p:spPr>
          <a:xfrm>
            <a:off x="7146014" y="3379480"/>
            <a:ext cx="3243768" cy="45437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0" name="TextBox 29">
            <a:extLst>
              <a:ext uri="{FF2B5EF4-FFF2-40B4-BE49-F238E27FC236}">
                <a16:creationId xmlns:a16="http://schemas.microsoft.com/office/drawing/2014/main" id="{35220E1D-B414-492E-BD22-6D7C29D578DD}"/>
              </a:ext>
            </a:extLst>
          </p:cNvPr>
          <p:cNvSpPr txBox="1"/>
          <p:nvPr/>
        </p:nvSpPr>
        <p:spPr>
          <a:xfrm>
            <a:off x="8526603" y="3514040"/>
            <a:ext cx="748923" cy="369332"/>
          </a:xfrm>
          <a:prstGeom prst="rect">
            <a:avLst/>
          </a:prstGeom>
          <a:noFill/>
        </p:spPr>
        <p:txBody>
          <a:bodyPr wrap="square" rtlCol="0">
            <a:spAutoFit/>
          </a:bodyPr>
          <a:lstStyle/>
          <a:p>
            <a:r>
              <a:rPr lang="en-GB" dirty="0"/>
              <a:t>3000</a:t>
            </a:r>
          </a:p>
        </p:txBody>
      </p:sp>
      <p:sp>
        <p:nvSpPr>
          <p:cNvPr id="31" name="TextBox 30">
            <a:extLst>
              <a:ext uri="{FF2B5EF4-FFF2-40B4-BE49-F238E27FC236}">
                <a16:creationId xmlns:a16="http://schemas.microsoft.com/office/drawing/2014/main" id="{A2BEA593-4B32-4387-8EB4-A875EC01871C}"/>
              </a:ext>
            </a:extLst>
          </p:cNvPr>
          <p:cNvSpPr txBox="1"/>
          <p:nvPr/>
        </p:nvSpPr>
        <p:spPr>
          <a:xfrm>
            <a:off x="219842" y="5866133"/>
            <a:ext cx="9055684" cy="400110"/>
          </a:xfrm>
          <a:prstGeom prst="rect">
            <a:avLst/>
          </a:prstGeom>
          <a:noFill/>
        </p:spPr>
        <p:txBody>
          <a:bodyPr wrap="none" rtlCol="0">
            <a:spAutoFit/>
          </a:bodyPr>
          <a:lstStyle/>
          <a:p>
            <a:r>
              <a:rPr lang="en-GB" sz="2000" dirty="0">
                <a:latin typeface="Comic Sans MS" panose="030F0702030302020204" pitchFamily="66" charset="0"/>
              </a:rPr>
              <a:t>Then you add up the jumps to find the answer: 7 + 20 + 100 + 3000 = 3127</a:t>
            </a:r>
          </a:p>
        </p:txBody>
      </p:sp>
      <p:sp>
        <p:nvSpPr>
          <p:cNvPr id="32" name="TextBox 31">
            <a:extLst>
              <a:ext uri="{FF2B5EF4-FFF2-40B4-BE49-F238E27FC236}">
                <a16:creationId xmlns:a16="http://schemas.microsoft.com/office/drawing/2014/main" id="{26E101BD-3D37-4995-97AE-4EA11941E1F2}"/>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2528609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05170C-0952-413B-9F87-502DC3725C8F}"/>
              </a:ext>
            </a:extLst>
          </p:cNvPr>
          <p:cNvSpPr txBox="1"/>
          <p:nvPr/>
        </p:nvSpPr>
        <p:spPr>
          <a:xfrm>
            <a:off x="191910" y="1140178"/>
            <a:ext cx="6536267" cy="430887"/>
          </a:xfrm>
          <a:prstGeom prst="rect">
            <a:avLst/>
          </a:prstGeom>
          <a:noFill/>
        </p:spPr>
        <p:txBody>
          <a:bodyPr wrap="square" rtlCol="0">
            <a:spAutoFit/>
          </a:bodyPr>
          <a:lstStyle/>
          <a:p>
            <a:r>
              <a:rPr lang="en-GB" sz="2200" dirty="0">
                <a:highlight>
                  <a:srgbClr val="00FF00"/>
                </a:highlight>
                <a:latin typeface="Comic Sans MS" panose="030F0702030302020204" pitchFamily="66" charset="0"/>
              </a:rPr>
              <a:t>Near multiple of 100/1000 plus adjustment.</a:t>
            </a:r>
          </a:p>
        </p:txBody>
      </p:sp>
      <p:sp>
        <p:nvSpPr>
          <p:cNvPr id="5" name="TextBox 4">
            <a:extLst>
              <a:ext uri="{FF2B5EF4-FFF2-40B4-BE49-F238E27FC236}">
                <a16:creationId xmlns:a16="http://schemas.microsoft.com/office/drawing/2014/main" id="{6BA36F33-BA3D-4B31-A7CB-2CD3BE64DC88}"/>
              </a:ext>
            </a:extLst>
          </p:cNvPr>
          <p:cNvSpPr txBox="1"/>
          <p:nvPr/>
        </p:nvSpPr>
        <p:spPr>
          <a:xfrm>
            <a:off x="191910" y="1711910"/>
            <a:ext cx="11888191" cy="769441"/>
          </a:xfrm>
          <a:prstGeom prst="rect">
            <a:avLst/>
          </a:prstGeom>
          <a:noFill/>
        </p:spPr>
        <p:txBody>
          <a:bodyPr wrap="none" rtlCol="0">
            <a:spAutoFit/>
          </a:bodyPr>
          <a:lstStyle/>
          <a:p>
            <a:r>
              <a:rPr lang="en-GB" sz="2200" dirty="0">
                <a:latin typeface="Comic Sans MS" panose="030F0702030302020204" pitchFamily="66" charset="0"/>
              </a:rPr>
              <a:t>If we are subtracting a number that is VERY close to being a multiple of 10, 100 or 1000.</a:t>
            </a:r>
          </a:p>
          <a:p>
            <a:r>
              <a:rPr lang="en-GB" sz="2200" dirty="0">
                <a:latin typeface="Comic Sans MS" panose="030F0702030302020204" pitchFamily="66" charset="0"/>
              </a:rPr>
              <a:t>we can subtract this multiple and then make an adjustment. </a:t>
            </a:r>
          </a:p>
        </p:txBody>
      </p:sp>
      <p:sp>
        <p:nvSpPr>
          <p:cNvPr id="6" name="TextBox 5">
            <a:extLst>
              <a:ext uri="{FF2B5EF4-FFF2-40B4-BE49-F238E27FC236}">
                <a16:creationId xmlns:a16="http://schemas.microsoft.com/office/drawing/2014/main" id="{C77BE921-77F3-4FF5-BA78-0F0F4DDDA110}"/>
              </a:ext>
            </a:extLst>
          </p:cNvPr>
          <p:cNvSpPr txBox="1"/>
          <p:nvPr/>
        </p:nvSpPr>
        <p:spPr>
          <a:xfrm>
            <a:off x="275655" y="2622196"/>
            <a:ext cx="2185214" cy="400110"/>
          </a:xfrm>
          <a:prstGeom prst="rect">
            <a:avLst/>
          </a:prstGeom>
          <a:noFill/>
        </p:spPr>
        <p:txBody>
          <a:bodyPr wrap="none" rtlCol="0">
            <a:spAutoFit/>
          </a:bodyPr>
          <a:lstStyle/>
          <a:p>
            <a:r>
              <a:rPr lang="en-GB" sz="2000" dirty="0">
                <a:latin typeface="Comic Sans MS" panose="030F0702030302020204" pitchFamily="66" charset="0"/>
              </a:rPr>
              <a:t>e.g. 6328 - 3997</a:t>
            </a:r>
          </a:p>
        </p:txBody>
      </p:sp>
      <p:sp>
        <p:nvSpPr>
          <p:cNvPr id="7" name="TextBox 6">
            <a:extLst>
              <a:ext uri="{FF2B5EF4-FFF2-40B4-BE49-F238E27FC236}">
                <a16:creationId xmlns:a16="http://schemas.microsoft.com/office/drawing/2014/main" id="{608E7969-D6A3-4B1F-97EA-2CD3521121F1}"/>
              </a:ext>
            </a:extLst>
          </p:cNvPr>
          <p:cNvSpPr txBox="1"/>
          <p:nvPr/>
        </p:nvSpPr>
        <p:spPr>
          <a:xfrm>
            <a:off x="191910" y="3213556"/>
            <a:ext cx="12083757" cy="1938992"/>
          </a:xfrm>
          <a:prstGeom prst="rect">
            <a:avLst/>
          </a:prstGeom>
          <a:noFill/>
        </p:spPr>
        <p:txBody>
          <a:bodyPr wrap="none" rtlCol="0">
            <a:spAutoFit/>
          </a:bodyPr>
          <a:lstStyle/>
          <a:p>
            <a:r>
              <a:rPr lang="en-GB" sz="2000" dirty="0">
                <a:latin typeface="Comic Sans MS" panose="030F0702030302020204" pitchFamily="66" charset="0"/>
              </a:rPr>
              <a:t>3997 is very close to 4000. To make this calculation easier we can think of it as 6328 – 4000.</a:t>
            </a:r>
          </a:p>
          <a:p>
            <a:endParaRPr lang="en-GB" sz="2000" dirty="0">
              <a:latin typeface="Comic Sans MS" panose="030F0702030302020204" pitchFamily="66" charset="0"/>
            </a:endParaRPr>
          </a:p>
          <a:p>
            <a:r>
              <a:rPr lang="en-GB" sz="2000" dirty="0">
                <a:latin typeface="Comic Sans MS" panose="030F0702030302020204" pitchFamily="66" charset="0"/>
              </a:rPr>
              <a:t>6328 – 4000 is a nice easy PV subtraction 6328 – 4000 = 2328</a:t>
            </a:r>
          </a:p>
          <a:p>
            <a:endParaRPr lang="en-GB" sz="2000" dirty="0">
              <a:latin typeface="Comic Sans MS" panose="030F0702030302020204" pitchFamily="66" charset="0"/>
            </a:endParaRPr>
          </a:p>
          <a:p>
            <a:r>
              <a:rPr lang="en-GB" sz="2000" dirty="0">
                <a:latin typeface="Comic Sans MS" panose="030F0702030302020204" pitchFamily="66" charset="0"/>
              </a:rPr>
              <a:t>However, we need to remember that we have taken away 3 more than we should have (4000 instead</a:t>
            </a:r>
          </a:p>
          <a:p>
            <a:r>
              <a:rPr lang="en-GB" sz="2000" dirty="0">
                <a:latin typeface="Comic Sans MS" panose="030F0702030302020204" pitchFamily="66" charset="0"/>
              </a:rPr>
              <a:t>of 3997) so now we need to add 3 more to our answer – the adjustment.</a:t>
            </a:r>
          </a:p>
        </p:txBody>
      </p:sp>
      <p:sp>
        <p:nvSpPr>
          <p:cNvPr id="32" name="TextBox 31">
            <a:extLst>
              <a:ext uri="{FF2B5EF4-FFF2-40B4-BE49-F238E27FC236}">
                <a16:creationId xmlns:a16="http://schemas.microsoft.com/office/drawing/2014/main" id="{A72F7308-923A-4910-9203-29FA232205A9}"/>
              </a:ext>
            </a:extLst>
          </p:cNvPr>
          <p:cNvSpPr txBox="1"/>
          <p:nvPr/>
        </p:nvSpPr>
        <p:spPr>
          <a:xfrm>
            <a:off x="428055" y="5347060"/>
            <a:ext cx="3929281" cy="400110"/>
          </a:xfrm>
          <a:prstGeom prst="rect">
            <a:avLst/>
          </a:prstGeom>
          <a:noFill/>
        </p:spPr>
        <p:txBody>
          <a:bodyPr wrap="none" rtlCol="0">
            <a:spAutoFit/>
          </a:bodyPr>
          <a:lstStyle/>
          <a:p>
            <a:r>
              <a:rPr lang="en-GB" sz="2000" dirty="0">
                <a:latin typeface="Comic Sans MS" panose="030F0702030302020204" pitchFamily="66" charset="0"/>
              </a:rPr>
              <a:t>6328 – 3997 = 2328 + 3 = 2331</a:t>
            </a:r>
          </a:p>
        </p:txBody>
      </p:sp>
      <p:sp>
        <p:nvSpPr>
          <p:cNvPr id="33" name="TextBox 32">
            <a:extLst>
              <a:ext uri="{FF2B5EF4-FFF2-40B4-BE49-F238E27FC236}">
                <a16:creationId xmlns:a16="http://schemas.microsoft.com/office/drawing/2014/main" id="{19CEC079-9216-4963-B477-B3E47BAED291}"/>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 &amp; 29.04.20</a:t>
            </a:r>
          </a:p>
          <a:p>
            <a:r>
              <a:rPr lang="en-GB" sz="2400" dirty="0">
                <a:solidFill>
                  <a:srgbClr val="0070C0"/>
                </a:solidFill>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2015660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99"/>
        </a:solidFill>
        <a:effectLst/>
      </p:bgPr>
    </p:bg>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6AA33EDE-670C-498B-9368-463C0FEDEDA0}"/>
              </a:ext>
            </a:extLst>
          </p:cNvPr>
          <p:cNvSpPr txBox="1"/>
          <p:nvPr/>
        </p:nvSpPr>
        <p:spPr>
          <a:xfrm>
            <a:off x="0" y="0"/>
            <a:ext cx="11812172" cy="830997"/>
          </a:xfrm>
          <a:prstGeom prst="rect">
            <a:avLst/>
          </a:prstGeom>
          <a:noFill/>
        </p:spPr>
        <p:txBody>
          <a:bodyPr wrap="square" rtlCol="0">
            <a:spAutoFit/>
          </a:bodyPr>
          <a:lstStyle/>
          <a:p>
            <a:r>
              <a:rPr lang="en-GB" sz="2400" dirty="0">
                <a:solidFill>
                  <a:srgbClr val="0070C0"/>
                </a:solidFill>
                <a:latin typeface="Comic Sans MS" panose="030F0702030302020204" pitchFamily="66" charset="0"/>
              </a:rPr>
              <a:t>28.04.20</a:t>
            </a:r>
          </a:p>
          <a:p>
            <a:r>
              <a:rPr lang="en-GB" sz="2400" dirty="0">
                <a:solidFill>
                  <a:srgbClr val="0070C0"/>
                </a:solidFill>
                <a:latin typeface="Comic Sans MS" panose="030F0702030302020204" pitchFamily="66" charset="0"/>
              </a:rPr>
              <a:t>L.O. Select appropriate methods of subtraction</a:t>
            </a:r>
          </a:p>
        </p:txBody>
      </p:sp>
      <p:sp>
        <p:nvSpPr>
          <p:cNvPr id="3" name="Rectangle 2">
            <a:extLst>
              <a:ext uri="{FF2B5EF4-FFF2-40B4-BE49-F238E27FC236}">
                <a16:creationId xmlns:a16="http://schemas.microsoft.com/office/drawing/2014/main" id="{0F14CA1A-3D69-4316-B304-4D828109745C}"/>
              </a:ext>
            </a:extLst>
          </p:cNvPr>
          <p:cNvSpPr/>
          <p:nvPr/>
        </p:nvSpPr>
        <p:spPr>
          <a:xfrm>
            <a:off x="282220" y="1058672"/>
            <a:ext cx="11051823" cy="5262979"/>
          </a:xfrm>
          <a:prstGeom prst="rect">
            <a:avLst/>
          </a:prstGeom>
        </p:spPr>
        <p:txBody>
          <a:bodyPr wrap="square">
            <a:spAutoFit/>
          </a:bodyPr>
          <a:lstStyle/>
          <a:p>
            <a:pPr hangingPunct="0">
              <a:spcAft>
                <a:spcPts val="0"/>
              </a:spcAft>
            </a:pPr>
            <a:r>
              <a:rPr lang="en-GB" sz="2400" dirty="0">
                <a:latin typeface="Comic Sans MS" panose="030F0702030302020204" pitchFamily="66" charset="0"/>
                <a:ea typeface="Times New Roman" panose="02020603050405020304" pitchFamily="18" charset="0"/>
              </a:rPr>
              <a:t>Whilst sometimes the choice of method is very clear </a:t>
            </a:r>
            <a:r>
              <a:rPr lang="en-GB" sz="2400" dirty="0" err="1">
                <a:latin typeface="Comic Sans MS" panose="030F0702030302020204" pitchFamily="66" charset="0"/>
                <a:ea typeface="Times New Roman" panose="02020603050405020304" pitchFamily="18" charset="0"/>
              </a:rPr>
              <a:t>i.e</a:t>
            </a:r>
            <a:r>
              <a:rPr lang="en-GB" sz="2400" dirty="0">
                <a:latin typeface="Comic Sans MS" panose="030F0702030302020204" pitchFamily="66" charset="0"/>
                <a:ea typeface="Times New Roman" panose="02020603050405020304" pitchFamily="18" charset="0"/>
              </a:rPr>
              <a:t> always use place value when there are no exchanges, in some cases, more than one strategy may be suitable. </a:t>
            </a:r>
          </a:p>
          <a:p>
            <a:pPr hangingPunct="0">
              <a:spcAft>
                <a:spcPts val="0"/>
              </a:spcAft>
            </a:pPr>
            <a:endParaRPr lang="en-GB" sz="2400" dirty="0">
              <a:latin typeface="Comic Sans MS" panose="030F0702030302020204" pitchFamily="66" charset="0"/>
              <a:ea typeface="Times New Roman" panose="02020603050405020304" pitchFamily="18" charset="0"/>
            </a:endParaRPr>
          </a:p>
          <a:p>
            <a:pPr hangingPunct="0">
              <a:spcAft>
                <a:spcPts val="0"/>
              </a:spcAft>
            </a:pPr>
            <a:r>
              <a:rPr lang="en-GB" sz="2400" dirty="0">
                <a:latin typeface="Comic Sans MS" panose="030F0702030302020204" pitchFamily="66" charset="0"/>
                <a:ea typeface="Times New Roman" panose="02020603050405020304" pitchFamily="18" charset="0"/>
              </a:rPr>
              <a:t>When this is the case, use your preferred strategy. The one you feel most comfortable with.  </a:t>
            </a:r>
          </a:p>
          <a:p>
            <a:pPr hangingPunct="0">
              <a:spcAft>
                <a:spcPts val="0"/>
              </a:spcAft>
            </a:pPr>
            <a:endParaRPr lang="en-GB" sz="2400" dirty="0">
              <a:latin typeface="Comic Sans MS" panose="030F0702030302020204" pitchFamily="66" charset="0"/>
              <a:ea typeface="Times New Roman" panose="02020603050405020304" pitchFamily="18" charset="0"/>
            </a:endParaRPr>
          </a:p>
          <a:p>
            <a:pPr hangingPunct="0">
              <a:spcAft>
                <a:spcPts val="0"/>
              </a:spcAft>
            </a:pPr>
            <a:r>
              <a:rPr lang="en-GB" sz="2400" dirty="0">
                <a:latin typeface="Comic Sans MS" panose="030F0702030302020204" pitchFamily="66" charset="0"/>
                <a:ea typeface="Times New Roman" panose="02020603050405020304" pitchFamily="18" charset="0"/>
              </a:rPr>
              <a:t>e.g. To solve 7234 – 5999, some people may prefer to count on from 5999 to 7234, whilst others may prefer to subtract 6000, then add 1.</a:t>
            </a:r>
          </a:p>
          <a:p>
            <a:pPr hangingPunct="0">
              <a:spcAft>
                <a:spcPts val="0"/>
              </a:spcAft>
            </a:pPr>
            <a:endParaRPr lang="en-GB" sz="2400" dirty="0">
              <a:latin typeface="Comic Sans MS" panose="030F0702030302020204" pitchFamily="66" charset="0"/>
              <a:ea typeface="Times New Roman" panose="02020603050405020304" pitchFamily="18" charset="0"/>
            </a:endParaRPr>
          </a:p>
          <a:p>
            <a:pPr hangingPunct="0">
              <a:spcAft>
                <a:spcPts val="0"/>
              </a:spcAft>
            </a:pPr>
            <a:r>
              <a:rPr lang="en-GB" sz="2400" dirty="0">
                <a:latin typeface="Comic Sans MS" panose="030F0702030302020204" pitchFamily="66" charset="0"/>
                <a:ea typeface="Times New Roman" panose="02020603050405020304" pitchFamily="18" charset="0"/>
              </a:rPr>
              <a:t>The more confident and comfortable you are with the method, the more likely you are to solve a problem correctly. However, sometimes you need to calculate mentally or need to be quick and efficient so it is important that you understand the different ways that problems can be solved. </a:t>
            </a:r>
          </a:p>
        </p:txBody>
      </p:sp>
    </p:spTree>
    <p:extLst>
      <p:ext uri="{BB962C8B-B14F-4D97-AF65-F5344CB8AC3E}">
        <p14:creationId xmlns:p14="http://schemas.microsoft.com/office/powerpoint/2010/main" val="11131094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1197</TotalTime>
  <Words>1699</Words>
  <Application>Microsoft Office PowerPoint</Application>
  <PresentationFormat>Widescreen</PresentationFormat>
  <Paragraphs>182</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41</cp:revision>
  <dcterms:created xsi:type="dcterms:W3CDTF">2020-04-20T15:18:14Z</dcterms:created>
  <dcterms:modified xsi:type="dcterms:W3CDTF">2020-04-23T09:25:35Z</dcterms:modified>
</cp:coreProperties>
</file>