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96" r:id="rId2"/>
    <p:sldId id="301" r:id="rId3"/>
    <p:sldId id="332" r:id="rId4"/>
    <p:sldId id="318" r:id="rId5"/>
    <p:sldId id="33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0000FF"/>
    <a:srgbClr val="1F4E79"/>
    <a:srgbClr val="BDD7EE"/>
    <a:srgbClr val="E6E6E6"/>
    <a:srgbClr val="FFE699"/>
    <a:srgbClr val="F2F2F2"/>
    <a:srgbClr val="FFF2CC"/>
    <a:srgbClr val="9AF6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0" autoAdjust="0"/>
    <p:restoredTop sz="85819" autoAdjust="0"/>
  </p:normalViewPr>
  <p:slideViewPr>
    <p:cSldViewPr snapToGrid="0">
      <p:cViewPr varScale="1">
        <p:scale>
          <a:sx n="63" d="100"/>
          <a:sy n="63" d="100"/>
        </p:scale>
        <p:origin x="177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172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005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005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005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005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4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0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Begin to use the grid method to multiply 2-digit numbers (teens) by 1-digit numbers.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1" y="16610"/>
            <a:ext cx="89100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Multiplication and Division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Partition 2-digit numbers to double, halve and multiply using grid</a:t>
            </a:r>
          </a:p>
        </p:txBody>
      </p:sp>
    </p:spTree>
    <p:extLst>
      <p:ext uri="{BB962C8B-B14F-4D97-AF65-F5344CB8AC3E}">
        <p14:creationId xmlns:p14="http://schemas.microsoft.com/office/powerpoint/2010/main" val="608429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Begin to use the grid method to multiply 2-digit numbers (teens) by 1-digit numbers.</a:t>
            </a:r>
          </a:p>
        </p:txBody>
      </p:sp>
      <p:sp>
        <p:nvSpPr>
          <p:cNvPr id="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81575" y="2891291"/>
            <a:ext cx="4040616" cy="1406023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This person has multiplied 14 by 2 and recorded their steps here.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3858401" y="2891292"/>
            <a:ext cx="5285599" cy="2959686"/>
            <a:chOff x="137396" y="1010910"/>
            <a:chExt cx="5675405" cy="3285177"/>
          </a:xfrm>
        </p:grpSpPr>
        <p:sp>
          <p:nvSpPr>
            <p:cNvPr id="8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37396" y="1010910"/>
              <a:ext cx="5675405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000" b="1" dirty="0" smtClean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What does each </a:t>
              </a:r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number on the grid represents.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7618" y="1948933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440457"/>
              </p:ext>
            </p:extLst>
          </p:nvPr>
        </p:nvGraphicFramePr>
        <p:xfrm>
          <a:off x="1320237" y="1148630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1" dirty="0">
                          <a:solidFill>
                            <a:srgbClr val="C00000"/>
                          </a:solidFill>
                        </a:rPr>
                        <a:t>28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72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Begin to use the grid method to multiply 2-digit numbers (teens) by 1-digit numbers.</a:t>
            </a:r>
          </a:p>
        </p:txBody>
      </p:sp>
      <p:sp>
        <p:nvSpPr>
          <p:cNvPr id="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81574" y="2891291"/>
            <a:ext cx="4364949" cy="1768632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We don’t actually need a grid to double 14. We can work it out in our heads.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146004" y="3552092"/>
            <a:ext cx="4716422" cy="2373923"/>
          </a:xfrm>
          <a:prstGeom prst="cloudCallout">
            <a:avLst>
              <a:gd name="adj1" fmla="val -68070"/>
              <a:gd name="adj2" fmla="val 5409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How do you think this person would find 3 x 14?</a:t>
            </a:r>
          </a:p>
          <a:p>
            <a:pPr algn="ctr"/>
            <a:r>
              <a:rPr lang="en-GB" sz="2000" b="1" dirty="0">
                <a:solidFill>
                  <a:srgbClr val="253746"/>
                </a:solidFill>
              </a:rPr>
              <a:t>Draw a grid on your whiteboard.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042" y="4659923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966442"/>
              </p:ext>
            </p:extLst>
          </p:nvPr>
        </p:nvGraphicFramePr>
        <p:xfrm>
          <a:off x="1320237" y="1148630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1" dirty="0">
                          <a:solidFill>
                            <a:srgbClr val="C00000"/>
                          </a:solidFill>
                        </a:rPr>
                        <a:t>28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901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Begin to use the grid method to multiply 2-digit numbers (teens) by 1-digit numbers.</a:t>
            </a:r>
          </a:p>
        </p:txBody>
      </p:sp>
      <p:sp>
        <p:nvSpPr>
          <p:cNvPr id="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38032" y="846531"/>
            <a:ext cx="4040616" cy="1406023"/>
          </a:xfrm>
          <a:prstGeom prst="wedgeEllipseCallout">
            <a:avLst>
              <a:gd name="adj1" fmla="val -43788"/>
              <a:gd name="adj2" fmla="val 734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Let’s look at how we multiply 14 by 3 using the grid method.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065911"/>
              </p:ext>
            </p:extLst>
          </p:nvPr>
        </p:nvGraphicFramePr>
        <p:xfrm>
          <a:off x="1230648" y="2768600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41662"/>
              </p:ext>
            </p:extLst>
          </p:nvPr>
        </p:nvGraphicFramePr>
        <p:xfrm>
          <a:off x="1230648" y="2762029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971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30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30714"/>
              </p:ext>
            </p:extLst>
          </p:nvPr>
        </p:nvGraphicFramePr>
        <p:xfrm>
          <a:off x="1230648" y="2757616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971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30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200827"/>
              </p:ext>
            </p:extLst>
          </p:nvPr>
        </p:nvGraphicFramePr>
        <p:xfrm>
          <a:off x="1230648" y="2747947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30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1" dirty="0">
                          <a:solidFill>
                            <a:srgbClr val="C00000"/>
                          </a:solidFill>
                        </a:rPr>
                        <a:t>42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82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Begin to use the grid method to multiply 2-digit numbers (teens) by 1-digit numbers.</a:t>
            </a:r>
          </a:p>
        </p:txBody>
      </p:sp>
      <p:sp>
        <p:nvSpPr>
          <p:cNvPr id="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38033" y="846531"/>
            <a:ext cx="3753676" cy="1524000"/>
          </a:xfrm>
          <a:prstGeom prst="wedgeEllipseCallout">
            <a:avLst>
              <a:gd name="adj1" fmla="val -43788"/>
              <a:gd name="adj2" fmla="val 734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How do you think we could multiply 14 by 6?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395165"/>
              </p:ext>
            </p:extLst>
          </p:nvPr>
        </p:nvGraphicFramePr>
        <p:xfrm>
          <a:off x="1230648" y="2768600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806862"/>
              </p:ext>
            </p:extLst>
          </p:nvPr>
        </p:nvGraphicFramePr>
        <p:xfrm>
          <a:off x="1230648" y="2760426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971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60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657681"/>
              </p:ext>
            </p:extLst>
          </p:nvPr>
        </p:nvGraphicFramePr>
        <p:xfrm>
          <a:off x="1230648" y="2765952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971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60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584128"/>
              </p:ext>
            </p:extLst>
          </p:nvPr>
        </p:nvGraphicFramePr>
        <p:xfrm>
          <a:off x="1230648" y="2754809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60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1" dirty="0">
                          <a:solidFill>
                            <a:srgbClr val="C00000"/>
                          </a:solidFill>
                        </a:rPr>
                        <a:t>84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637967" y="4427931"/>
            <a:ext cx="4412248" cy="1759156"/>
          </a:xfrm>
          <a:prstGeom prst="wedgeEllipseCallout">
            <a:avLst>
              <a:gd name="adj1" fmla="val 41321"/>
              <a:gd name="adj2" fmla="val -6932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Today we’re going to practise using this new layout.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It’s called the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sz="2000" b="1" dirty="0">
                <a:solidFill>
                  <a:srgbClr val="C00000"/>
                </a:solidFill>
              </a:rPr>
              <a:t>grid method</a:t>
            </a:r>
            <a:r>
              <a:rPr lang="en-GB" b="1" dirty="0">
                <a:solidFill>
                  <a:srgbClr val="25374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331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3516</TotalTime>
  <Words>293</Words>
  <Application>Microsoft Office PowerPoint</Application>
  <PresentationFormat>On-screen Show (4:3)</PresentationFormat>
  <Paragraphs>91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234</cp:revision>
  <dcterms:created xsi:type="dcterms:W3CDTF">2018-09-13T11:08:58Z</dcterms:created>
  <dcterms:modified xsi:type="dcterms:W3CDTF">2020-06-22T13:30:04Z</dcterms:modified>
</cp:coreProperties>
</file>