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61" r:id="rId14"/>
    <p:sldId id="262" r:id="rId15"/>
    <p:sldId id="273" r:id="rId16"/>
    <p:sldId id="26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714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Tuesday 28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April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create an information poster about road safety rules.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74858" y="-2628858"/>
            <a:ext cx="7340685" cy="12293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7892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79233" y="-2675176"/>
            <a:ext cx="7189990" cy="12235543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6197600" y="13006"/>
            <a:ext cx="6197600" cy="6844995"/>
            <a:chOff x="4648200" y="13005"/>
            <a:chExt cx="4648200" cy="6844995"/>
          </a:xfrm>
        </p:grpSpPr>
        <p:sp>
          <p:nvSpPr>
            <p:cNvPr id="3" name="Rectangle 2"/>
            <p:cNvSpPr/>
            <p:nvPr/>
          </p:nvSpPr>
          <p:spPr>
            <a:xfrm>
              <a:off x="4648200" y="13005"/>
              <a:ext cx="4648200" cy="6844995"/>
            </a:xfrm>
            <a:prstGeom prst="rect">
              <a:avLst/>
            </a:prstGeom>
            <a:solidFill>
              <a:schemeClr val="tx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600" dirty="0" smtClean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Kristen ITC" panose="03050502040202030202" pitchFamily="66" charset="0"/>
                </a:rPr>
                <a:t>Chapter </a:t>
              </a:r>
            </a:p>
            <a:p>
              <a:pPr algn="ctr"/>
              <a:r>
                <a:rPr lang="en-GB" sz="6600" dirty="0">
                  <a:ln>
                    <a:solidFill>
                      <a:srgbClr val="FF0000"/>
                    </a:solidFill>
                  </a:ln>
                  <a:solidFill>
                    <a:schemeClr val="bg1"/>
                  </a:solidFill>
                  <a:latin typeface="Kristen ITC" panose="03050502040202030202" pitchFamily="66" charset="0"/>
                </a:rPr>
                <a:t>2</a:t>
              </a: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143905">
              <a:off x="7175279" y="115650"/>
              <a:ext cx="1725613" cy="171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80857" y="304800"/>
              <a:ext cx="1725613" cy="171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3514" y="3886200"/>
              <a:ext cx="1725613" cy="171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642253">
              <a:off x="7296614" y="4742657"/>
              <a:ext cx="1725613" cy="17129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="" xmlns:p14="http://schemas.microsoft.com/office/powerpoint/2010/main" val="102674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Today’s activity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Create an information poster about road safety and the key rules for Max the hedgehog.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your personal knowledge of road safety and the reading comprehension task from yesterday.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7030A0"/>
                </a:solidFill>
                <a:latin typeface="Comic Sans MS" pitchFamily="66" charset="0"/>
              </a:rPr>
              <a:t>Remember to choose an activity which will challenge you!</a:t>
            </a:r>
          </a:p>
          <a:p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One star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479641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>
                <a:latin typeface="Comic Sans MS" pitchFamily="66" charset="0"/>
              </a:rPr>
              <a:t>Use pictures to show the key instructions when crossing the road to create your information poster.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Say aloud the sentences that you want to write before writing them down on your poster. </a:t>
            </a:r>
          </a:p>
          <a:p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Remember to use a: </a:t>
            </a:r>
          </a:p>
          <a:p>
            <a:r>
              <a:rPr lang="en-GB" dirty="0" smtClean="0">
                <a:latin typeface="Comic Sans MS" pitchFamily="66" charset="0"/>
              </a:rPr>
              <a:t>Heading</a:t>
            </a:r>
          </a:p>
          <a:p>
            <a:r>
              <a:rPr lang="en-GB" dirty="0" smtClean="0">
                <a:latin typeface="Comic Sans MS" pitchFamily="66" charset="0"/>
              </a:rPr>
              <a:t>fact box</a:t>
            </a:r>
          </a:p>
          <a:p>
            <a:r>
              <a:rPr lang="en-GB" dirty="0" smtClean="0">
                <a:latin typeface="Comic Sans MS" pitchFamily="66" charset="0"/>
              </a:rPr>
              <a:t>Picture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Remember to make it eye-catching!</a:t>
            </a:r>
          </a:p>
        </p:txBody>
      </p:sp>
      <p:sp>
        <p:nvSpPr>
          <p:cNvPr id="4" name="5-Point Star 3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Use these non-fiction features in your information poster:</a:t>
            </a:r>
          </a:p>
          <a:p>
            <a:r>
              <a:rPr lang="en-GB" dirty="0" smtClean="0">
                <a:latin typeface="Comic Sans MS" pitchFamily="66" charset="0"/>
              </a:rPr>
              <a:t>Heading </a:t>
            </a:r>
          </a:p>
          <a:p>
            <a:r>
              <a:rPr lang="en-GB" dirty="0" smtClean="0">
                <a:latin typeface="Comic Sans MS" pitchFamily="66" charset="0"/>
              </a:rPr>
              <a:t>Sub-heading</a:t>
            </a:r>
          </a:p>
          <a:p>
            <a:r>
              <a:rPr lang="en-GB" dirty="0" smtClean="0">
                <a:latin typeface="Comic Sans MS" pitchFamily="66" charset="0"/>
              </a:rPr>
              <a:t>Bullet points</a:t>
            </a:r>
          </a:p>
          <a:p>
            <a:r>
              <a:rPr lang="en-GB" dirty="0" smtClean="0">
                <a:latin typeface="Comic Sans MS" pitchFamily="66" charset="0"/>
              </a:rPr>
              <a:t>Fact box</a:t>
            </a:r>
          </a:p>
          <a:p>
            <a:r>
              <a:rPr lang="en-GB" dirty="0" smtClean="0">
                <a:latin typeface="Comic Sans MS" pitchFamily="66" charset="0"/>
              </a:rPr>
              <a:t>Pictures with caption</a:t>
            </a:r>
          </a:p>
          <a:p>
            <a:pPr>
              <a:buNone/>
            </a:pPr>
            <a:r>
              <a:rPr lang="en-GB" dirty="0" smtClean="0">
                <a:latin typeface="Comic Sans MS" pitchFamily="66" charset="0"/>
              </a:rPr>
              <a:t>Remember to make it eye catching!</a:t>
            </a:r>
          </a:p>
          <a:p>
            <a:endParaRPr lang="en-GB" dirty="0" smtClean="0">
              <a:latin typeface="Comic Sans MS" pitchFamily="66" charset="0"/>
            </a:endParaRPr>
          </a:p>
          <a:p>
            <a:pPr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 Can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you challenge yourself to use technical words? – Use the word mat on the next slide to help you.</a:t>
            </a:r>
            <a:endParaRPr lang="en-GB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Two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839200" y="439784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6537" y="160803"/>
            <a:ext cx="9539785" cy="6697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Use these non-fiction features:</a:t>
            </a:r>
          </a:p>
          <a:p>
            <a:r>
              <a:rPr lang="en-GB" dirty="0" smtClean="0">
                <a:latin typeface="Comic Sans MS" pitchFamily="66" charset="0"/>
              </a:rPr>
              <a:t>Heading </a:t>
            </a:r>
          </a:p>
          <a:p>
            <a:r>
              <a:rPr lang="en-GB" dirty="0" smtClean="0">
                <a:latin typeface="Comic Sans MS" pitchFamily="66" charset="0"/>
              </a:rPr>
              <a:t>Sub-heading</a:t>
            </a:r>
          </a:p>
          <a:p>
            <a:r>
              <a:rPr lang="en-GB" dirty="0" smtClean="0">
                <a:latin typeface="Comic Sans MS" pitchFamily="66" charset="0"/>
              </a:rPr>
              <a:t>Bullet points</a:t>
            </a:r>
          </a:p>
          <a:p>
            <a:r>
              <a:rPr lang="en-GB" dirty="0" smtClean="0">
                <a:latin typeface="Comic Sans MS" pitchFamily="66" charset="0"/>
              </a:rPr>
              <a:t>Fact box</a:t>
            </a:r>
          </a:p>
          <a:p>
            <a:r>
              <a:rPr lang="en-GB" dirty="0" smtClean="0">
                <a:latin typeface="Comic Sans MS" pitchFamily="66" charset="0"/>
              </a:rPr>
              <a:t>Pictures with caption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technical vocabulary in your poster. You can use the word mat on the previous slide to help.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Could you challenge yourself to make a glossary of technical words in your poster too?</a:t>
            </a:r>
          </a:p>
          <a:p>
            <a:endParaRPr lang="en-GB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pPr>
              <a:buNone/>
            </a:pPr>
            <a:endParaRPr lang="en-GB" dirty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Three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694023" y="35269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10249989" y="387532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952411" y="38317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5015" y="1555845"/>
            <a:ext cx="5895833" cy="5090614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This is our new book, The </a:t>
            </a:r>
            <a:r>
              <a:rPr lang="en-GB" dirty="0" err="1" smtClean="0">
                <a:latin typeface="Comic Sans MS" panose="030F0702030302020204" pitchFamily="66" charset="0"/>
              </a:rPr>
              <a:t>Hodgeheg</a:t>
            </a:r>
            <a:r>
              <a:rPr lang="en-GB" dirty="0" smtClean="0">
                <a:latin typeface="Comic Sans MS" panose="030F0702030302020204" pitchFamily="66" charset="0"/>
              </a:rPr>
              <a:t> by Dick King-Smith. 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What do you notice about the word ‘</a:t>
            </a:r>
            <a:r>
              <a:rPr lang="en-GB" dirty="0" err="1" smtClean="0">
                <a:latin typeface="Comic Sans MS" panose="030F0702030302020204" pitchFamily="66" charset="0"/>
              </a:rPr>
              <a:t>Hodgeheg</a:t>
            </a:r>
            <a:r>
              <a:rPr lang="en-GB" dirty="0" smtClean="0">
                <a:latin typeface="Comic Sans MS" panose="030F0702030302020204" pitchFamily="66" charset="0"/>
              </a:rPr>
              <a:t>’? – The next slide will explain. 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358"/>
          <a:stretch>
            <a:fillRect/>
          </a:stretch>
        </p:blipFill>
        <p:spPr>
          <a:xfrm rot="5400000">
            <a:off x="-273356" y="1360160"/>
            <a:ext cx="6442543" cy="40943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5152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142699"/>
            <a:ext cx="10515600" cy="4034264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The word </a:t>
            </a:r>
            <a:r>
              <a:rPr lang="en-GB" dirty="0" err="1" smtClean="0">
                <a:latin typeface="Comic Sans MS" pitchFamily="66" charset="0"/>
              </a:rPr>
              <a:t>Hodgeheg</a:t>
            </a:r>
            <a:r>
              <a:rPr lang="en-GB" dirty="0" smtClean="0">
                <a:latin typeface="Comic Sans MS" pitchFamily="66" charset="0"/>
              </a:rPr>
              <a:t> is a ‘Spoonerism’.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This is when an error is made in the way a word is said and sounds are </a:t>
            </a:r>
            <a:r>
              <a:rPr lang="en-GB" dirty="0" smtClean="0">
                <a:latin typeface="Comic Sans MS" pitchFamily="66" charset="0"/>
              </a:rPr>
              <a:t>moved around </a:t>
            </a:r>
            <a:r>
              <a:rPr lang="en-GB" dirty="0" smtClean="0">
                <a:latin typeface="Comic Sans MS" pitchFamily="66" charset="0"/>
              </a:rPr>
              <a:t>in a word or sentence.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Have you ever said ‘par cark’ instead of ‘car park’? – This is a spoonerism.</a:t>
            </a:r>
          </a:p>
          <a:p>
            <a:r>
              <a:rPr lang="en-GB" dirty="0" smtClean="0">
                <a:latin typeface="Comic Sans MS" pitchFamily="66" charset="0"/>
              </a:rPr>
              <a:t>Can you think of other times you may have done this?</a:t>
            </a:r>
            <a:endParaRPr lang="en-GB" dirty="0">
              <a:latin typeface="Comic Sans MS" pitchFamily="66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439" t="7168" r="64354" b="57169"/>
          <a:stretch>
            <a:fillRect/>
          </a:stretch>
        </p:blipFill>
        <p:spPr>
          <a:xfrm rot="5400000">
            <a:off x="4996179" y="-1611535"/>
            <a:ext cx="1949432" cy="51725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425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Making predictions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307" y="1543562"/>
            <a:ext cx="7710986" cy="5061954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Jot down </a:t>
            </a:r>
            <a:r>
              <a:rPr lang="en-GB" dirty="0" smtClean="0">
                <a:latin typeface="Comic Sans MS" panose="030F0702030302020204" pitchFamily="66" charset="0"/>
              </a:rPr>
              <a:t>your </a:t>
            </a:r>
            <a:r>
              <a:rPr lang="en-GB" dirty="0" smtClean="0">
                <a:latin typeface="Comic Sans MS" panose="030F0702030302020204" pitchFamily="66" charset="0"/>
              </a:rPr>
              <a:t>answers to these questions so you can compare your predictions later on. </a:t>
            </a:r>
          </a:p>
          <a:p>
            <a:pPr>
              <a:buNone/>
            </a:pPr>
            <a:endParaRPr lang="en-GB" dirty="0" smtClean="0">
              <a:latin typeface="Comic Sans MS" panose="030F0702030302020204" pitchFamily="66" charset="0"/>
            </a:endParaRPr>
          </a:p>
          <a:p>
            <a:pPr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Who do you think this story is about? </a:t>
            </a:r>
          </a:p>
          <a:p>
            <a:pPr>
              <a:buNone/>
            </a:pPr>
            <a:r>
              <a:rPr lang="en-GB" dirty="0" smtClean="0">
                <a:latin typeface="Comic Sans MS" panose="030F0702030302020204" pitchFamily="66" charset="0"/>
              </a:rPr>
              <a:t>What kind of story do you think it is? </a:t>
            </a:r>
          </a:p>
          <a:p>
            <a:pPr>
              <a:buNone/>
            </a:pPr>
            <a:r>
              <a:rPr lang="en-GB" dirty="0" smtClean="0">
                <a:latin typeface="Comic Sans MS" panose="030F0702030302020204" pitchFamily="66" charset="0"/>
              </a:rPr>
              <a:t>Looking at the front cover, what do you think might happen? Why do you think this?- Can you use inference to help you explain?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358"/>
          <a:stretch>
            <a:fillRect/>
          </a:stretch>
        </p:blipFill>
        <p:spPr>
          <a:xfrm rot="5400000">
            <a:off x="6923564" y="1174107"/>
            <a:ext cx="6442543" cy="40943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4323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2388"/>
            <a:ext cx="5771606" cy="5494575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Read the blurb of the book. Was your prediction correct?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This is an adventure story. We will have a:</a:t>
            </a:r>
          </a:p>
          <a:p>
            <a:r>
              <a:rPr lang="en-GB" dirty="0" smtClean="0">
                <a:latin typeface="Comic Sans MS" pitchFamily="66" charset="0"/>
              </a:rPr>
              <a:t>Problem</a:t>
            </a:r>
          </a:p>
          <a:p>
            <a:r>
              <a:rPr lang="en-GB" dirty="0" smtClean="0">
                <a:latin typeface="Comic Sans MS" pitchFamily="66" charset="0"/>
              </a:rPr>
              <a:t>Journey</a:t>
            </a:r>
          </a:p>
          <a:p>
            <a:r>
              <a:rPr lang="en-GB" dirty="0" smtClean="0">
                <a:latin typeface="Comic Sans MS" pitchFamily="66" charset="0"/>
              </a:rPr>
              <a:t>Resolution</a:t>
            </a:r>
          </a:p>
          <a:p>
            <a:pPr>
              <a:buNone/>
            </a:pP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  We </a:t>
            </a:r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know that the problem is that no one has ever crossed the busy road. Can you guess how Max might resolve this?</a:t>
            </a:r>
          </a:p>
          <a:p>
            <a:endParaRPr lang="en-GB" dirty="0">
              <a:latin typeface="Comic Sans MS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180"/>
          <a:stretch>
            <a:fillRect/>
          </a:stretch>
        </p:blipFill>
        <p:spPr>
          <a:xfrm rot="5400000">
            <a:off x="6230211" y="1301079"/>
            <a:ext cx="6509982" cy="42353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391775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Read chapter 1 of the </a:t>
            </a:r>
            <a:r>
              <a:rPr lang="en-GB" dirty="0" err="1" smtClean="0">
                <a:latin typeface="Comic Sans MS" pitchFamily="66" charset="0"/>
              </a:rPr>
              <a:t>Hodgeheg</a:t>
            </a:r>
            <a:r>
              <a:rPr lang="en-GB" dirty="0" smtClean="0">
                <a:latin typeface="Comic Sans MS" pitchFamily="66" charset="0"/>
              </a:rPr>
              <a:t>. (Pages are on the following slides.)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How could you answer Max’s question about how humans cross the road </a:t>
            </a:r>
            <a:r>
              <a:rPr lang="en-GB" dirty="0" smtClean="0">
                <a:latin typeface="Comic Sans MS" pitchFamily="66" charset="0"/>
              </a:rPr>
              <a:t>safely? </a:t>
            </a:r>
            <a:r>
              <a:rPr lang="en-GB" dirty="0" smtClean="0">
                <a:latin typeface="Comic Sans MS" pitchFamily="66" charset="0"/>
              </a:rPr>
              <a:t>Think about the information that you read yesterday.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Today’s activity will be detailed after the chapter.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10021" y="-2787783"/>
            <a:ext cx="7467164" cy="124967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5346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70143" y="-2546342"/>
            <a:ext cx="7251717" cy="12192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61502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1173" y="-2646771"/>
            <a:ext cx="7406457" cy="123952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9201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444</TotalTime>
  <Words>472</Words>
  <Application>Microsoft Office PowerPoint</Application>
  <PresentationFormat>Custom</PresentationFormat>
  <Paragraphs>68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English  Adventure stories  Miss Hurdman</vt:lpstr>
      <vt:lpstr>Slide 2</vt:lpstr>
      <vt:lpstr>Slide 3</vt:lpstr>
      <vt:lpstr>Making predictions</vt:lpstr>
      <vt:lpstr>Slide 5</vt:lpstr>
      <vt:lpstr>Slide 6</vt:lpstr>
      <vt:lpstr>Slide 7</vt:lpstr>
      <vt:lpstr>Slide 8</vt:lpstr>
      <vt:lpstr>Slide 9</vt:lpstr>
      <vt:lpstr>Slide 10</vt:lpstr>
      <vt:lpstr>Slide 11</vt:lpstr>
      <vt:lpstr>Today’s activity</vt:lpstr>
      <vt:lpstr>One star </vt:lpstr>
      <vt:lpstr>Two stars</vt:lpstr>
      <vt:lpstr>Slide 15</vt:lpstr>
      <vt:lpstr>Three stars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9</cp:revision>
  <dcterms:created xsi:type="dcterms:W3CDTF">2020-04-22T08:29:51Z</dcterms:created>
  <dcterms:modified xsi:type="dcterms:W3CDTF">2020-04-22T16:43:28Z</dcterms:modified>
</cp:coreProperties>
</file>