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5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F8DD9-DEEC-4A7D-9F0A-D71F38576429}" type="datetimeFigureOut">
              <a:rPr lang="en-US" smtClean="0"/>
              <a:t>6/15/2020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4C46F-0F5E-46B4-93F3-3ADD9A6407E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F8DD9-DEEC-4A7D-9F0A-D71F38576429}" type="datetimeFigureOut">
              <a:rPr lang="en-US" smtClean="0"/>
              <a:t>6/15/2020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4C46F-0F5E-46B4-93F3-3ADD9A6407E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F8DD9-DEEC-4A7D-9F0A-D71F38576429}" type="datetimeFigureOut">
              <a:rPr lang="en-US" smtClean="0"/>
              <a:t>6/15/2020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4C46F-0F5E-46B4-93F3-3ADD9A6407E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3A W2 / T3B W3 Background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F8DD9-DEEC-4A7D-9F0A-D71F38576429}" type="datetimeFigureOut">
              <a:rPr lang="en-US" smtClean="0"/>
              <a:t>6/15/2020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4C46F-0F5E-46B4-93F3-3ADD9A6407E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F8DD9-DEEC-4A7D-9F0A-D71F38576429}" type="datetimeFigureOut">
              <a:rPr lang="en-US" smtClean="0"/>
              <a:t>6/15/2020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4C46F-0F5E-46B4-93F3-3ADD9A6407E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F8DD9-DEEC-4A7D-9F0A-D71F38576429}" type="datetimeFigureOut">
              <a:rPr lang="en-US" smtClean="0"/>
              <a:t>6/15/2020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4C46F-0F5E-46B4-93F3-3ADD9A6407E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F8DD9-DEEC-4A7D-9F0A-D71F38576429}" type="datetimeFigureOut">
              <a:rPr lang="en-US" smtClean="0"/>
              <a:t>6/15/2020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4C46F-0F5E-46B4-93F3-3ADD9A6407E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F8DD9-DEEC-4A7D-9F0A-D71F38576429}" type="datetimeFigureOut">
              <a:rPr lang="en-US" smtClean="0"/>
              <a:t>6/15/2020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4C46F-0F5E-46B4-93F3-3ADD9A6407E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F8DD9-DEEC-4A7D-9F0A-D71F38576429}" type="datetimeFigureOut">
              <a:rPr lang="en-US" smtClean="0"/>
              <a:t>6/15/2020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4C46F-0F5E-46B4-93F3-3ADD9A6407E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F8DD9-DEEC-4A7D-9F0A-D71F38576429}" type="datetimeFigureOut">
              <a:rPr lang="en-US" smtClean="0"/>
              <a:t>6/15/2020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4C46F-0F5E-46B4-93F3-3ADD9A6407E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F8DD9-DEEC-4A7D-9F0A-D71F38576429}" type="datetimeFigureOut">
              <a:rPr lang="en-US" smtClean="0"/>
              <a:t>6/15/2020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4C46F-0F5E-46B4-93F3-3ADD9A6407E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F8DD9-DEEC-4A7D-9F0A-D71F38576429}" type="datetimeFigureOut">
              <a:rPr lang="en-US" smtClean="0"/>
              <a:t>6/15/2020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4C46F-0F5E-46B4-93F3-3ADD9A6407E5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7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7.xml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7.xml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7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7.xml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7.xml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/>
          </p:cNvPicPr>
          <p:nvPr/>
        </p:nvPicPr>
        <p:blipFill>
          <a:blip r:embed="rId2"/>
          <a:srcRect t="233"/>
          <a:stretch>
            <a:fillRect/>
          </a:stretch>
        </p:blipFill>
        <p:spPr bwMode="auto">
          <a:xfrm>
            <a:off x="568325" y="1543050"/>
            <a:ext cx="7940675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054100" y="2090738"/>
            <a:ext cx="6861175" cy="3635375"/>
            <a:chOff x="1111250" y="2401525"/>
            <a:chExt cx="5572125" cy="2952750"/>
          </a:xfrm>
        </p:grpSpPr>
        <p:pic>
          <p:nvPicPr>
            <p:cNvPr id="17523" name="Picture 27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99138" y="2401525"/>
              <a:ext cx="884237" cy="287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24" name="Picture 27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129213" y="2488837"/>
              <a:ext cx="884237" cy="2865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25" name="Picture 27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60875" y="2401525"/>
              <a:ext cx="882650" cy="287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26" name="Picture 27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90950" y="2488837"/>
              <a:ext cx="884238" cy="2865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27" name="Picture 27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21025" y="2401525"/>
              <a:ext cx="884238" cy="287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28" name="Picture 276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451100" y="2488837"/>
              <a:ext cx="884238" cy="2865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29" name="Picture 27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81175" y="2401525"/>
              <a:ext cx="884238" cy="287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30" name="Picture 278"/>
            <p:cNvPicPr>
              <a:picLocks noChangeAspect="1"/>
            </p:cNvPicPr>
            <p:nvPr/>
          </p:nvPicPr>
          <p:blipFill>
            <a:blip r:embed="rId4"/>
            <a:srcRect b="76497"/>
            <a:stretch>
              <a:fillRect/>
            </a:stretch>
          </p:blipFill>
          <p:spPr bwMode="auto">
            <a:xfrm>
              <a:off x="1111250" y="3573571"/>
              <a:ext cx="884238" cy="673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correct 1"/>
          <p:cNvSpPr/>
          <p:nvPr/>
        </p:nvSpPr>
        <p:spPr>
          <a:xfrm>
            <a:off x="1328738" y="36718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2" name="correct 1"/>
          <p:cNvSpPr/>
          <p:nvPr/>
        </p:nvSpPr>
        <p:spPr>
          <a:xfrm>
            <a:off x="2112963" y="49625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223" name="Oval 222"/>
          <p:cNvSpPr/>
          <p:nvPr/>
        </p:nvSpPr>
        <p:spPr>
          <a:xfrm>
            <a:off x="2184400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j</a:t>
            </a:r>
          </a:p>
        </p:txBody>
      </p:sp>
      <p:sp>
        <p:nvSpPr>
          <p:cNvPr id="224" name="Oval 223"/>
          <p:cNvSpPr/>
          <p:nvPr/>
        </p:nvSpPr>
        <p:spPr>
          <a:xfrm>
            <a:off x="2157413" y="41433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25" name="Oval 224"/>
          <p:cNvSpPr/>
          <p:nvPr/>
        </p:nvSpPr>
        <p:spPr>
          <a:xfrm>
            <a:off x="2119313" y="23447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27" name="correct 1"/>
          <p:cNvSpPr/>
          <p:nvPr/>
        </p:nvSpPr>
        <p:spPr>
          <a:xfrm>
            <a:off x="3008313" y="493236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p</a:t>
            </a:r>
          </a:p>
        </p:txBody>
      </p:sp>
      <p:sp>
        <p:nvSpPr>
          <p:cNvPr id="228" name="Oval 227"/>
          <p:cNvSpPr/>
          <p:nvPr/>
        </p:nvSpPr>
        <p:spPr>
          <a:xfrm>
            <a:off x="2922588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29" name="Oval 228"/>
          <p:cNvSpPr/>
          <p:nvPr/>
        </p:nvSpPr>
        <p:spPr>
          <a:xfrm>
            <a:off x="2984500" y="23574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30" name="Oval 229"/>
          <p:cNvSpPr/>
          <p:nvPr/>
        </p:nvSpPr>
        <p:spPr>
          <a:xfrm>
            <a:off x="2925763" y="4095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32" name="correct 1"/>
          <p:cNvSpPr/>
          <p:nvPr/>
        </p:nvSpPr>
        <p:spPr>
          <a:xfrm>
            <a:off x="3827463" y="32210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33" name="Oval 232"/>
          <p:cNvSpPr/>
          <p:nvPr/>
        </p:nvSpPr>
        <p:spPr>
          <a:xfrm>
            <a:off x="3816350" y="41052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34" name="Oval 233"/>
          <p:cNvSpPr/>
          <p:nvPr/>
        </p:nvSpPr>
        <p:spPr>
          <a:xfrm>
            <a:off x="3811588" y="23495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235" name="Oval 234"/>
          <p:cNvSpPr/>
          <p:nvPr/>
        </p:nvSpPr>
        <p:spPr>
          <a:xfrm>
            <a:off x="3768725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237" name="correct 1"/>
          <p:cNvSpPr/>
          <p:nvPr/>
        </p:nvSpPr>
        <p:spPr>
          <a:xfrm>
            <a:off x="4630738" y="230346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38" name="Oval 237"/>
          <p:cNvSpPr/>
          <p:nvPr/>
        </p:nvSpPr>
        <p:spPr>
          <a:xfrm>
            <a:off x="4584700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39" name="Oval 238"/>
          <p:cNvSpPr/>
          <p:nvPr/>
        </p:nvSpPr>
        <p:spPr>
          <a:xfrm>
            <a:off x="4578350" y="41433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0" name="Oval 239"/>
          <p:cNvSpPr/>
          <p:nvPr/>
        </p:nvSpPr>
        <p:spPr>
          <a:xfrm>
            <a:off x="4641850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242" name="correct 1"/>
          <p:cNvSpPr/>
          <p:nvPr/>
        </p:nvSpPr>
        <p:spPr>
          <a:xfrm>
            <a:off x="5462588" y="41132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43" name="Oval 242"/>
          <p:cNvSpPr/>
          <p:nvPr/>
        </p:nvSpPr>
        <p:spPr>
          <a:xfrm>
            <a:off x="5461000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44" name="Oval 243"/>
          <p:cNvSpPr/>
          <p:nvPr/>
        </p:nvSpPr>
        <p:spPr>
          <a:xfrm>
            <a:off x="5430838" y="49418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p</a:t>
            </a:r>
          </a:p>
        </p:txBody>
      </p:sp>
      <p:sp>
        <p:nvSpPr>
          <p:cNvPr id="245" name="Oval 244"/>
          <p:cNvSpPr/>
          <p:nvPr/>
        </p:nvSpPr>
        <p:spPr>
          <a:xfrm>
            <a:off x="5418138" y="236696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247" name="correct 1"/>
          <p:cNvSpPr/>
          <p:nvPr/>
        </p:nvSpPr>
        <p:spPr>
          <a:xfrm>
            <a:off x="6230938" y="31734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48" name="Oval 247"/>
          <p:cNvSpPr/>
          <p:nvPr/>
        </p:nvSpPr>
        <p:spPr>
          <a:xfrm>
            <a:off x="6294438" y="23653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49" name="Oval 248"/>
          <p:cNvSpPr/>
          <p:nvPr/>
        </p:nvSpPr>
        <p:spPr>
          <a:xfrm>
            <a:off x="6240463" y="41433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50" name="Oval 249"/>
          <p:cNvSpPr/>
          <p:nvPr/>
        </p:nvSpPr>
        <p:spPr>
          <a:xfrm>
            <a:off x="6243638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v</a:t>
            </a:r>
          </a:p>
        </p:txBody>
      </p:sp>
      <p:sp>
        <p:nvSpPr>
          <p:cNvPr id="252" name="correct last"/>
          <p:cNvSpPr/>
          <p:nvPr/>
        </p:nvSpPr>
        <p:spPr>
          <a:xfrm>
            <a:off x="7051675" y="49498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53" name="Oval 252"/>
          <p:cNvSpPr/>
          <p:nvPr/>
        </p:nvSpPr>
        <p:spPr>
          <a:xfrm>
            <a:off x="7119938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54" name="Oval 253"/>
          <p:cNvSpPr/>
          <p:nvPr/>
        </p:nvSpPr>
        <p:spPr>
          <a:xfrm>
            <a:off x="7119938" y="23733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55" name="Oval 254"/>
          <p:cNvSpPr/>
          <p:nvPr/>
        </p:nvSpPr>
        <p:spPr>
          <a:xfrm>
            <a:off x="7112000" y="411956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17441" name="Rectangle 53"/>
          <p:cNvSpPr>
            <a:spLocks noChangeArrowheads="1"/>
          </p:cNvSpPr>
          <p:nvPr/>
        </p:nvSpPr>
        <p:spPr bwMode="auto">
          <a:xfrm>
            <a:off x="538163" y="711200"/>
            <a:ext cx="606425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en-US" sz="2000" b="1">
                <a:ea typeface="Sassoon Infant Rg" pitchFamily="50" charset="0"/>
                <a:cs typeface="Sassoon Infant Rg" pitchFamily="50" charset="0"/>
              </a:rPr>
              <a:t>Clue: </a:t>
            </a:r>
            <a:r>
              <a:rPr lang="en-GB" altLang="en-US" sz="2000">
                <a:ea typeface="Sassoon Infant Rg" pitchFamily="50" charset="0"/>
                <a:cs typeface="Sassoon Infant Rg" pitchFamily="50" charset="0"/>
              </a:rPr>
              <a:t>the state of having no protection against or cover from.</a:t>
            </a:r>
          </a:p>
        </p:txBody>
      </p:sp>
      <p:sp>
        <p:nvSpPr>
          <p:cNvPr id="210" name="Rectangle 1"/>
          <p:cNvSpPr>
            <a:spLocks noChangeArrowheads="1"/>
          </p:cNvSpPr>
          <p:nvPr/>
        </p:nvSpPr>
        <p:spPr bwMode="auto">
          <a:xfrm>
            <a:off x="577850" y="1497013"/>
            <a:ext cx="7985125" cy="4822825"/>
          </a:xfrm>
          <a:prstGeom prst="rect">
            <a:avLst/>
          </a:prstGeom>
          <a:solidFill>
            <a:srgbClr val="EB8634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en-GB" altLang="en-US" sz="3600" b="1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Incorrect Letter! </a:t>
            </a:r>
          </a:p>
          <a:p>
            <a:pPr algn="ctr" eaLnBrk="1" hangingPunct="1"/>
            <a:r>
              <a:rPr lang="en-GB" altLang="en-US" sz="2400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Please wait five seconds</a:t>
            </a:r>
          </a:p>
        </p:txBody>
      </p:sp>
      <p:sp>
        <p:nvSpPr>
          <p:cNvPr id="137" name="Start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Start</a:t>
            </a:r>
          </a:p>
        </p:txBody>
      </p:sp>
      <p:sp>
        <p:nvSpPr>
          <p:cNvPr id="138" name="Start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139" name="6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140" name="59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0:59</a:t>
            </a:r>
          </a:p>
        </p:txBody>
      </p:sp>
      <p:sp>
        <p:nvSpPr>
          <p:cNvPr id="141" name="58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0:58</a:t>
            </a:r>
          </a:p>
        </p:txBody>
      </p:sp>
      <p:sp>
        <p:nvSpPr>
          <p:cNvPr id="142" name="57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0:57</a:t>
            </a:r>
          </a:p>
        </p:txBody>
      </p:sp>
      <p:sp>
        <p:nvSpPr>
          <p:cNvPr id="143" name="56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0:56</a:t>
            </a:r>
          </a:p>
        </p:txBody>
      </p:sp>
      <p:sp>
        <p:nvSpPr>
          <p:cNvPr id="144" name="55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0:55</a:t>
            </a:r>
          </a:p>
        </p:txBody>
      </p:sp>
      <p:sp>
        <p:nvSpPr>
          <p:cNvPr id="145" name="54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0:54</a:t>
            </a:r>
          </a:p>
        </p:txBody>
      </p:sp>
      <p:sp>
        <p:nvSpPr>
          <p:cNvPr id="146" name="53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0:53</a:t>
            </a:r>
          </a:p>
        </p:txBody>
      </p:sp>
      <p:sp>
        <p:nvSpPr>
          <p:cNvPr id="147" name="52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0:52</a:t>
            </a:r>
          </a:p>
        </p:txBody>
      </p:sp>
      <p:sp>
        <p:nvSpPr>
          <p:cNvPr id="148" name="51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0:51</a:t>
            </a:r>
          </a:p>
        </p:txBody>
      </p:sp>
      <p:sp>
        <p:nvSpPr>
          <p:cNvPr id="149" name="5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0:50</a:t>
            </a:r>
          </a:p>
        </p:txBody>
      </p:sp>
      <p:sp>
        <p:nvSpPr>
          <p:cNvPr id="150" name="49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0:49</a:t>
            </a:r>
          </a:p>
        </p:txBody>
      </p:sp>
      <p:sp>
        <p:nvSpPr>
          <p:cNvPr id="151" name="48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0:48</a:t>
            </a:r>
          </a:p>
        </p:txBody>
      </p:sp>
      <p:sp>
        <p:nvSpPr>
          <p:cNvPr id="152" name="47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0:47</a:t>
            </a:r>
          </a:p>
        </p:txBody>
      </p:sp>
      <p:sp>
        <p:nvSpPr>
          <p:cNvPr id="153" name="46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0:46</a:t>
            </a:r>
          </a:p>
        </p:txBody>
      </p:sp>
      <p:sp>
        <p:nvSpPr>
          <p:cNvPr id="154" name="45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0:45</a:t>
            </a:r>
          </a:p>
        </p:txBody>
      </p:sp>
      <p:sp>
        <p:nvSpPr>
          <p:cNvPr id="155" name="44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0:44</a:t>
            </a:r>
          </a:p>
        </p:txBody>
      </p:sp>
      <p:sp>
        <p:nvSpPr>
          <p:cNvPr id="156" name="43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0:43</a:t>
            </a:r>
          </a:p>
        </p:txBody>
      </p:sp>
      <p:sp>
        <p:nvSpPr>
          <p:cNvPr id="157" name="42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0:42</a:t>
            </a:r>
          </a:p>
        </p:txBody>
      </p:sp>
      <p:sp>
        <p:nvSpPr>
          <p:cNvPr id="158" name="41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0:41</a:t>
            </a:r>
          </a:p>
        </p:txBody>
      </p:sp>
      <p:sp>
        <p:nvSpPr>
          <p:cNvPr id="15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0:40</a:t>
            </a:r>
          </a:p>
        </p:txBody>
      </p:sp>
      <p:sp>
        <p:nvSpPr>
          <p:cNvPr id="16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0:39</a:t>
            </a:r>
          </a:p>
        </p:txBody>
      </p:sp>
      <p:sp>
        <p:nvSpPr>
          <p:cNvPr id="16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0:38</a:t>
            </a:r>
          </a:p>
        </p:txBody>
      </p:sp>
      <p:sp>
        <p:nvSpPr>
          <p:cNvPr id="16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0:37</a:t>
            </a:r>
          </a:p>
        </p:txBody>
      </p:sp>
      <p:sp>
        <p:nvSpPr>
          <p:cNvPr id="16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0:36</a:t>
            </a:r>
          </a:p>
        </p:txBody>
      </p:sp>
      <p:sp>
        <p:nvSpPr>
          <p:cNvPr id="16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0:35</a:t>
            </a:r>
          </a:p>
        </p:txBody>
      </p:sp>
      <p:sp>
        <p:nvSpPr>
          <p:cNvPr id="16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0:34</a:t>
            </a:r>
          </a:p>
        </p:txBody>
      </p:sp>
      <p:sp>
        <p:nvSpPr>
          <p:cNvPr id="16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0:33</a:t>
            </a:r>
          </a:p>
        </p:txBody>
      </p:sp>
      <p:sp>
        <p:nvSpPr>
          <p:cNvPr id="16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0:32</a:t>
            </a:r>
          </a:p>
        </p:txBody>
      </p:sp>
      <p:sp>
        <p:nvSpPr>
          <p:cNvPr id="16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0:31</a:t>
            </a:r>
          </a:p>
        </p:txBody>
      </p:sp>
      <p:sp>
        <p:nvSpPr>
          <p:cNvPr id="16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0:30</a:t>
            </a:r>
          </a:p>
        </p:txBody>
      </p:sp>
      <p:sp>
        <p:nvSpPr>
          <p:cNvPr id="17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0:29</a:t>
            </a:r>
          </a:p>
        </p:txBody>
      </p:sp>
      <p:sp>
        <p:nvSpPr>
          <p:cNvPr id="17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0:28</a:t>
            </a:r>
          </a:p>
        </p:txBody>
      </p:sp>
      <p:sp>
        <p:nvSpPr>
          <p:cNvPr id="17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0:27</a:t>
            </a:r>
          </a:p>
        </p:txBody>
      </p:sp>
      <p:sp>
        <p:nvSpPr>
          <p:cNvPr id="17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0:26</a:t>
            </a:r>
          </a:p>
        </p:txBody>
      </p:sp>
      <p:sp>
        <p:nvSpPr>
          <p:cNvPr id="17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0:25</a:t>
            </a:r>
          </a:p>
        </p:txBody>
      </p:sp>
      <p:sp>
        <p:nvSpPr>
          <p:cNvPr id="17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0:24</a:t>
            </a:r>
          </a:p>
        </p:txBody>
      </p:sp>
      <p:sp>
        <p:nvSpPr>
          <p:cNvPr id="17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0:23</a:t>
            </a:r>
          </a:p>
        </p:txBody>
      </p:sp>
      <p:sp>
        <p:nvSpPr>
          <p:cNvPr id="17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0:22</a:t>
            </a:r>
          </a:p>
        </p:txBody>
      </p:sp>
      <p:sp>
        <p:nvSpPr>
          <p:cNvPr id="17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0:21</a:t>
            </a:r>
          </a:p>
        </p:txBody>
      </p:sp>
      <p:sp>
        <p:nvSpPr>
          <p:cNvPr id="17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0:20</a:t>
            </a:r>
          </a:p>
        </p:txBody>
      </p:sp>
      <p:sp>
        <p:nvSpPr>
          <p:cNvPr id="18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0:19</a:t>
            </a:r>
          </a:p>
        </p:txBody>
      </p:sp>
      <p:sp>
        <p:nvSpPr>
          <p:cNvPr id="18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0:18</a:t>
            </a:r>
          </a:p>
        </p:txBody>
      </p:sp>
      <p:sp>
        <p:nvSpPr>
          <p:cNvPr id="18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0:17</a:t>
            </a:r>
          </a:p>
        </p:txBody>
      </p:sp>
      <p:sp>
        <p:nvSpPr>
          <p:cNvPr id="18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0:16</a:t>
            </a:r>
          </a:p>
        </p:txBody>
      </p:sp>
      <p:sp>
        <p:nvSpPr>
          <p:cNvPr id="18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0:15</a:t>
            </a:r>
          </a:p>
        </p:txBody>
      </p:sp>
      <p:sp>
        <p:nvSpPr>
          <p:cNvPr id="18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0:14</a:t>
            </a:r>
          </a:p>
        </p:txBody>
      </p:sp>
      <p:sp>
        <p:nvSpPr>
          <p:cNvPr id="18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0:13</a:t>
            </a:r>
          </a:p>
        </p:txBody>
      </p:sp>
      <p:sp>
        <p:nvSpPr>
          <p:cNvPr id="18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0:12</a:t>
            </a:r>
          </a:p>
        </p:txBody>
      </p:sp>
      <p:sp>
        <p:nvSpPr>
          <p:cNvPr id="18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0:11</a:t>
            </a:r>
          </a:p>
        </p:txBody>
      </p:sp>
      <p:sp>
        <p:nvSpPr>
          <p:cNvPr id="18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0:10</a:t>
            </a:r>
          </a:p>
        </p:txBody>
      </p:sp>
      <p:sp>
        <p:nvSpPr>
          <p:cNvPr id="19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0:09</a:t>
            </a:r>
          </a:p>
        </p:txBody>
      </p:sp>
      <p:sp>
        <p:nvSpPr>
          <p:cNvPr id="19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0:08</a:t>
            </a:r>
          </a:p>
        </p:txBody>
      </p:sp>
      <p:sp>
        <p:nvSpPr>
          <p:cNvPr id="19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0:07</a:t>
            </a:r>
          </a:p>
        </p:txBody>
      </p:sp>
      <p:sp>
        <p:nvSpPr>
          <p:cNvPr id="19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0:06</a:t>
            </a:r>
          </a:p>
        </p:txBody>
      </p:sp>
      <p:sp>
        <p:nvSpPr>
          <p:cNvPr id="19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0:05</a:t>
            </a:r>
          </a:p>
        </p:txBody>
      </p:sp>
      <p:sp>
        <p:nvSpPr>
          <p:cNvPr id="19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0:04</a:t>
            </a:r>
          </a:p>
        </p:txBody>
      </p:sp>
      <p:sp>
        <p:nvSpPr>
          <p:cNvPr id="19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0:03</a:t>
            </a:r>
          </a:p>
        </p:txBody>
      </p:sp>
      <p:sp>
        <p:nvSpPr>
          <p:cNvPr id="19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0:02</a:t>
            </a:r>
          </a:p>
        </p:txBody>
      </p:sp>
      <p:sp>
        <p:nvSpPr>
          <p:cNvPr id="19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0:01</a:t>
            </a:r>
          </a:p>
        </p:txBody>
      </p:sp>
      <p:sp>
        <p:nvSpPr>
          <p:cNvPr id="199" name="Times Up!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rgbClr val="00B050"/>
                </a:solidFill>
              </a:rPr>
              <a:t>Time’s up!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568325" y="657225"/>
            <a:ext cx="7993063" cy="5670550"/>
            <a:chOff x="-8217650" y="2925933"/>
            <a:chExt cx="7992214" cy="5669282"/>
          </a:xfrm>
        </p:grpSpPr>
        <p:grpSp>
          <p:nvGrpSpPr>
            <p:cNvPr id="5" name="Group 131"/>
            <p:cNvGrpSpPr>
              <a:grpSpLocks/>
            </p:cNvGrpSpPr>
            <p:nvPr/>
          </p:nvGrpSpPr>
          <p:grpSpPr bwMode="auto">
            <a:xfrm>
              <a:off x="-8217650" y="2925933"/>
              <a:ext cx="7992214" cy="5669282"/>
              <a:chOff x="-8143674" y="-1681210"/>
              <a:chExt cx="7935064" cy="5669282"/>
            </a:xfrm>
          </p:grpSpPr>
          <p:sp>
            <p:nvSpPr>
              <p:cNvPr id="133" name="Rectangle 132"/>
              <p:cNvSpPr/>
              <p:nvPr/>
            </p:nvSpPr>
            <p:spPr>
              <a:xfrm>
                <a:off x="-8143674" y="-1681210"/>
                <a:ext cx="7935064" cy="56692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7521" name="TextBox 4"/>
              <p:cNvSpPr txBox="1">
                <a:spLocks noChangeArrowheads="1"/>
              </p:cNvSpPr>
              <p:nvPr/>
            </p:nvSpPr>
            <p:spPr bwMode="auto">
              <a:xfrm>
                <a:off x="-7697542" y="-1365386"/>
                <a:ext cx="3589927" cy="1369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Sorry! You have run out of time and Mr Whoops has slipped and fallen into the rapids!</a:t>
                </a:r>
              </a:p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The word was </a:t>
                </a:r>
                <a:r>
                  <a:rPr lang="en-GB" altLang="en-US" sz="2400">
                    <a:latin typeface="Twinkl ExtraBold" pitchFamily="2" charset="0"/>
                    <a:ea typeface="Sassoon Infant Rg" pitchFamily="50" charset="0"/>
                    <a:cs typeface="Sassoon Infant Rg" pitchFamily="50" charset="0"/>
                  </a:rPr>
                  <a:t>exposure</a:t>
                </a: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!</a:t>
                </a:r>
              </a:p>
            </p:txBody>
          </p:sp>
          <p:pic>
            <p:nvPicPr>
              <p:cNvPr id="17522" name="Picture 134"/>
              <p:cNvPicPr>
                <a:picLocks noChangeAspect="1"/>
              </p:cNvPicPr>
              <p:nvPr/>
            </p:nvPicPr>
            <p:blipFill>
              <a:blip r:embed="rId5"/>
              <a:srcRect b="5646"/>
              <a:stretch>
                <a:fillRect/>
              </a:stretch>
            </p:blipFill>
            <p:spPr bwMode="auto">
              <a:xfrm>
                <a:off x="-8143674" y="125702"/>
                <a:ext cx="7935064" cy="3862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36" name="Rounded Rectangle 135">
              <a:hlinkClick r:id="rId6" action="ppaction://hlinksldjump"/>
            </p:cNvPr>
            <p:cNvSpPr/>
            <p:nvPr/>
          </p:nvSpPr>
          <p:spPr>
            <a:xfrm>
              <a:off x="-3327082" y="3392554"/>
              <a:ext cx="2655605" cy="831664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grpSp>
        <p:nvGrpSpPr>
          <p:cNvPr id="6" name="Group 52"/>
          <p:cNvGrpSpPr>
            <a:grpSpLocks/>
          </p:cNvGrpSpPr>
          <p:nvPr/>
        </p:nvGrpSpPr>
        <p:grpSpPr bwMode="auto">
          <a:xfrm>
            <a:off x="558800" y="646113"/>
            <a:ext cx="8034338" cy="5673725"/>
            <a:chOff x="-8122602" y="4118345"/>
            <a:chExt cx="7935064" cy="5672857"/>
          </a:xfrm>
        </p:grpSpPr>
        <p:grpSp>
          <p:nvGrpSpPr>
            <p:cNvPr id="7" name="Group 54"/>
            <p:cNvGrpSpPr>
              <a:grpSpLocks/>
            </p:cNvGrpSpPr>
            <p:nvPr/>
          </p:nvGrpSpPr>
          <p:grpSpPr bwMode="auto">
            <a:xfrm>
              <a:off x="-8122602" y="4118345"/>
              <a:ext cx="7935064" cy="5672857"/>
              <a:chOff x="596900" y="600892"/>
              <a:chExt cx="7935064" cy="5672857"/>
            </a:xfrm>
          </p:grpSpPr>
          <p:sp>
            <p:nvSpPr>
              <p:cNvPr id="57" name="Rectangle 56"/>
              <p:cNvSpPr/>
              <p:nvPr/>
            </p:nvSpPr>
            <p:spPr>
              <a:xfrm>
                <a:off x="596900" y="600892"/>
                <a:ext cx="7935064" cy="56696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7512" name="TextBox 4"/>
              <p:cNvSpPr txBox="1">
                <a:spLocks noChangeArrowheads="1"/>
              </p:cNvSpPr>
              <p:nvPr/>
            </p:nvSpPr>
            <p:spPr bwMode="auto">
              <a:xfrm>
                <a:off x="881379" y="1040337"/>
                <a:ext cx="4138310" cy="923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Congratulations, you spelt the word correctly and helped Mr Whoops cross to the other side of the river safely!</a:t>
                </a:r>
              </a:p>
            </p:txBody>
          </p:sp>
          <p:sp>
            <p:nvSpPr>
              <p:cNvPr id="17513" name="TextBox 4"/>
              <p:cNvSpPr txBox="1">
                <a:spLocks noChangeArrowheads="1"/>
              </p:cNvSpPr>
              <p:nvPr/>
            </p:nvSpPr>
            <p:spPr bwMode="auto">
              <a:xfrm>
                <a:off x="1426132" y="2519456"/>
                <a:ext cx="3894728" cy="11079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 sz="66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exposure</a:t>
                </a:r>
              </a:p>
            </p:txBody>
          </p:sp>
          <p:pic>
            <p:nvPicPr>
              <p:cNvPr id="17514" name="Picture 59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374950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515" name="Picture 60"/>
              <p:cNvPicPr>
                <a:picLocks noChangeAspect="1"/>
              </p:cNvPicPr>
              <p:nvPr/>
            </p:nvPicPr>
            <p:blipFill>
              <a:blip r:embed="rId8"/>
              <a:srcRect b="33434"/>
              <a:stretch>
                <a:fillRect/>
              </a:stretch>
            </p:blipFill>
            <p:spPr bwMode="auto">
              <a:xfrm>
                <a:off x="3884023" y="3355924"/>
                <a:ext cx="3936275" cy="2914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516" name="Picture 61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>
                <a:off x="76246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517" name="Picture 62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2797861" y="5707692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6" name="Rounded Rectangle 55"/>
            <p:cNvSpPr/>
            <p:nvPr/>
          </p:nvSpPr>
          <p:spPr>
            <a:xfrm>
              <a:off x="-3398565" y="4604046"/>
              <a:ext cx="2655996" cy="831723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sp>
        <p:nvSpPr>
          <p:cNvPr id="122" name="Action Button: Custom 121">
            <a:hlinkClick r:id="" action="ppaction://hlinkshowjump?jump=nextslide" highlightClick="1"/>
          </p:cNvPr>
          <p:cNvSpPr/>
          <p:nvPr/>
        </p:nvSpPr>
        <p:spPr>
          <a:xfrm>
            <a:off x="5341938" y="1131888"/>
            <a:ext cx="2689225" cy="83185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 nodeType="clickPar">
                      <p:stCondLst>
                        <p:cond delay="0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0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" presetClass="exit" presetSubtype="0" fill="hold" grpId="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 nodeType="clickPar">
                      <p:stCondLst>
                        <p:cond delay="0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" presetClass="exit" presetSubtype="0" fill="hold" grpId="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 nodeType="clickPar">
                      <p:stCondLst>
                        <p:cond delay="0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" presetClass="exit" presetSubtype="0" fill="hold" grpId="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" presetClass="exit" presetSubtype="0" fill="hold" grpId="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 nodeType="clickPar">
                      <p:stCondLst>
                        <p:cond delay="0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" presetClass="exit" presetSubtype="0" fill="hold" grpId="1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 nodeType="clickPar">
                      <p:stCondLst>
                        <p:cond delay="0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" presetClass="exit" presetSubtype="0" fill="hold" grpId="1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3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 nodeType="clickPar">
                      <p:stCondLst>
                        <p:cond delay="0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8" presetID="1" presetClass="exit" presetSubtype="0" fill="hold" grpId="1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 nodeType="clickPar">
                      <p:stCondLst>
                        <p:cond delay="0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7" presetID="1" presetClass="exit" presetSubtype="0" fill="hold" grpId="1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 nodeType="clickPar">
                      <p:stCondLst>
                        <p:cond delay="0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6" presetID="1" presetClass="exit" presetSubtype="0" fill="hold" grpId="1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 nodeType="clickPar">
                      <p:stCondLst>
                        <p:cond delay="0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5" presetID="1" presetClass="exit" presetSubtype="0" fill="hold" grpId="2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 nodeType="clickPar">
                      <p:stCondLst>
                        <p:cond delay="0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4" presetID="1" presetClass="exit" presetSubtype="0" fill="hold" grpId="2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 nodeType="clickPar">
                      <p:stCondLst>
                        <p:cond delay="0"/>
                      </p:stCondLst>
                      <p:childTnLst>
                        <p:par>
                          <p:cTn id="1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3" presetID="1" presetClass="exit" presetSubtype="0" fill="hold" grpId="2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 nodeType="clickPar">
                      <p:stCondLst>
                        <p:cond delay="0"/>
                      </p:stCondLst>
                      <p:childTnLst>
                        <p:par>
                          <p:cTn id="2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2" presetID="1" presetClass="exit" presetSubtype="0" fill="hold" grpId="2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4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 nodeType="clickPar">
                      <p:stCondLst>
                        <p:cond delay="0"/>
                      </p:stCondLst>
                      <p:childTnLst>
                        <p:par>
                          <p:cTn id="2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1" presetID="1" presetClass="exit" presetSubtype="0" fill="hold" grpId="2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 nodeType="clickPar">
                      <p:stCondLst>
                        <p:cond delay="0"/>
                      </p:stCondLst>
                      <p:childTnLst>
                        <p:par>
                          <p:cTn id="2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ntr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0" presetID="1" presetClass="exit" presetSubtype="0" fill="hold" grpId="3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 nodeType="clickPar">
                      <p:stCondLst>
                        <p:cond delay="0"/>
                      </p:stCondLst>
                      <p:childTnLst>
                        <p:par>
                          <p:cTn id="2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9" presetID="1" presetClass="exit" presetSubtype="0" fill="hold" grpId="3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 nodeType="clickPar">
                      <p:stCondLst>
                        <p:cond delay="0"/>
                      </p:stCondLst>
                      <p:childTnLst>
                        <p:par>
                          <p:cTn id="2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ntr" presetSubtype="0" fill="hold" grpId="3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8" presetID="1" presetClass="exit" presetSubtype="0" fill="hold" grpId="3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 nodeType="clickPar">
                      <p:stCondLst>
                        <p:cond delay="0"/>
                      </p:stCondLst>
                      <p:childTnLst>
                        <p:par>
                          <p:cTn id="2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ntr" presetSubtype="0" fill="hold" grpId="3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7" presetID="1" presetClass="exit" presetSubtype="0" fill="hold" grpId="3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3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 nodeType="clickPar">
                      <p:stCondLst>
                        <p:cond delay="0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10" presetClass="entr" presetSubtype="0" fill="hold" grpId="3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6" presetID="1" presetClass="exit" presetSubtype="0" fill="hold" grpId="3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4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 nodeType="clickPar">
                      <p:stCondLst>
                        <p:cond delay="0"/>
                      </p:stCondLst>
                      <p:childTnLst>
                        <p:par>
                          <p:cTn id="2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1" presetID="10" presetClass="entr" presetSubtype="0" fill="hold" grpId="4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5" presetID="1" presetClass="exit" presetSubtype="0" fill="hold" grpId="4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5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 nodeType="clickPar">
                      <p:stCondLst>
                        <p:cond delay="0"/>
                      </p:stCondLst>
                      <p:childTnLst>
                        <p:par>
                          <p:cTn id="2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3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3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3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3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3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3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3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3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3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3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3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3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3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3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3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3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3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39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39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3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4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40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40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40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4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4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4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4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4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4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43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4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43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43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44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4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4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 nodeType="afterGroup">
                            <p:stCondLst>
                              <p:cond delay="55000"/>
                            </p:stCondLst>
                            <p:childTnLst>
                              <p:par>
                                <p:cTn id="4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4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4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4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2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4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4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</p:childTnLst>
        </p:cTn>
      </p:par>
    </p:tnLst>
    <p:bldLst>
      <p:bldP spid="223" grpId="0"/>
      <p:bldP spid="224" grpId="0"/>
      <p:bldP spid="225" grpId="0"/>
      <p:bldP spid="228" grpId="0"/>
      <p:bldP spid="229" grpId="0"/>
      <p:bldP spid="230" grpId="0"/>
      <p:bldP spid="233" grpId="0"/>
      <p:bldP spid="234" grpId="0"/>
      <p:bldP spid="235" grpId="0"/>
      <p:bldP spid="238" grpId="0"/>
      <p:bldP spid="239" grpId="0"/>
      <p:bldP spid="240" grpId="0"/>
      <p:bldP spid="243" grpId="0"/>
      <p:bldP spid="244" grpId="0"/>
      <p:bldP spid="245" grpId="0"/>
      <p:bldP spid="248" grpId="0"/>
      <p:bldP spid="249" grpId="0"/>
      <p:bldP spid="250" grpId="0"/>
      <p:bldP spid="253" grpId="0"/>
      <p:bldP spid="254" grpId="0"/>
      <p:bldP spid="255" grpId="0"/>
      <p:bldP spid="210" grpId="0" animBg="1"/>
      <p:bldP spid="210" grpId="1" animBg="1"/>
      <p:bldP spid="210" grpId="2" animBg="1"/>
      <p:bldP spid="210" grpId="3" animBg="1"/>
      <p:bldP spid="210" grpId="4" animBg="1"/>
      <p:bldP spid="210" grpId="5" animBg="1"/>
      <p:bldP spid="210" grpId="6" animBg="1"/>
      <p:bldP spid="210" grpId="7" animBg="1"/>
      <p:bldP spid="210" grpId="8" animBg="1"/>
      <p:bldP spid="210" grpId="9" animBg="1"/>
      <p:bldP spid="210" grpId="10" animBg="1"/>
      <p:bldP spid="210" grpId="11" animBg="1"/>
      <p:bldP spid="210" grpId="12" animBg="1"/>
      <p:bldP spid="210" grpId="13" animBg="1"/>
      <p:bldP spid="210" grpId="14" animBg="1"/>
      <p:bldP spid="210" grpId="15" animBg="1"/>
      <p:bldP spid="210" grpId="16" animBg="1"/>
      <p:bldP spid="210" grpId="17" animBg="1"/>
      <p:bldP spid="210" grpId="18" animBg="1"/>
      <p:bldP spid="210" grpId="19" animBg="1"/>
      <p:bldP spid="210" grpId="20" animBg="1"/>
      <p:bldP spid="210" grpId="21" animBg="1"/>
      <p:bldP spid="210" grpId="22" animBg="1"/>
      <p:bldP spid="210" grpId="23" animBg="1"/>
      <p:bldP spid="210" grpId="24" animBg="1"/>
      <p:bldP spid="210" grpId="25" animBg="1"/>
      <p:bldP spid="210" grpId="26" animBg="1"/>
      <p:bldP spid="210" grpId="27" animBg="1"/>
      <p:bldP spid="210" grpId="28" animBg="1"/>
      <p:bldP spid="210" grpId="29" animBg="1"/>
      <p:bldP spid="210" grpId="30" animBg="1"/>
      <p:bldP spid="210" grpId="31" animBg="1"/>
      <p:bldP spid="210" grpId="32" animBg="1"/>
      <p:bldP spid="210" grpId="33" animBg="1"/>
      <p:bldP spid="210" grpId="34" animBg="1"/>
      <p:bldP spid="210" grpId="35" animBg="1"/>
      <p:bldP spid="210" grpId="36" animBg="1"/>
      <p:bldP spid="210" grpId="37" animBg="1"/>
      <p:bldP spid="210" grpId="38" animBg="1"/>
      <p:bldP spid="210" grpId="39" animBg="1"/>
      <p:bldP spid="210" grpId="40" animBg="1"/>
      <p:bldP spid="210" grpId="41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/>
          </p:cNvPicPr>
          <p:nvPr/>
        </p:nvPicPr>
        <p:blipFill>
          <a:blip r:embed="rId2"/>
          <a:srcRect t="233"/>
          <a:stretch>
            <a:fillRect/>
          </a:stretch>
        </p:blipFill>
        <p:spPr bwMode="auto">
          <a:xfrm>
            <a:off x="568325" y="1543050"/>
            <a:ext cx="7940675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054100" y="2090738"/>
            <a:ext cx="6861175" cy="3635375"/>
            <a:chOff x="1111250" y="2401525"/>
            <a:chExt cx="5572125" cy="2952750"/>
          </a:xfrm>
        </p:grpSpPr>
        <p:pic>
          <p:nvPicPr>
            <p:cNvPr id="18547" name="Picture 27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99138" y="2401525"/>
              <a:ext cx="884237" cy="287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548" name="Picture 27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129213" y="2488837"/>
              <a:ext cx="884237" cy="2865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549" name="Picture 27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60875" y="2401525"/>
              <a:ext cx="882650" cy="287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550" name="Picture 27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90950" y="2488837"/>
              <a:ext cx="884238" cy="2865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551" name="Picture 27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21025" y="2401525"/>
              <a:ext cx="884238" cy="287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552" name="Picture 276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451100" y="2488837"/>
              <a:ext cx="884238" cy="2865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553" name="Picture 27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81175" y="2401525"/>
              <a:ext cx="884238" cy="287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554" name="Picture 278"/>
            <p:cNvPicPr>
              <a:picLocks noChangeAspect="1"/>
            </p:cNvPicPr>
            <p:nvPr/>
          </p:nvPicPr>
          <p:blipFill>
            <a:blip r:embed="rId4"/>
            <a:srcRect b="76497"/>
            <a:stretch>
              <a:fillRect/>
            </a:stretch>
          </p:blipFill>
          <p:spPr bwMode="auto">
            <a:xfrm>
              <a:off x="1111250" y="3573571"/>
              <a:ext cx="884238" cy="673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3" name="Oval 252"/>
          <p:cNvSpPr/>
          <p:nvPr/>
        </p:nvSpPr>
        <p:spPr>
          <a:xfrm>
            <a:off x="7119938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 err="1">
                <a:solidFill>
                  <a:schemeClr val="tx1"/>
                </a:solidFill>
              </a:rPr>
              <a:t>i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2" name="correct 1"/>
          <p:cNvSpPr/>
          <p:nvPr/>
        </p:nvSpPr>
        <p:spPr>
          <a:xfrm>
            <a:off x="1365250" y="36179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p</a:t>
            </a:r>
          </a:p>
        </p:txBody>
      </p:sp>
      <p:sp>
        <p:nvSpPr>
          <p:cNvPr id="222" name="correct 1"/>
          <p:cNvSpPr/>
          <p:nvPr/>
        </p:nvSpPr>
        <p:spPr>
          <a:xfrm>
            <a:off x="2139950" y="41433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23" name="Oval 222"/>
          <p:cNvSpPr/>
          <p:nvPr/>
        </p:nvSpPr>
        <p:spPr>
          <a:xfrm>
            <a:off x="2184400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j</a:t>
            </a:r>
          </a:p>
        </p:txBody>
      </p:sp>
      <p:sp>
        <p:nvSpPr>
          <p:cNvPr id="224" name="Oval 223"/>
          <p:cNvSpPr/>
          <p:nvPr/>
        </p:nvSpPr>
        <p:spPr>
          <a:xfrm>
            <a:off x="2097088" y="23336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25" name="Oval 224"/>
          <p:cNvSpPr/>
          <p:nvPr/>
        </p:nvSpPr>
        <p:spPr>
          <a:xfrm>
            <a:off x="2119313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27" name="correct 1"/>
          <p:cNvSpPr/>
          <p:nvPr/>
        </p:nvSpPr>
        <p:spPr>
          <a:xfrm>
            <a:off x="2928938" y="32019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8" name="Oval 227"/>
          <p:cNvSpPr/>
          <p:nvPr/>
        </p:nvSpPr>
        <p:spPr>
          <a:xfrm>
            <a:off x="2922588" y="41148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29" name="Oval 228"/>
          <p:cNvSpPr/>
          <p:nvPr/>
        </p:nvSpPr>
        <p:spPr>
          <a:xfrm>
            <a:off x="2984500" y="23574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30" name="Oval 229"/>
          <p:cNvSpPr/>
          <p:nvPr/>
        </p:nvSpPr>
        <p:spPr>
          <a:xfrm>
            <a:off x="2944813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32" name="correct 1"/>
          <p:cNvSpPr/>
          <p:nvPr/>
        </p:nvSpPr>
        <p:spPr>
          <a:xfrm>
            <a:off x="3817938" y="41259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33" name="Oval 232"/>
          <p:cNvSpPr/>
          <p:nvPr/>
        </p:nvSpPr>
        <p:spPr>
          <a:xfrm>
            <a:off x="3832225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234" name="Oval 233"/>
          <p:cNvSpPr/>
          <p:nvPr/>
        </p:nvSpPr>
        <p:spPr>
          <a:xfrm>
            <a:off x="3811588" y="23495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235" name="Oval 234"/>
          <p:cNvSpPr/>
          <p:nvPr/>
        </p:nvSpPr>
        <p:spPr>
          <a:xfrm>
            <a:off x="3768725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237" name="correct 1"/>
          <p:cNvSpPr/>
          <p:nvPr/>
        </p:nvSpPr>
        <p:spPr>
          <a:xfrm>
            <a:off x="4576763" y="321786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38" name="Oval 237"/>
          <p:cNvSpPr/>
          <p:nvPr/>
        </p:nvSpPr>
        <p:spPr>
          <a:xfrm>
            <a:off x="4638675" y="23209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39" name="Oval 238"/>
          <p:cNvSpPr/>
          <p:nvPr/>
        </p:nvSpPr>
        <p:spPr>
          <a:xfrm>
            <a:off x="4595813" y="41259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240" name="Oval 239"/>
          <p:cNvSpPr/>
          <p:nvPr/>
        </p:nvSpPr>
        <p:spPr>
          <a:xfrm>
            <a:off x="4641850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242" name="correct 1"/>
          <p:cNvSpPr/>
          <p:nvPr/>
        </p:nvSpPr>
        <p:spPr>
          <a:xfrm>
            <a:off x="5418138" y="49815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43" name="Oval 242"/>
          <p:cNvSpPr/>
          <p:nvPr/>
        </p:nvSpPr>
        <p:spPr>
          <a:xfrm>
            <a:off x="5461000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44" name="Oval 243"/>
          <p:cNvSpPr/>
          <p:nvPr/>
        </p:nvSpPr>
        <p:spPr>
          <a:xfrm>
            <a:off x="5465763" y="41433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5" name="Oval 244"/>
          <p:cNvSpPr/>
          <p:nvPr/>
        </p:nvSpPr>
        <p:spPr>
          <a:xfrm>
            <a:off x="5418138" y="236696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247" name="correct 1"/>
          <p:cNvSpPr/>
          <p:nvPr/>
        </p:nvSpPr>
        <p:spPr>
          <a:xfrm>
            <a:off x="6283325" y="23479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48" name="Oval 247"/>
          <p:cNvSpPr/>
          <p:nvPr/>
        </p:nvSpPr>
        <p:spPr>
          <a:xfrm>
            <a:off x="6232525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49" name="Oval 248"/>
          <p:cNvSpPr/>
          <p:nvPr/>
        </p:nvSpPr>
        <p:spPr>
          <a:xfrm>
            <a:off x="6240463" y="41433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50" name="Oval 249"/>
          <p:cNvSpPr/>
          <p:nvPr/>
        </p:nvSpPr>
        <p:spPr>
          <a:xfrm>
            <a:off x="6243638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v</a:t>
            </a:r>
          </a:p>
        </p:txBody>
      </p:sp>
      <p:sp>
        <p:nvSpPr>
          <p:cNvPr id="252" name="correct last"/>
          <p:cNvSpPr/>
          <p:nvPr/>
        </p:nvSpPr>
        <p:spPr>
          <a:xfrm>
            <a:off x="7124700" y="41259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54" name="Oval 253"/>
          <p:cNvSpPr/>
          <p:nvPr/>
        </p:nvSpPr>
        <p:spPr>
          <a:xfrm>
            <a:off x="7119938" y="23733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55" name="Oval 254"/>
          <p:cNvSpPr/>
          <p:nvPr/>
        </p:nvSpPr>
        <p:spPr>
          <a:xfrm>
            <a:off x="7067550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18465" name="Rectangle 53"/>
          <p:cNvSpPr>
            <a:spLocks noChangeArrowheads="1"/>
          </p:cNvSpPr>
          <p:nvPr/>
        </p:nvSpPr>
        <p:spPr bwMode="auto">
          <a:xfrm>
            <a:off x="538163" y="927100"/>
            <a:ext cx="61388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en-US" sz="2000" b="1">
                <a:ea typeface="Sassoon Infant Rg" pitchFamily="50" charset="0"/>
                <a:cs typeface="Sassoon Infant Rg" pitchFamily="50" charset="0"/>
              </a:rPr>
              <a:t>Clue: </a:t>
            </a:r>
            <a:r>
              <a:rPr lang="en-GB" altLang="en-US" sz="2000">
                <a:ea typeface="Sassoon Infant Rg" pitchFamily="50" charset="0"/>
                <a:cs typeface="Sassoon Infant Rg" pitchFamily="50" charset="0"/>
              </a:rPr>
              <a:t>the force you make when you press something.</a:t>
            </a:r>
          </a:p>
        </p:txBody>
      </p:sp>
      <p:sp>
        <p:nvSpPr>
          <p:cNvPr id="210" name="Rectangle 1"/>
          <p:cNvSpPr>
            <a:spLocks noChangeArrowheads="1"/>
          </p:cNvSpPr>
          <p:nvPr/>
        </p:nvSpPr>
        <p:spPr bwMode="auto">
          <a:xfrm>
            <a:off x="577850" y="1497013"/>
            <a:ext cx="7985125" cy="4822825"/>
          </a:xfrm>
          <a:prstGeom prst="rect">
            <a:avLst/>
          </a:prstGeom>
          <a:solidFill>
            <a:srgbClr val="EB8634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en-GB" altLang="en-US" sz="3600" b="1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Incorrect Letter! </a:t>
            </a:r>
          </a:p>
          <a:p>
            <a:pPr algn="ctr" eaLnBrk="1" hangingPunct="1"/>
            <a:r>
              <a:rPr lang="en-GB" altLang="en-US" sz="2400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Please wait five seconds</a:t>
            </a:r>
          </a:p>
        </p:txBody>
      </p:sp>
      <p:sp>
        <p:nvSpPr>
          <p:cNvPr id="137" name="Start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Start</a:t>
            </a:r>
          </a:p>
        </p:txBody>
      </p:sp>
      <p:sp>
        <p:nvSpPr>
          <p:cNvPr id="138" name="Start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139" name="6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140" name="59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0:59</a:t>
            </a:r>
          </a:p>
        </p:txBody>
      </p:sp>
      <p:sp>
        <p:nvSpPr>
          <p:cNvPr id="141" name="58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0:58</a:t>
            </a:r>
          </a:p>
        </p:txBody>
      </p:sp>
      <p:sp>
        <p:nvSpPr>
          <p:cNvPr id="142" name="57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0:57</a:t>
            </a:r>
          </a:p>
        </p:txBody>
      </p:sp>
      <p:sp>
        <p:nvSpPr>
          <p:cNvPr id="143" name="56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0:56</a:t>
            </a:r>
          </a:p>
        </p:txBody>
      </p:sp>
      <p:sp>
        <p:nvSpPr>
          <p:cNvPr id="144" name="55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0:55</a:t>
            </a:r>
          </a:p>
        </p:txBody>
      </p:sp>
      <p:sp>
        <p:nvSpPr>
          <p:cNvPr id="145" name="54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0:54</a:t>
            </a:r>
          </a:p>
        </p:txBody>
      </p:sp>
      <p:sp>
        <p:nvSpPr>
          <p:cNvPr id="146" name="53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0:53</a:t>
            </a:r>
          </a:p>
        </p:txBody>
      </p:sp>
      <p:sp>
        <p:nvSpPr>
          <p:cNvPr id="147" name="52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0:52</a:t>
            </a:r>
          </a:p>
        </p:txBody>
      </p:sp>
      <p:sp>
        <p:nvSpPr>
          <p:cNvPr id="148" name="51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0:51</a:t>
            </a:r>
          </a:p>
        </p:txBody>
      </p:sp>
      <p:sp>
        <p:nvSpPr>
          <p:cNvPr id="149" name="5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0:50</a:t>
            </a:r>
          </a:p>
        </p:txBody>
      </p:sp>
      <p:sp>
        <p:nvSpPr>
          <p:cNvPr id="150" name="49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0:49</a:t>
            </a:r>
          </a:p>
        </p:txBody>
      </p:sp>
      <p:sp>
        <p:nvSpPr>
          <p:cNvPr id="151" name="48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0:48</a:t>
            </a:r>
          </a:p>
        </p:txBody>
      </p:sp>
      <p:sp>
        <p:nvSpPr>
          <p:cNvPr id="152" name="47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0:47</a:t>
            </a:r>
          </a:p>
        </p:txBody>
      </p:sp>
      <p:sp>
        <p:nvSpPr>
          <p:cNvPr id="153" name="46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0:46</a:t>
            </a:r>
          </a:p>
        </p:txBody>
      </p:sp>
      <p:sp>
        <p:nvSpPr>
          <p:cNvPr id="154" name="45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0:45</a:t>
            </a:r>
          </a:p>
        </p:txBody>
      </p:sp>
      <p:sp>
        <p:nvSpPr>
          <p:cNvPr id="155" name="44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0:44</a:t>
            </a:r>
          </a:p>
        </p:txBody>
      </p:sp>
      <p:sp>
        <p:nvSpPr>
          <p:cNvPr id="156" name="43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0:43</a:t>
            </a:r>
          </a:p>
        </p:txBody>
      </p:sp>
      <p:sp>
        <p:nvSpPr>
          <p:cNvPr id="157" name="42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0:42</a:t>
            </a:r>
          </a:p>
        </p:txBody>
      </p:sp>
      <p:sp>
        <p:nvSpPr>
          <p:cNvPr id="158" name="41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0:41</a:t>
            </a:r>
          </a:p>
        </p:txBody>
      </p:sp>
      <p:sp>
        <p:nvSpPr>
          <p:cNvPr id="15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0:40</a:t>
            </a:r>
          </a:p>
        </p:txBody>
      </p:sp>
      <p:sp>
        <p:nvSpPr>
          <p:cNvPr id="16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0:39</a:t>
            </a:r>
          </a:p>
        </p:txBody>
      </p:sp>
      <p:sp>
        <p:nvSpPr>
          <p:cNvPr id="16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0:38</a:t>
            </a:r>
          </a:p>
        </p:txBody>
      </p:sp>
      <p:sp>
        <p:nvSpPr>
          <p:cNvPr id="16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0:37</a:t>
            </a:r>
          </a:p>
        </p:txBody>
      </p:sp>
      <p:sp>
        <p:nvSpPr>
          <p:cNvPr id="16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0:36</a:t>
            </a:r>
          </a:p>
        </p:txBody>
      </p:sp>
      <p:sp>
        <p:nvSpPr>
          <p:cNvPr id="16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0:35</a:t>
            </a:r>
          </a:p>
        </p:txBody>
      </p:sp>
      <p:sp>
        <p:nvSpPr>
          <p:cNvPr id="16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0:34</a:t>
            </a:r>
          </a:p>
        </p:txBody>
      </p:sp>
      <p:sp>
        <p:nvSpPr>
          <p:cNvPr id="16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0:33</a:t>
            </a:r>
          </a:p>
        </p:txBody>
      </p:sp>
      <p:sp>
        <p:nvSpPr>
          <p:cNvPr id="16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0:32</a:t>
            </a:r>
          </a:p>
        </p:txBody>
      </p:sp>
      <p:sp>
        <p:nvSpPr>
          <p:cNvPr id="16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0:31</a:t>
            </a:r>
          </a:p>
        </p:txBody>
      </p:sp>
      <p:sp>
        <p:nvSpPr>
          <p:cNvPr id="16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0:30</a:t>
            </a:r>
          </a:p>
        </p:txBody>
      </p:sp>
      <p:sp>
        <p:nvSpPr>
          <p:cNvPr id="17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0:29</a:t>
            </a:r>
          </a:p>
        </p:txBody>
      </p:sp>
      <p:sp>
        <p:nvSpPr>
          <p:cNvPr id="17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0:28</a:t>
            </a:r>
          </a:p>
        </p:txBody>
      </p:sp>
      <p:sp>
        <p:nvSpPr>
          <p:cNvPr id="17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0:27</a:t>
            </a:r>
          </a:p>
        </p:txBody>
      </p:sp>
      <p:sp>
        <p:nvSpPr>
          <p:cNvPr id="17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0:26</a:t>
            </a:r>
          </a:p>
        </p:txBody>
      </p:sp>
      <p:sp>
        <p:nvSpPr>
          <p:cNvPr id="17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0:25</a:t>
            </a:r>
          </a:p>
        </p:txBody>
      </p:sp>
      <p:sp>
        <p:nvSpPr>
          <p:cNvPr id="17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0:24</a:t>
            </a:r>
          </a:p>
        </p:txBody>
      </p:sp>
      <p:sp>
        <p:nvSpPr>
          <p:cNvPr id="17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0:23</a:t>
            </a:r>
          </a:p>
        </p:txBody>
      </p:sp>
      <p:sp>
        <p:nvSpPr>
          <p:cNvPr id="17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0:22</a:t>
            </a:r>
          </a:p>
        </p:txBody>
      </p:sp>
      <p:sp>
        <p:nvSpPr>
          <p:cNvPr id="17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0:21</a:t>
            </a:r>
          </a:p>
        </p:txBody>
      </p:sp>
      <p:sp>
        <p:nvSpPr>
          <p:cNvPr id="17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0:20</a:t>
            </a:r>
          </a:p>
        </p:txBody>
      </p:sp>
      <p:sp>
        <p:nvSpPr>
          <p:cNvPr id="18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0:19</a:t>
            </a:r>
          </a:p>
        </p:txBody>
      </p:sp>
      <p:sp>
        <p:nvSpPr>
          <p:cNvPr id="18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0:18</a:t>
            </a:r>
          </a:p>
        </p:txBody>
      </p:sp>
      <p:sp>
        <p:nvSpPr>
          <p:cNvPr id="18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0:17</a:t>
            </a:r>
          </a:p>
        </p:txBody>
      </p:sp>
      <p:sp>
        <p:nvSpPr>
          <p:cNvPr id="18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0:16</a:t>
            </a:r>
          </a:p>
        </p:txBody>
      </p:sp>
      <p:sp>
        <p:nvSpPr>
          <p:cNvPr id="18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0:15</a:t>
            </a:r>
          </a:p>
        </p:txBody>
      </p:sp>
      <p:sp>
        <p:nvSpPr>
          <p:cNvPr id="18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0:14</a:t>
            </a:r>
          </a:p>
        </p:txBody>
      </p:sp>
      <p:sp>
        <p:nvSpPr>
          <p:cNvPr id="18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0:13</a:t>
            </a:r>
          </a:p>
        </p:txBody>
      </p:sp>
      <p:sp>
        <p:nvSpPr>
          <p:cNvPr id="18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0:12</a:t>
            </a:r>
          </a:p>
        </p:txBody>
      </p:sp>
      <p:sp>
        <p:nvSpPr>
          <p:cNvPr id="18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0:11</a:t>
            </a:r>
          </a:p>
        </p:txBody>
      </p:sp>
      <p:sp>
        <p:nvSpPr>
          <p:cNvPr id="18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0:10</a:t>
            </a:r>
          </a:p>
        </p:txBody>
      </p:sp>
      <p:sp>
        <p:nvSpPr>
          <p:cNvPr id="19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0:09</a:t>
            </a:r>
          </a:p>
        </p:txBody>
      </p:sp>
      <p:sp>
        <p:nvSpPr>
          <p:cNvPr id="19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0:08</a:t>
            </a:r>
          </a:p>
        </p:txBody>
      </p:sp>
      <p:sp>
        <p:nvSpPr>
          <p:cNvPr id="19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0:07</a:t>
            </a:r>
          </a:p>
        </p:txBody>
      </p:sp>
      <p:sp>
        <p:nvSpPr>
          <p:cNvPr id="19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0:06</a:t>
            </a:r>
          </a:p>
        </p:txBody>
      </p:sp>
      <p:sp>
        <p:nvSpPr>
          <p:cNvPr id="19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0:05</a:t>
            </a:r>
          </a:p>
        </p:txBody>
      </p:sp>
      <p:sp>
        <p:nvSpPr>
          <p:cNvPr id="19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0:04</a:t>
            </a:r>
          </a:p>
        </p:txBody>
      </p:sp>
      <p:sp>
        <p:nvSpPr>
          <p:cNvPr id="19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0:03</a:t>
            </a:r>
          </a:p>
        </p:txBody>
      </p:sp>
      <p:sp>
        <p:nvSpPr>
          <p:cNvPr id="19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0:02</a:t>
            </a:r>
          </a:p>
        </p:txBody>
      </p:sp>
      <p:sp>
        <p:nvSpPr>
          <p:cNvPr id="19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0:01</a:t>
            </a:r>
          </a:p>
        </p:txBody>
      </p:sp>
      <p:sp>
        <p:nvSpPr>
          <p:cNvPr id="199" name="Times Up!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rgbClr val="00B050"/>
                </a:solidFill>
              </a:rPr>
              <a:t>Time’s up!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568325" y="657225"/>
            <a:ext cx="7993063" cy="5670550"/>
            <a:chOff x="-8217650" y="2925933"/>
            <a:chExt cx="7992214" cy="5669282"/>
          </a:xfrm>
        </p:grpSpPr>
        <p:grpSp>
          <p:nvGrpSpPr>
            <p:cNvPr id="5" name="Group 131"/>
            <p:cNvGrpSpPr>
              <a:grpSpLocks/>
            </p:cNvGrpSpPr>
            <p:nvPr/>
          </p:nvGrpSpPr>
          <p:grpSpPr bwMode="auto">
            <a:xfrm>
              <a:off x="-8217650" y="2925933"/>
              <a:ext cx="7992214" cy="5669282"/>
              <a:chOff x="-8143674" y="-1681210"/>
              <a:chExt cx="7935064" cy="5669282"/>
            </a:xfrm>
          </p:grpSpPr>
          <p:sp>
            <p:nvSpPr>
              <p:cNvPr id="133" name="Rectangle 132"/>
              <p:cNvSpPr/>
              <p:nvPr/>
            </p:nvSpPr>
            <p:spPr>
              <a:xfrm>
                <a:off x="-8143674" y="-1681210"/>
                <a:ext cx="7935064" cy="56692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8545" name="TextBox 4"/>
              <p:cNvSpPr txBox="1">
                <a:spLocks noChangeArrowheads="1"/>
              </p:cNvSpPr>
              <p:nvPr/>
            </p:nvSpPr>
            <p:spPr bwMode="auto">
              <a:xfrm>
                <a:off x="-7697542" y="-1365386"/>
                <a:ext cx="3589927" cy="1369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Sorry! You have run out of time and Mr Whoops has slipped and fallen into the rapids!</a:t>
                </a:r>
              </a:p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The word was </a:t>
                </a:r>
                <a:r>
                  <a:rPr lang="en-GB" altLang="en-US" sz="2400">
                    <a:latin typeface="Twinkl ExtraBold" pitchFamily="2" charset="0"/>
                    <a:ea typeface="Sassoon Infant Rg" pitchFamily="50" charset="0"/>
                    <a:cs typeface="Sassoon Infant Rg" pitchFamily="50" charset="0"/>
                  </a:rPr>
                  <a:t>pressure</a:t>
                </a: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!</a:t>
                </a:r>
              </a:p>
            </p:txBody>
          </p:sp>
          <p:pic>
            <p:nvPicPr>
              <p:cNvPr id="18546" name="Picture 134"/>
              <p:cNvPicPr>
                <a:picLocks noChangeAspect="1"/>
              </p:cNvPicPr>
              <p:nvPr/>
            </p:nvPicPr>
            <p:blipFill>
              <a:blip r:embed="rId5"/>
              <a:srcRect b="5646"/>
              <a:stretch>
                <a:fillRect/>
              </a:stretch>
            </p:blipFill>
            <p:spPr bwMode="auto">
              <a:xfrm>
                <a:off x="-8143674" y="125702"/>
                <a:ext cx="7935064" cy="3862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36" name="Rounded Rectangle 135">
              <a:hlinkClick r:id="rId6" action="ppaction://hlinksldjump"/>
            </p:cNvPr>
            <p:cNvSpPr/>
            <p:nvPr/>
          </p:nvSpPr>
          <p:spPr>
            <a:xfrm>
              <a:off x="-3327082" y="3392554"/>
              <a:ext cx="2655605" cy="831664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grpSp>
        <p:nvGrpSpPr>
          <p:cNvPr id="6" name="Group 52"/>
          <p:cNvGrpSpPr>
            <a:grpSpLocks/>
          </p:cNvGrpSpPr>
          <p:nvPr/>
        </p:nvGrpSpPr>
        <p:grpSpPr bwMode="auto">
          <a:xfrm>
            <a:off x="558800" y="646113"/>
            <a:ext cx="8034338" cy="5673725"/>
            <a:chOff x="-8122602" y="4118345"/>
            <a:chExt cx="7935064" cy="5672857"/>
          </a:xfrm>
        </p:grpSpPr>
        <p:grpSp>
          <p:nvGrpSpPr>
            <p:cNvPr id="7" name="Group 54"/>
            <p:cNvGrpSpPr>
              <a:grpSpLocks/>
            </p:cNvGrpSpPr>
            <p:nvPr/>
          </p:nvGrpSpPr>
          <p:grpSpPr bwMode="auto">
            <a:xfrm>
              <a:off x="-8122602" y="4118345"/>
              <a:ext cx="7935064" cy="5672857"/>
              <a:chOff x="596900" y="600892"/>
              <a:chExt cx="7935064" cy="5672857"/>
            </a:xfrm>
          </p:grpSpPr>
          <p:sp>
            <p:nvSpPr>
              <p:cNvPr id="57" name="Rectangle 56"/>
              <p:cNvSpPr/>
              <p:nvPr/>
            </p:nvSpPr>
            <p:spPr>
              <a:xfrm>
                <a:off x="596900" y="600892"/>
                <a:ext cx="7935064" cy="56696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8536" name="TextBox 4"/>
              <p:cNvSpPr txBox="1">
                <a:spLocks noChangeArrowheads="1"/>
              </p:cNvSpPr>
              <p:nvPr/>
            </p:nvSpPr>
            <p:spPr bwMode="auto">
              <a:xfrm>
                <a:off x="881379" y="1040337"/>
                <a:ext cx="4138310" cy="923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Congratulations, you spelt the word correctly and helped Mr Whoops cross to the other side of the river safely!</a:t>
                </a:r>
              </a:p>
            </p:txBody>
          </p:sp>
          <p:sp>
            <p:nvSpPr>
              <p:cNvPr id="18537" name="TextBox 4"/>
              <p:cNvSpPr txBox="1">
                <a:spLocks noChangeArrowheads="1"/>
              </p:cNvSpPr>
              <p:nvPr/>
            </p:nvSpPr>
            <p:spPr bwMode="auto">
              <a:xfrm>
                <a:off x="1426132" y="2519456"/>
                <a:ext cx="3894728" cy="11079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 sz="66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pressure</a:t>
                </a:r>
              </a:p>
            </p:txBody>
          </p:sp>
          <p:pic>
            <p:nvPicPr>
              <p:cNvPr id="18538" name="Picture 59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374950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539" name="Picture 60"/>
              <p:cNvPicPr>
                <a:picLocks noChangeAspect="1"/>
              </p:cNvPicPr>
              <p:nvPr/>
            </p:nvPicPr>
            <p:blipFill>
              <a:blip r:embed="rId8"/>
              <a:srcRect b="33434"/>
              <a:stretch>
                <a:fillRect/>
              </a:stretch>
            </p:blipFill>
            <p:spPr bwMode="auto">
              <a:xfrm>
                <a:off x="3884023" y="3355924"/>
                <a:ext cx="3936275" cy="2914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540" name="Picture 61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>
                <a:off x="76246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541" name="Picture 62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2797861" y="5707692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6" name="Rounded Rectangle 55"/>
            <p:cNvSpPr/>
            <p:nvPr/>
          </p:nvSpPr>
          <p:spPr>
            <a:xfrm>
              <a:off x="-3398565" y="4604046"/>
              <a:ext cx="2655996" cy="831723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sp>
        <p:nvSpPr>
          <p:cNvPr id="122" name="Action Button: Custom 121">
            <a:hlinkClick r:id="" action="ppaction://hlinkshowjump?jump=nextslide" highlightClick="1"/>
          </p:cNvPr>
          <p:cNvSpPr/>
          <p:nvPr/>
        </p:nvSpPr>
        <p:spPr>
          <a:xfrm>
            <a:off x="5341938" y="1131888"/>
            <a:ext cx="2689225" cy="83185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 nodeType="clickPar">
                      <p:stCondLst>
                        <p:cond delay="0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0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" presetClass="exit" presetSubtype="0" fill="hold" grpId="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 nodeType="clickPar">
                      <p:stCondLst>
                        <p:cond delay="0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" presetClass="exit" presetSubtype="0" fill="hold" grpId="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 nodeType="clickPar">
                      <p:stCondLst>
                        <p:cond delay="0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" presetClass="exit" presetSubtype="0" fill="hold" grpId="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" presetClass="exit" presetSubtype="0" fill="hold" grpId="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 nodeType="clickPar">
                      <p:stCondLst>
                        <p:cond delay="0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" presetClass="exit" presetSubtype="0" fill="hold" grpId="1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 nodeType="clickPar">
                      <p:stCondLst>
                        <p:cond delay="0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" presetClass="exit" presetSubtype="0" fill="hold" grpId="1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3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 nodeType="clickPar">
                      <p:stCondLst>
                        <p:cond delay="0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8" presetID="1" presetClass="exit" presetSubtype="0" fill="hold" grpId="1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 nodeType="clickPar">
                      <p:stCondLst>
                        <p:cond delay="0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7" presetID="1" presetClass="exit" presetSubtype="0" fill="hold" grpId="1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 nodeType="clickPar">
                      <p:stCondLst>
                        <p:cond delay="0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6" presetID="1" presetClass="exit" presetSubtype="0" fill="hold" grpId="1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 nodeType="clickPar">
                      <p:stCondLst>
                        <p:cond delay="0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5" presetID="1" presetClass="exit" presetSubtype="0" fill="hold" grpId="2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 nodeType="clickPar">
                      <p:stCondLst>
                        <p:cond delay="0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4" presetID="1" presetClass="exit" presetSubtype="0" fill="hold" grpId="2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 nodeType="clickPar">
                      <p:stCondLst>
                        <p:cond delay="0"/>
                      </p:stCondLst>
                      <p:childTnLst>
                        <p:par>
                          <p:cTn id="1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3" presetID="1" presetClass="exit" presetSubtype="0" fill="hold" grpId="2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 nodeType="clickPar">
                      <p:stCondLst>
                        <p:cond delay="0"/>
                      </p:stCondLst>
                      <p:childTnLst>
                        <p:par>
                          <p:cTn id="2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2" presetID="1" presetClass="exit" presetSubtype="0" fill="hold" grpId="2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4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 nodeType="clickPar">
                      <p:stCondLst>
                        <p:cond delay="0"/>
                      </p:stCondLst>
                      <p:childTnLst>
                        <p:par>
                          <p:cTn id="2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1" presetID="1" presetClass="exit" presetSubtype="0" fill="hold" grpId="2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 nodeType="clickPar">
                      <p:stCondLst>
                        <p:cond delay="0"/>
                      </p:stCondLst>
                      <p:childTnLst>
                        <p:par>
                          <p:cTn id="2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ntr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0" presetID="1" presetClass="exit" presetSubtype="0" fill="hold" grpId="3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 nodeType="clickPar">
                      <p:stCondLst>
                        <p:cond delay="0"/>
                      </p:stCondLst>
                      <p:childTnLst>
                        <p:par>
                          <p:cTn id="2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9" presetID="1" presetClass="exit" presetSubtype="0" fill="hold" grpId="3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 nodeType="clickPar">
                      <p:stCondLst>
                        <p:cond delay="0"/>
                      </p:stCondLst>
                      <p:childTnLst>
                        <p:par>
                          <p:cTn id="2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ntr" presetSubtype="0" fill="hold" grpId="3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8" presetID="1" presetClass="exit" presetSubtype="0" fill="hold" grpId="3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 nodeType="clickPar">
                      <p:stCondLst>
                        <p:cond delay="0"/>
                      </p:stCondLst>
                      <p:childTnLst>
                        <p:par>
                          <p:cTn id="2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ntr" presetSubtype="0" fill="hold" grpId="3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7" presetID="1" presetClass="exit" presetSubtype="0" fill="hold" grpId="3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3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 nodeType="clickPar">
                      <p:stCondLst>
                        <p:cond delay="0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10" presetClass="entr" presetSubtype="0" fill="hold" grpId="3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6" presetID="1" presetClass="exit" presetSubtype="0" fill="hold" grpId="3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4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 nodeType="clickPar">
                      <p:stCondLst>
                        <p:cond delay="0"/>
                      </p:stCondLst>
                      <p:childTnLst>
                        <p:par>
                          <p:cTn id="2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1" presetID="10" presetClass="entr" presetSubtype="0" fill="hold" grpId="4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5" presetID="1" presetClass="exit" presetSubtype="0" fill="hold" grpId="4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5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 nodeType="clickPar">
                      <p:stCondLst>
                        <p:cond delay="0"/>
                      </p:stCondLst>
                      <p:childTnLst>
                        <p:par>
                          <p:cTn id="2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3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3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3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3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3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3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3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3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3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3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3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3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3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3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3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3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3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39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39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3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4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40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40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40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4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4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4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4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4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4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43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4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43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43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44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4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4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 nodeType="afterGroup">
                            <p:stCondLst>
                              <p:cond delay="55000"/>
                            </p:stCondLst>
                            <p:childTnLst>
                              <p:par>
                                <p:cTn id="4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4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4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4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2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4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4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</p:childTnLst>
        </p:cTn>
      </p:par>
    </p:tnLst>
    <p:bldLst>
      <p:bldP spid="253" grpId="0"/>
      <p:bldP spid="223" grpId="0"/>
      <p:bldP spid="224" grpId="0"/>
      <p:bldP spid="225" grpId="0"/>
      <p:bldP spid="228" grpId="0"/>
      <p:bldP spid="229" grpId="0"/>
      <p:bldP spid="230" grpId="0"/>
      <p:bldP spid="233" grpId="0"/>
      <p:bldP spid="234" grpId="0"/>
      <p:bldP spid="235" grpId="0"/>
      <p:bldP spid="238" grpId="0"/>
      <p:bldP spid="239" grpId="0"/>
      <p:bldP spid="240" grpId="0"/>
      <p:bldP spid="243" grpId="0"/>
      <p:bldP spid="244" grpId="0"/>
      <p:bldP spid="245" grpId="0"/>
      <p:bldP spid="248" grpId="0"/>
      <p:bldP spid="249" grpId="0"/>
      <p:bldP spid="250" grpId="0"/>
      <p:bldP spid="254" grpId="0"/>
      <p:bldP spid="255" grpId="0"/>
      <p:bldP spid="210" grpId="0" animBg="1"/>
      <p:bldP spid="210" grpId="1" animBg="1"/>
      <p:bldP spid="210" grpId="2" animBg="1"/>
      <p:bldP spid="210" grpId="3" animBg="1"/>
      <p:bldP spid="210" grpId="4" animBg="1"/>
      <p:bldP spid="210" grpId="5" animBg="1"/>
      <p:bldP spid="210" grpId="6" animBg="1"/>
      <p:bldP spid="210" grpId="7" animBg="1"/>
      <p:bldP spid="210" grpId="8" animBg="1"/>
      <p:bldP spid="210" grpId="9" animBg="1"/>
      <p:bldP spid="210" grpId="10" animBg="1"/>
      <p:bldP spid="210" grpId="11" animBg="1"/>
      <p:bldP spid="210" grpId="12" animBg="1"/>
      <p:bldP spid="210" grpId="13" animBg="1"/>
      <p:bldP spid="210" grpId="14" animBg="1"/>
      <p:bldP spid="210" grpId="15" animBg="1"/>
      <p:bldP spid="210" grpId="16" animBg="1"/>
      <p:bldP spid="210" grpId="17" animBg="1"/>
      <p:bldP spid="210" grpId="18" animBg="1"/>
      <p:bldP spid="210" grpId="19" animBg="1"/>
      <p:bldP spid="210" grpId="20" animBg="1"/>
      <p:bldP spid="210" grpId="21" animBg="1"/>
      <p:bldP spid="210" grpId="22" animBg="1"/>
      <p:bldP spid="210" grpId="23" animBg="1"/>
      <p:bldP spid="210" grpId="24" animBg="1"/>
      <p:bldP spid="210" grpId="25" animBg="1"/>
      <p:bldP spid="210" grpId="26" animBg="1"/>
      <p:bldP spid="210" grpId="27" animBg="1"/>
      <p:bldP spid="210" grpId="28" animBg="1"/>
      <p:bldP spid="210" grpId="29" animBg="1"/>
      <p:bldP spid="210" grpId="30" animBg="1"/>
      <p:bldP spid="210" grpId="31" animBg="1"/>
      <p:bldP spid="210" grpId="32" animBg="1"/>
      <p:bldP spid="210" grpId="33" animBg="1"/>
      <p:bldP spid="210" grpId="34" animBg="1"/>
      <p:bldP spid="210" grpId="35" animBg="1"/>
      <p:bldP spid="210" grpId="36" animBg="1"/>
      <p:bldP spid="210" grpId="37" animBg="1"/>
      <p:bldP spid="210" grpId="38" animBg="1"/>
      <p:bldP spid="210" grpId="39" animBg="1"/>
      <p:bldP spid="210" grpId="40" animBg="1"/>
      <p:bldP spid="210" grpId="41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/>
          </p:cNvPicPr>
          <p:nvPr/>
        </p:nvPicPr>
        <p:blipFill>
          <a:blip r:embed="rId2"/>
          <a:srcRect t="233"/>
          <a:stretch>
            <a:fillRect/>
          </a:stretch>
        </p:blipFill>
        <p:spPr bwMode="auto">
          <a:xfrm>
            <a:off x="587375" y="1543050"/>
            <a:ext cx="7940675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26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1838" y="2401888"/>
            <a:ext cx="884237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27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3488" y="2401888"/>
            <a:ext cx="884237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7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4663" y="2489200"/>
            <a:ext cx="884237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27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2025" y="2401888"/>
            <a:ext cx="882650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27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25900" y="2489200"/>
            <a:ext cx="884238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27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54375" y="2401888"/>
            <a:ext cx="88423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27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33650" y="2489200"/>
            <a:ext cx="884238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27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0225" y="2401888"/>
            <a:ext cx="88423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278"/>
          <p:cNvPicPr>
            <a:picLocks noChangeAspect="1"/>
          </p:cNvPicPr>
          <p:nvPr/>
        </p:nvPicPr>
        <p:blipFill>
          <a:blip r:embed="rId4"/>
          <a:srcRect b="76497"/>
          <a:stretch>
            <a:fillRect/>
          </a:stretch>
        </p:blipFill>
        <p:spPr bwMode="auto">
          <a:xfrm>
            <a:off x="1130300" y="3573463"/>
            <a:ext cx="884238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rrect 1"/>
          <p:cNvSpPr/>
          <p:nvPr/>
        </p:nvSpPr>
        <p:spPr>
          <a:xfrm>
            <a:off x="1290638" y="36337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22" name="correct 1"/>
          <p:cNvSpPr/>
          <p:nvPr/>
        </p:nvSpPr>
        <p:spPr>
          <a:xfrm>
            <a:off x="1976438" y="397986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23" name="Oval 222"/>
          <p:cNvSpPr/>
          <p:nvPr/>
        </p:nvSpPr>
        <p:spPr>
          <a:xfrm>
            <a:off x="1947863" y="3257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24" name="Oval 223"/>
          <p:cNvSpPr/>
          <p:nvPr/>
        </p:nvSpPr>
        <p:spPr>
          <a:xfrm>
            <a:off x="1947863" y="25622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25" name="Oval 224"/>
          <p:cNvSpPr/>
          <p:nvPr/>
        </p:nvSpPr>
        <p:spPr>
          <a:xfrm>
            <a:off x="1930400" y="469106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27" name="correct 1"/>
          <p:cNvSpPr/>
          <p:nvPr/>
        </p:nvSpPr>
        <p:spPr>
          <a:xfrm>
            <a:off x="2692400" y="323056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228" name="Oval 227"/>
          <p:cNvSpPr/>
          <p:nvPr/>
        </p:nvSpPr>
        <p:spPr>
          <a:xfrm>
            <a:off x="2717800" y="46815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229" name="Oval 228"/>
          <p:cNvSpPr/>
          <p:nvPr/>
        </p:nvSpPr>
        <p:spPr>
          <a:xfrm>
            <a:off x="2682875" y="39878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30" name="Oval 229"/>
          <p:cNvSpPr/>
          <p:nvPr/>
        </p:nvSpPr>
        <p:spPr>
          <a:xfrm>
            <a:off x="2698750" y="25495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32" name="correct 1"/>
          <p:cNvSpPr/>
          <p:nvPr/>
        </p:nvSpPr>
        <p:spPr>
          <a:xfrm>
            <a:off x="3448050" y="39592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p</a:t>
            </a:r>
          </a:p>
        </p:txBody>
      </p:sp>
      <p:sp>
        <p:nvSpPr>
          <p:cNvPr id="233" name="Oval 232"/>
          <p:cNvSpPr/>
          <p:nvPr/>
        </p:nvSpPr>
        <p:spPr>
          <a:xfrm>
            <a:off x="3430588" y="3257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34" name="Oval 233"/>
          <p:cNvSpPr/>
          <p:nvPr/>
        </p:nvSpPr>
        <p:spPr>
          <a:xfrm>
            <a:off x="3403600" y="25622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235" name="Oval 234"/>
          <p:cNvSpPr/>
          <p:nvPr/>
        </p:nvSpPr>
        <p:spPr>
          <a:xfrm>
            <a:off x="3417888" y="46736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237" name="correct 1"/>
          <p:cNvSpPr/>
          <p:nvPr/>
        </p:nvSpPr>
        <p:spPr>
          <a:xfrm>
            <a:off x="4183063" y="3257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38" name="Oval 237"/>
          <p:cNvSpPr/>
          <p:nvPr/>
        </p:nvSpPr>
        <p:spPr>
          <a:xfrm>
            <a:off x="4213225" y="25527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39" name="Oval 238"/>
          <p:cNvSpPr/>
          <p:nvPr/>
        </p:nvSpPr>
        <p:spPr>
          <a:xfrm>
            <a:off x="4176713" y="39878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0" name="Oval 239"/>
          <p:cNvSpPr/>
          <p:nvPr/>
        </p:nvSpPr>
        <p:spPr>
          <a:xfrm>
            <a:off x="4187825" y="46736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42" name="correct 1"/>
          <p:cNvSpPr/>
          <p:nvPr/>
        </p:nvSpPr>
        <p:spPr>
          <a:xfrm>
            <a:off x="4911725" y="47005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43" name="Oval 242"/>
          <p:cNvSpPr/>
          <p:nvPr/>
        </p:nvSpPr>
        <p:spPr>
          <a:xfrm>
            <a:off x="4922838" y="3257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44" name="Oval 243"/>
          <p:cNvSpPr/>
          <p:nvPr/>
        </p:nvSpPr>
        <p:spPr>
          <a:xfrm>
            <a:off x="4922838" y="39878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v</a:t>
            </a:r>
          </a:p>
        </p:txBody>
      </p:sp>
      <p:sp>
        <p:nvSpPr>
          <p:cNvPr id="245" name="Oval 244"/>
          <p:cNvSpPr/>
          <p:nvPr/>
        </p:nvSpPr>
        <p:spPr>
          <a:xfrm>
            <a:off x="4932363" y="25352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247" name="correct 1"/>
          <p:cNvSpPr/>
          <p:nvPr/>
        </p:nvSpPr>
        <p:spPr>
          <a:xfrm>
            <a:off x="5729288" y="25495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48" name="Oval 247"/>
          <p:cNvSpPr/>
          <p:nvPr/>
        </p:nvSpPr>
        <p:spPr>
          <a:xfrm>
            <a:off x="5708650" y="3257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49" name="Oval 248"/>
          <p:cNvSpPr/>
          <p:nvPr/>
        </p:nvSpPr>
        <p:spPr>
          <a:xfrm>
            <a:off x="5708650" y="39878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50" name="Oval 249"/>
          <p:cNvSpPr/>
          <p:nvPr/>
        </p:nvSpPr>
        <p:spPr>
          <a:xfrm>
            <a:off x="5715000" y="46736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52" name="correct 1"/>
          <p:cNvSpPr/>
          <p:nvPr/>
        </p:nvSpPr>
        <p:spPr>
          <a:xfrm>
            <a:off x="6457950" y="46736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53" name="Oval 252"/>
          <p:cNvSpPr/>
          <p:nvPr/>
        </p:nvSpPr>
        <p:spPr>
          <a:xfrm>
            <a:off x="6454775" y="25511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254" name="Oval 253"/>
          <p:cNvSpPr/>
          <p:nvPr/>
        </p:nvSpPr>
        <p:spPr>
          <a:xfrm>
            <a:off x="6454775" y="39878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55" name="Oval 254"/>
          <p:cNvSpPr/>
          <p:nvPr/>
        </p:nvSpPr>
        <p:spPr>
          <a:xfrm>
            <a:off x="6503988" y="32670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262" name="correct last"/>
          <p:cNvSpPr/>
          <p:nvPr/>
        </p:nvSpPr>
        <p:spPr>
          <a:xfrm>
            <a:off x="7219950" y="25495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63" name="Oval 262"/>
          <p:cNvSpPr/>
          <p:nvPr/>
        </p:nvSpPr>
        <p:spPr>
          <a:xfrm>
            <a:off x="7237413" y="3257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264" name="Oval 263"/>
          <p:cNvSpPr/>
          <p:nvPr/>
        </p:nvSpPr>
        <p:spPr>
          <a:xfrm>
            <a:off x="7237413" y="39878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65" name="Oval 264"/>
          <p:cNvSpPr/>
          <p:nvPr/>
        </p:nvSpPr>
        <p:spPr>
          <a:xfrm>
            <a:off x="7237413" y="47005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19501" name="Rectangle 53"/>
          <p:cNvSpPr>
            <a:spLocks noChangeArrowheads="1"/>
          </p:cNvSpPr>
          <p:nvPr/>
        </p:nvSpPr>
        <p:spPr bwMode="auto">
          <a:xfrm>
            <a:off x="635000" y="844550"/>
            <a:ext cx="6169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en-US" sz="2000" b="1">
                <a:ea typeface="Sassoon Infant Rg" pitchFamily="50" charset="0"/>
                <a:cs typeface="Sassoon Infant Rg" pitchFamily="50" charset="0"/>
              </a:rPr>
              <a:t>Clue: </a:t>
            </a:r>
            <a:r>
              <a:rPr lang="en-GB" altLang="en-US" sz="2000">
                <a:ea typeface="Sassoon Infant Rg" pitchFamily="50" charset="0"/>
                <a:cs typeface="Sassoon Infant Rg" pitchFamily="50" charset="0"/>
              </a:rPr>
              <a:t>a feeling of calm and quiet.</a:t>
            </a:r>
          </a:p>
        </p:txBody>
      </p:sp>
      <p:sp>
        <p:nvSpPr>
          <p:cNvPr id="210" name="Rectangle 1"/>
          <p:cNvSpPr>
            <a:spLocks noChangeArrowheads="1"/>
          </p:cNvSpPr>
          <p:nvPr/>
        </p:nvSpPr>
        <p:spPr bwMode="auto">
          <a:xfrm>
            <a:off x="587375" y="1470025"/>
            <a:ext cx="7983538" cy="4824413"/>
          </a:xfrm>
          <a:prstGeom prst="rect">
            <a:avLst/>
          </a:prstGeom>
          <a:solidFill>
            <a:srgbClr val="EB8634"/>
          </a:solidFill>
          <a:ln w="9525">
            <a:noFill/>
            <a:miter lim="800000"/>
            <a:headEnd/>
            <a:tailEnd/>
          </a:ln>
        </p:spPr>
        <p:txBody>
          <a:bodyPr tIns="90000" anchor="ctr">
            <a:spAutoFit/>
          </a:bodyPr>
          <a:lstStyle/>
          <a:p>
            <a:pPr algn="ctr" eaLnBrk="1" hangingPunct="1"/>
            <a:r>
              <a:rPr lang="en-GB" altLang="en-US" sz="3600" b="1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Incorrect Letter! </a:t>
            </a:r>
          </a:p>
          <a:p>
            <a:pPr algn="ctr" eaLnBrk="1" hangingPunct="1"/>
            <a:r>
              <a:rPr lang="en-GB" altLang="en-US" sz="2400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Please wait five seconds</a:t>
            </a:r>
          </a:p>
        </p:txBody>
      </p:sp>
      <p:sp>
        <p:nvSpPr>
          <p:cNvPr id="207" name="Start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Start</a:t>
            </a:r>
          </a:p>
        </p:txBody>
      </p:sp>
      <p:sp>
        <p:nvSpPr>
          <p:cNvPr id="208" name="Start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209" name="6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211" name="59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0:59</a:t>
            </a:r>
          </a:p>
        </p:txBody>
      </p:sp>
      <p:sp>
        <p:nvSpPr>
          <p:cNvPr id="212" name="58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0:58</a:t>
            </a:r>
          </a:p>
        </p:txBody>
      </p:sp>
      <p:sp>
        <p:nvSpPr>
          <p:cNvPr id="213" name="57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0:57</a:t>
            </a:r>
          </a:p>
        </p:txBody>
      </p:sp>
      <p:sp>
        <p:nvSpPr>
          <p:cNvPr id="214" name="56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0:56</a:t>
            </a:r>
          </a:p>
        </p:txBody>
      </p:sp>
      <p:sp>
        <p:nvSpPr>
          <p:cNvPr id="215" name="55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0:55</a:t>
            </a:r>
          </a:p>
        </p:txBody>
      </p:sp>
      <p:sp>
        <p:nvSpPr>
          <p:cNvPr id="216" name="54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0:54</a:t>
            </a:r>
          </a:p>
        </p:txBody>
      </p:sp>
      <p:sp>
        <p:nvSpPr>
          <p:cNvPr id="217" name="53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0:53</a:t>
            </a:r>
          </a:p>
        </p:txBody>
      </p:sp>
      <p:sp>
        <p:nvSpPr>
          <p:cNvPr id="221" name="52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0:52</a:t>
            </a:r>
          </a:p>
        </p:txBody>
      </p:sp>
      <p:sp>
        <p:nvSpPr>
          <p:cNvPr id="226" name="51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0:51</a:t>
            </a:r>
          </a:p>
        </p:txBody>
      </p:sp>
      <p:sp>
        <p:nvSpPr>
          <p:cNvPr id="231" name="5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0:50</a:t>
            </a:r>
          </a:p>
        </p:txBody>
      </p:sp>
      <p:sp>
        <p:nvSpPr>
          <p:cNvPr id="236" name="49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0:49</a:t>
            </a:r>
          </a:p>
        </p:txBody>
      </p:sp>
      <p:sp>
        <p:nvSpPr>
          <p:cNvPr id="241" name="48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0:48</a:t>
            </a:r>
          </a:p>
        </p:txBody>
      </p:sp>
      <p:sp>
        <p:nvSpPr>
          <p:cNvPr id="246" name="47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0:47</a:t>
            </a:r>
          </a:p>
        </p:txBody>
      </p:sp>
      <p:sp>
        <p:nvSpPr>
          <p:cNvPr id="251" name="46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0:46</a:t>
            </a:r>
          </a:p>
        </p:txBody>
      </p:sp>
      <p:sp>
        <p:nvSpPr>
          <p:cNvPr id="256" name="45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0:45</a:t>
            </a:r>
          </a:p>
        </p:txBody>
      </p:sp>
      <p:sp>
        <p:nvSpPr>
          <p:cNvPr id="261" name="44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0:44</a:t>
            </a:r>
          </a:p>
        </p:txBody>
      </p:sp>
      <p:sp>
        <p:nvSpPr>
          <p:cNvPr id="266" name="43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0:43</a:t>
            </a:r>
          </a:p>
        </p:txBody>
      </p:sp>
      <p:sp>
        <p:nvSpPr>
          <p:cNvPr id="267" name="42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0:42</a:t>
            </a:r>
          </a:p>
        </p:txBody>
      </p:sp>
      <p:sp>
        <p:nvSpPr>
          <p:cNvPr id="268" name="41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0:41</a:t>
            </a:r>
          </a:p>
        </p:txBody>
      </p:sp>
      <p:sp>
        <p:nvSpPr>
          <p:cNvPr id="269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0:40</a:t>
            </a:r>
          </a:p>
        </p:txBody>
      </p:sp>
      <p:sp>
        <p:nvSpPr>
          <p:cNvPr id="270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0:39</a:t>
            </a:r>
          </a:p>
        </p:txBody>
      </p:sp>
      <p:sp>
        <p:nvSpPr>
          <p:cNvPr id="271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0:38</a:t>
            </a:r>
          </a:p>
        </p:txBody>
      </p:sp>
      <p:sp>
        <p:nvSpPr>
          <p:cNvPr id="272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0:37</a:t>
            </a:r>
          </a:p>
        </p:txBody>
      </p:sp>
      <p:sp>
        <p:nvSpPr>
          <p:cNvPr id="273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0:36</a:t>
            </a:r>
          </a:p>
        </p:txBody>
      </p:sp>
      <p:sp>
        <p:nvSpPr>
          <p:cNvPr id="274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0:35</a:t>
            </a:r>
          </a:p>
        </p:txBody>
      </p:sp>
      <p:sp>
        <p:nvSpPr>
          <p:cNvPr id="275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0:34</a:t>
            </a:r>
          </a:p>
        </p:txBody>
      </p:sp>
      <p:sp>
        <p:nvSpPr>
          <p:cNvPr id="276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0:33</a:t>
            </a:r>
          </a:p>
        </p:txBody>
      </p:sp>
      <p:sp>
        <p:nvSpPr>
          <p:cNvPr id="277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0:32</a:t>
            </a:r>
          </a:p>
        </p:txBody>
      </p:sp>
      <p:sp>
        <p:nvSpPr>
          <p:cNvPr id="278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0:31</a:t>
            </a:r>
          </a:p>
        </p:txBody>
      </p:sp>
      <p:sp>
        <p:nvSpPr>
          <p:cNvPr id="279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0:30</a:t>
            </a:r>
          </a:p>
        </p:txBody>
      </p:sp>
      <p:sp>
        <p:nvSpPr>
          <p:cNvPr id="280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0:29</a:t>
            </a:r>
          </a:p>
        </p:txBody>
      </p:sp>
      <p:sp>
        <p:nvSpPr>
          <p:cNvPr id="281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0:28</a:t>
            </a:r>
          </a:p>
        </p:txBody>
      </p:sp>
      <p:sp>
        <p:nvSpPr>
          <p:cNvPr id="282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0:27</a:t>
            </a:r>
          </a:p>
        </p:txBody>
      </p:sp>
      <p:sp>
        <p:nvSpPr>
          <p:cNvPr id="283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0:26</a:t>
            </a:r>
          </a:p>
        </p:txBody>
      </p:sp>
      <p:sp>
        <p:nvSpPr>
          <p:cNvPr id="284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0:25</a:t>
            </a:r>
          </a:p>
        </p:txBody>
      </p:sp>
      <p:sp>
        <p:nvSpPr>
          <p:cNvPr id="285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0:24</a:t>
            </a:r>
          </a:p>
        </p:txBody>
      </p:sp>
      <p:sp>
        <p:nvSpPr>
          <p:cNvPr id="286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0:23</a:t>
            </a:r>
          </a:p>
        </p:txBody>
      </p:sp>
      <p:sp>
        <p:nvSpPr>
          <p:cNvPr id="287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0:22</a:t>
            </a:r>
          </a:p>
        </p:txBody>
      </p:sp>
      <p:sp>
        <p:nvSpPr>
          <p:cNvPr id="288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0:21</a:t>
            </a:r>
          </a:p>
        </p:txBody>
      </p:sp>
      <p:sp>
        <p:nvSpPr>
          <p:cNvPr id="289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0:20</a:t>
            </a:r>
          </a:p>
        </p:txBody>
      </p:sp>
      <p:sp>
        <p:nvSpPr>
          <p:cNvPr id="290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0:19</a:t>
            </a:r>
          </a:p>
        </p:txBody>
      </p:sp>
      <p:sp>
        <p:nvSpPr>
          <p:cNvPr id="291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0:18</a:t>
            </a:r>
          </a:p>
        </p:txBody>
      </p:sp>
      <p:sp>
        <p:nvSpPr>
          <p:cNvPr id="292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0:17</a:t>
            </a:r>
          </a:p>
        </p:txBody>
      </p:sp>
      <p:sp>
        <p:nvSpPr>
          <p:cNvPr id="293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0:16</a:t>
            </a:r>
          </a:p>
        </p:txBody>
      </p:sp>
      <p:sp>
        <p:nvSpPr>
          <p:cNvPr id="294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0:15</a:t>
            </a:r>
          </a:p>
        </p:txBody>
      </p:sp>
      <p:sp>
        <p:nvSpPr>
          <p:cNvPr id="295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0:14</a:t>
            </a:r>
          </a:p>
        </p:txBody>
      </p:sp>
      <p:sp>
        <p:nvSpPr>
          <p:cNvPr id="296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0:13</a:t>
            </a:r>
          </a:p>
        </p:txBody>
      </p:sp>
      <p:sp>
        <p:nvSpPr>
          <p:cNvPr id="297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0:12</a:t>
            </a:r>
          </a:p>
        </p:txBody>
      </p:sp>
      <p:sp>
        <p:nvSpPr>
          <p:cNvPr id="298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0:11</a:t>
            </a:r>
          </a:p>
        </p:txBody>
      </p:sp>
      <p:sp>
        <p:nvSpPr>
          <p:cNvPr id="299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0:10</a:t>
            </a:r>
          </a:p>
        </p:txBody>
      </p:sp>
      <p:sp>
        <p:nvSpPr>
          <p:cNvPr id="300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0:09</a:t>
            </a:r>
          </a:p>
        </p:txBody>
      </p:sp>
      <p:sp>
        <p:nvSpPr>
          <p:cNvPr id="301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0:08</a:t>
            </a:r>
          </a:p>
        </p:txBody>
      </p:sp>
      <p:sp>
        <p:nvSpPr>
          <p:cNvPr id="302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0:07</a:t>
            </a:r>
          </a:p>
        </p:txBody>
      </p:sp>
      <p:sp>
        <p:nvSpPr>
          <p:cNvPr id="303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0:06</a:t>
            </a:r>
          </a:p>
        </p:txBody>
      </p:sp>
      <p:sp>
        <p:nvSpPr>
          <p:cNvPr id="304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0:05</a:t>
            </a:r>
          </a:p>
        </p:txBody>
      </p:sp>
      <p:sp>
        <p:nvSpPr>
          <p:cNvPr id="305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0:04</a:t>
            </a:r>
          </a:p>
        </p:txBody>
      </p:sp>
      <p:sp>
        <p:nvSpPr>
          <p:cNvPr id="306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0:03</a:t>
            </a:r>
          </a:p>
        </p:txBody>
      </p:sp>
      <p:sp>
        <p:nvSpPr>
          <p:cNvPr id="307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0:02</a:t>
            </a:r>
          </a:p>
        </p:txBody>
      </p:sp>
      <p:sp>
        <p:nvSpPr>
          <p:cNvPr id="308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0:01</a:t>
            </a:r>
          </a:p>
        </p:txBody>
      </p:sp>
      <p:sp>
        <p:nvSpPr>
          <p:cNvPr id="309" name="Times Up!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rgbClr val="00B050"/>
                </a:solidFill>
              </a:rPr>
              <a:t>Time’s up!</a:t>
            </a:r>
          </a:p>
        </p:txBody>
      </p:sp>
      <p:grpSp>
        <p:nvGrpSpPr>
          <p:cNvPr id="3" name="Group 309"/>
          <p:cNvGrpSpPr>
            <a:grpSpLocks/>
          </p:cNvGrpSpPr>
          <p:nvPr/>
        </p:nvGrpSpPr>
        <p:grpSpPr bwMode="auto">
          <a:xfrm>
            <a:off x="600075" y="642938"/>
            <a:ext cx="7991475" cy="5668962"/>
            <a:chOff x="-8217650" y="2925933"/>
            <a:chExt cx="7992214" cy="5669282"/>
          </a:xfrm>
        </p:grpSpPr>
        <p:grpSp>
          <p:nvGrpSpPr>
            <p:cNvPr id="4" name="Group 310"/>
            <p:cNvGrpSpPr>
              <a:grpSpLocks/>
            </p:cNvGrpSpPr>
            <p:nvPr/>
          </p:nvGrpSpPr>
          <p:grpSpPr bwMode="auto">
            <a:xfrm>
              <a:off x="-8217650" y="2925933"/>
              <a:ext cx="7992214" cy="5669282"/>
              <a:chOff x="-8143674" y="-1681210"/>
              <a:chExt cx="7935064" cy="5669282"/>
            </a:xfrm>
          </p:grpSpPr>
          <p:sp>
            <p:nvSpPr>
              <p:cNvPr id="313" name="Rectangle 312"/>
              <p:cNvSpPr/>
              <p:nvPr/>
            </p:nvSpPr>
            <p:spPr>
              <a:xfrm>
                <a:off x="-8143674" y="-1681210"/>
                <a:ext cx="7935064" cy="56692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9581" name="TextBox 4"/>
              <p:cNvSpPr txBox="1">
                <a:spLocks noChangeArrowheads="1"/>
              </p:cNvSpPr>
              <p:nvPr/>
            </p:nvSpPr>
            <p:spPr bwMode="auto">
              <a:xfrm>
                <a:off x="-7846707" y="-1365386"/>
                <a:ext cx="4153048" cy="1369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Sorry! You have run out of time and Mr Whoops has slipped and fallen into the rapids!</a:t>
                </a:r>
              </a:p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The word was </a:t>
                </a:r>
                <a:r>
                  <a:rPr lang="en-GB" altLang="en-US" sz="2400">
                    <a:latin typeface="Twinkl ExtraBold" pitchFamily="2" charset="0"/>
                    <a:ea typeface="Sassoon Infant Rg" pitchFamily="50" charset="0"/>
                    <a:cs typeface="Sassoon Infant Rg" pitchFamily="50" charset="0"/>
                  </a:rPr>
                  <a:t>composure</a:t>
                </a: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!</a:t>
                </a:r>
              </a:p>
            </p:txBody>
          </p:sp>
          <p:pic>
            <p:nvPicPr>
              <p:cNvPr id="19582" name="Picture 314"/>
              <p:cNvPicPr>
                <a:picLocks noChangeAspect="1"/>
              </p:cNvPicPr>
              <p:nvPr/>
            </p:nvPicPr>
            <p:blipFill>
              <a:blip r:embed="rId5" cstate="print"/>
              <a:srcRect b="5646"/>
              <a:stretch>
                <a:fillRect/>
              </a:stretch>
            </p:blipFill>
            <p:spPr bwMode="auto">
              <a:xfrm>
                <a:off x="-8143674" y="125702"/>
                <a:ext cx="7935064" cy="3862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12" name="Rounded Rectangle 311">
              <a:hlinkClick r:id="rId6" action="ppaction://hlinksldjump"/>
            </p:cNvPr>
            <p:cNvSpPr/>
            <p:nvPr/>
          </p:nvSpPr>
          <p:spPr>
            <a:xfrm>
              <a:off x="-3327698" y="3392684"/>
              <a:ext cx="2656134" cy="830309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590550" y="641350"/>
            <a:ext cx="8001000" cy="5672138"/>
            <a:chOff x="-8122602" y="4118345"/>
            <a:chExt cx="7935064" cy="5672857"/>
          </a:xfrm>
        </p:grpSpPr>
        <p:grpSp>
          <p:nvGrpSpPr>
            <p:cNvPr id="6" name="Group 59"/>
            <p:cNvGrpSpPr>
              <a:grpSpLocks/>
            </p:cNvGrpSpPr>
            <p:nvPr/>
          </p:nvGrpSpPr>
          <p:grpSpPr bwMode="auto">
            <a:xfrm>
              <a:off x="-8122602" y="4118345"/>
              <a:ext cx="7935064" cy="5672857"/>
              <a:chOff x="596900" y="600892"/>
              <a:chExt cx="7935064" cy="5672857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596900" y="600892"/>
                <a:ext cx="7935064" cy="56696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9572" name="TextBox 4"/>
              <p:cNvSpPr txBox="1">
                <a:spLocks noChangeArrowheads="1"/>
              </p:cNvSpPr>
              <p:nvPr/>
            </p:nvSpPr>
            <p:spPr bwMode="auto">
              <a:xfrm>
                <a:off x="881379" y="1040337"/>
                <a:ext cx="4138310" cy="923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Congratulations, you spelt the word correctly and helped Mr Whoops cross to the other side of the river safely!</a:t>
                </a:r>
              </a:p>
            </p:txBody>
          </p:sp>
          <p:sp>
            <p:nvSpPr>
              <p:cNvPr id="19573" name="TextBox 4"/>
              <p:cNvSpPr txBox="1">
                <a:spLocks noChangeArrowheads="1"/>
              </p:cNvSpPr>
              <p:nvPr/>
            </p:nvSpPr>
            <p:spPr bwMode="auto">
              <a:xfrm>
                <a:off x="1060691" y="2519456"/>
                <a:ext cx="4260169" cy="11079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 sz="66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composure</a:t>
                </a:r>
              </a:p>
            </p:txBody>
          </p:sp>
          <p:pic>
            <p:nvPicPr>
              <p:cNvPr id="19574" name="Picture 63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374950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575" name="Picture 64"/>
              <p:cNvPicPr>
                <a:picLocks noChangeAspect="1"/>
              </p:cNvPicPr>
              <p:nvPr/>
            </p:nvPicPr>
            <p:blipFill>
              <a:blip r:embed="rId8"/>
              <a:srcRect b="33434"/>
              <a:stretch>
                <a:fillRect/>
              </a:stretch>
            </p:blipFill>
            <p:spPr bwMode="auto">
              <a:xfrm>
                <a:off x="3884023" y="3355924"/>
                <a:ext cx="3936275" cy="2914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576" name="Picture 65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>
                <a:off x="76246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577" name="Picture 66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2797861" y="5707692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8" name="Rounded Rectangle 67"/>
            <p:cNvSpPr/>
            <p:nvPr/>
          </p:nvSpPr>
          <p:spPr>
            <a:xfrm>
              <a:off x="-3399350" y="4604182"/>
              <a:ext cx="2656043" cy="830368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sp>
        <p:nvSpPr>
          <p:cNvPr id="126" name="Action Button: Custom 125">
            <a:hlinkClick r:id="" action="ppaction://hlinkshowjump?jump=nextslide" highlightClick="1"/>
          </p:cNvPr>
          <p:cNvSpPr/>
          <p:nvPr/>
        </p:nvSpPr>
        <p:spPr>
          <a:xfrm>
            <a:off x="5341938" y="1131888"/>
            <a:ext cx="2689225" cy="83185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 nodeType="clickPar">
                      <p:stCondLst>
                        <p:cond delay="0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3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 nodeType="clickPar">
                      <p:stCondLst>
                        <p:cond delay="0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" presetClass="exit" presetSubtype="0" fill="hold" grpId="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 nodeType="clickPar">
                      <p:stCondLst>
                        <p:cond delay="0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" presetClass="exit" presetSubtype="0" fill="hold" grpId="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 nodeType="clickPar">
                      <p:stCondLst>
                        <p:cond delay="0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" presetClass="exit" presetSubtype="0" fill="hold" grpId="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 nodeType="clickPar">
                      <p:stCondLst>
                        <p:cond delay="0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" presetClass="exit" presetSubtype="0" fill="hold" grpId="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 nodeType="clickPar">
                      <p:stCondLst>
                        <p:cond delay="0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" presetClass="exit" presetSubtype="0" fill="hold" grpId="1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 nodeType="clickPar">
                      <p:stCondLst>
                        <p:cond delay="0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1" presetID="1" presetClass="exit" presetSubtype="0" fill="hold" grpId="1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3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 nodeType="clickPar">
                      <p:stCondLst>
                        <p:cond delay="0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0" presetID="1" presetClass="exit" presetSubtype="0" fill="hold" grpId="1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 nodeType="clickPar">
                      <p:stCondLst>
                        <p:cond delay="0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9" presetID="1" presetClass="exit" presetSubtype="0" fill="hold" grpId="1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 nodeType="clickPar">
                      <p:stCondLst>
                        <p:cond delay="0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" presetClass="exit" presetSubtype="0" fill="hold" grpId="1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 nodeType="clickPar">
                      <p:stCondLst>
                        <p:cond delay="0"/>
                      </p:stCondLst>
                      <p:childTnLst>
                        <p:par>
                          <p:cTn id="1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7" presetID="1" presetClass="exit" presetSubtype="0" fill="hold" grpId="2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 nodeType="clickPar">
                      <p:stCondLst>
                        <p:cond delay="0"/>
                      </p:stCondLst>
                      <p:childTnLst>
                        <p:par>
                          <p:cTn id="2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ntr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6" presetID="1" presetClass="exit" presetSubtype="0" fill="hold" grpId="2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 nodeType="clickPar">
                      <p:stCondLst>
                        <p:cond delay="0"/>
                      </p:stCondLst>
                      <p:childTnLst>
                        <p:par>
                          <p:cTn id="2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ntr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5" presetID="1" presetClass="exit" presetSubtype="0" fill="hold" grpId="2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 nodeType="clickPar">
                      <p:stCondLst>
                        <p:cond delay="0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4" presetID="1" presetClass="exit" presetSubtype="0" fill="hold" grpId="2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4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 nodeType="clickPar">
                      <p:stCondLst>
                        <p:cond delay="indefinite"/>
                      </p:stCondLst>
                      <p:childTnLst>
                        <p:par>
                          <p:cTn id="2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ntr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3" presetID="1" presetClass="exit" presetSubtype="0" fill="hold" grpId="2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 nodeType="clickPar">
                      <p:stCondLst>
                        <p:cond delay="0"/>
                      </p:stCondLst>
                      <p:childTnLst>
                        <p:par>
                          <p:cTn id="2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8" presetID="10" presetClass="entr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2" presetID="1" presetClass="exit" presetSubtype="0" fill="hold" grpId="3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244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" fill="hold" nodeType="clickPar">
                      <p:stCondLst>
                        <p:cond delay="0"/>
                      </p:stCondLst>
                      <p:childTnLst>
                        <p:par>
                          <p:cTn id="2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10" presetClass="entr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1" presetID="1" presetClass="exit" presetSubtype="0" fill="hold" grpId="3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 nodeType="clickPar">
                      <p:stCondLst>
                        <p:cond delay="0"/>
                      </p:stCondLst>
                      <p:childTnLst>
                        <p:par>
                          <p:cTn id="2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6" presetID="10" presetClass="entr" presetSubtype="0" fill="hold" grpId="3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0" presetID="1" presetClass="exit" presetSubtype="0" fill="hold" grpId="3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 nodeType="clickPar">
                      <p:stCondLst>
                        <p:cond delay="0"/>
                      </p:stCondLst>
                      <p:childTnLst>
                        <p:par>
                          <p:cTn id="2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5" presetID="10" presetClass="entr" presetSubtype="0" fill="hold" grpId="3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9" presetID="1" presetClass="exit" presetSubtype="0" fill="hold" grpId="3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3"/>
                  </p:tgtEl>
                </p:cond>
              </p:nextCondLst>
            </p:seq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 nodeType="clickPar">
                      <p:stCondLst>
                        <p:cond delay="0"/>
                      </p:stCondLst>
                      <p:childTnLst>
                        <p:par>
                          <p:cTn id="2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4" presetID="10" presetClass="entr" presetSubtype="0" fill="hold" grpId="3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8" presetID="1" presetClass="exit" presetSubtype="0" fill="hold" grpId="3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4"/>
                  </p:tgtEl>
                </p:cond>
              </p:nextCondLst>
            </p:seq>
            <p:seq concurrent="1" nextAc="seek">
              <p:cTn id="280" restart="whenNotActive" fill="hold" evtFilter="cancelBubble" nodeType="interactiveSeq">
                <p:stCondLst>
                  <p:cond evt="onClick" delay="0">
                    <p:tgtEl>
                      <p:spTgt spid="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" fill="hold" nodeType="clickPar">
                      <p:stCondLst>
                        <p:cond delay="0"/>
                      </p:stCondLst>
                      <p:childTnLst>
                        <p:par>
                          <p:cTn id="2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3" presetID="10" presetClass="entr" presetSubtype="0" fill="hold" grpId="4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7" presetID="1" presetClass="exit" presetSubtype="0" fill="hold" grpId="4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5"/>
                  </p:tgtEl>
                </p:cond>
              </p:nextCondLst>
            </p:seq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2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 nodeType="clickPar">
                      <p:stCondLst>
                        <p:cond delay="0"/>
                      </p:stCondLst>
                      <p:childTnLst>
                        <p:par>
                          <p:cTn id="2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2" presetID="10" presetClass="entr" presetSubtype="0" fill="hold" grpId="4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6" presetID="1" presetClass="exit" presetSubtype="0" fill="hold" grpId="4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3"/>
                  </p:tgtEl>
                </p:cond>
              </p:nextCondLst>
            </p:seq>
            <p:seq concurrent="1" nextAc="seek">
              <p:cTn id="298" restart="whenNotActive" fill="hold" evtFilter="cancelBubble" nodeType="interactiveSeq">
                <p:stCondLst>
                  <p:cond evt="onClick" delay="0">
                    <p:tgtEl>
                      <p:spTgt spid="2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9" fill="hold" nodeType="clickPar">
                      <p:stCondLst>
                        <p:cond delay="0"/>
                      </p:stCondLst>
                      <p:childTnLst>
                        <p:par>
                          <p:cTn id="3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1" presetID="10" presetClass="entr" presetSubtype="0" fill="hold" grpId="4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5" presetID="1" presetClass="exit" presetSubtype="0" fill="hold" grpId="4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4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2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 nodeType="clickPar">
                      <p:stCondLst>
                        <p:cond delay="0"/>
                      </p:stCondLst>
                      <p:childTnLst>
                        <p:par>
                          <p:cTn id="3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0" presetID="10" presetClass="entr" presetSubtype="0" fill="hold" grpId="4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4" presetID="1" presetClass="exit" presetSubtype="0" fill="hold" grpId="4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5"/>
                  </p:tgtEl>
                </p:cond>
              </p:nextCondLst>
            </p:seq>
            <p:seq concurrent="1" nextAc="seek">
              <p:cTn id="316" restart="whenNotActive" fill="hold" evtFilter="cancelBubble" nodeType="interactiveSeq">
                <p:stCondLst>
                  <p:cond evt="onClick" delay="0">
                    <p:tgtEl>
                      <p:spTgt spid="2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7" fill="hold" nodeType="clickPar">
                      <p:stCondLst>
                        <p:cond delay="0"/>
                      </p:stCondLst>
                      <p:childTnLst>
                        <p:par>
                          <p:cTn id="3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3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3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3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3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3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39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39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3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4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40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40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40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4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4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4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4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4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4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43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4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43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43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44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4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4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4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4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4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4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2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4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46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46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1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47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4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47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47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48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4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6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48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9" fill="hold" nodeType="afterGroup">
                            <p:stCondLst>
                              <p:cond delay="55000"/>
                            </p:stCondLst>
                            <p:childTnLst>
                              <p:par>
                                <p:cTn id="49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2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49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49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49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50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4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5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"/>
                  </p:tgtEl>
                </p:cond>
              </p:nextCondLst>
            </p:seq>
          </p:childTnLst>
        </p:cTn>
      </p:par>
    </p:tnLst>
    <p:bldLst>
      <p:bldP spid="223" grpId="0"/>
      <p:bldP spid="224" grpId="0"/>
      <p:bldP spid="225" grpId="0"/>
      <p:bldP spid="228" grpId="0"/>
      <p:bldP spid="229" grpId="0"/>
      <p:bldP spid="230" grpId="0"/>
      <p:bldP spid="233" grpId="0"/>
      <p:bldP spid="234" grpId="0"/>
      <p:bldP spid="235" grpId="0"/>
      <p:bldP spid="238" grpId="0"/>
      <p:bldP spid="239" grpId="0"/>
      <p:bldP spid="240" grpId="0"/>
      <p:bldP spid="243" grpId="0"/>
      <p:bldP spid="244" grpId="0"/>
      <p:bldP spid="245" grpId="0"/>
      <p:bldP spid="248" grpId="0"/>
      <p:bldP spid="249" grpId="0"/>
      <p:bldP spid="250" grpId="0"/>
      <p:bldP spid="253" grpId="0"/>
      <p:bldP spid="254" grpId="0"/>
      <p:bldP spid="255" grpId="0"/>
      <p:bldP spid="263" grpId="0"/>
      <p:bldP spid="264" grpId="0"/>
      <p:bldP spid="265" grpId="0"/>
      <p:bldP spid="210" grpId="0" animBg="1"/>
      <p:bldP spid="210" grpId="1" animBg="1"/>
      <p:bldP spid="210" grpId="2" animBg="1"/>
      <p:bldP spid="210" grpId="3" animBg="1"/>
      <p:bldP spid="210" grpId="4" animBg="1"/>
      <p:bldP spid="210" grpId="5" animBg="1"/>
      <p:bldP spid="210" grpId="6" animBg="1"/>
      <p:bldP spid="210" grpId="7" animBg="1"/>
      <p:bldP spid="210" grpId="8" animBg="1"/>
      <p:bldP spid="210" grpId="9" animBg="1"/>
      <p:bldP spid="210" grpId="10" animBg="1"/>
      <p:bldP spid="210" grpId="11" animBg="1"/>
      <p:bldP spid="210" grpId="12" animBg="1"/>
      <p:bldP spid="210" grpId="13" animBg="1"/>
      <p:bldP spid="210" grpId="14" animBg="1"/>
      <p:bldP spid="210" grpId="15" animBg="1"/>
      <p:bldP spid="210" grpId="16" animBg="1"/>
      <p:bldP spid="210" grpId="17" animBg="1"/>
      <p:bldP spid="210" grpId="18" animBg="1"/>
      <p:bldP spid="210" grpId="19" animBg="1"/>
      <p:bldP spid="210" grpId="20" animBg="1"/>
      <p:bldP spid="210" grpId="21" animBg="1"/>
      <p:bldP spid="210" grpId="22" animBg="1"/>
      <p:bldP spid="210" grpId="23" animBg="1"/>
      <p:bldP spid="210" grpId="24" animBg="1"/>
      <p:bldP spid="210" grpId="25" animBg="1"/>
      <p:bldP spid="210" grpId="26" animBg="1"/>
      <p:bldP spid="210" grpId="27" animBg="1"/>
      <p:bldP spid="210" grpId="28" animBg="1"/>
      <p:bldP spid="210" grpId="29" animBg="1"/>
      <p:bldP spid="210" grpId="30" animBg="1"/>
      <p:bldP spid="210" grpId="31" animBg="1"/>
      <p:bldP spid="210" grpId="32" animBg="1"/>
      <p:bldP spid="210" grpId="33" animBg="1"/>
      <p:bldP spid="210" grpId="34" animBg="1"/>
      <p:bldP spid="210" grpId="35" animBg="1"/>
      <p:bldP spid="210" grpId="36" animBg="1"/>
      <p:bldP spid="210" grpId="37" animBg="1"/>
      <p:bldP spid="210" grpId="38" animBg="1"/>
      <p:bldP spid="210" grpId="39" animBg="1"/>
      <p:bldP spid="210" grpId="40" animBg="1"/>
      <p:bldP spid="210" grpId="41" animBg="1"/>
      <p:bldP spid="210" grpId="42" animBg="1"/>
      <p:bldP spid="210" grpId="43" animBg="1"/>
      <p:bldP spid="210" grpId="44" animBg="1"/>
      <p:bldP spid="210" grpId="45" animBg="1"/>
      <p:bldP spid="210" grpId="46" animBg="1"/>
      <p:bldP spid="210" grpId="47" animBg="1"/>
      <p:bldP spid="208" grpId="0" animBg="1"/>
      <p:bldP spid="209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21" grpId="0" animBg="1"/>
      <p:bldP spid="226" grpId="0" animBg="1"/>
      <p:bldP spid="231" grpId="0" animBg="1"/>
      <p:bldP spid="236" grpId="0" animBg="1"/>
      <p:bldP spid="241" grpId="0" animBg="1"/>
      <p:bldP spid="246" grpId="0" animBg="1"/>
      <p:bldP spid="251" grpId="0" animBg="1"/>
      <p:bldP spid="256" grpId="0" animBg="1"/>
      <p:bldP spid="261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/>
          </p:cNvPicPr>
          <p:nvPr/>
        </p:nvPicPr>
        <p:blipFill>
          <a:blip r:embed="rId2"/>
          <a:srcRect t="233"/>
          <a:stretch>
            <a:fillRect/>
          </a:stretch>
        </p:blipFill>
        <p:spPr bwMode="auto">
          <a:xfrm>
            <a:off x="587375" y="1543050"/>
            <a:ext cx="7940675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7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7200" y="1892300"/>
            <a:ext cx="1258888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27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37238" y="1766888"/>
            <a:ext cx="1255712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7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2513" y="1892300"/>
            <a:ext cx="1258887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27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9375" y="1766888"/>
            <a:ext cx="1258888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27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1892300"/>
            <a:ext cx="1258887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27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43100" y="1766888"/>
            <a:ext cx="12573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278"/>
          <p:cNvPicPr>
            <a:picLocks noChangeAspect="1"/>
          </p:cNvPicPr>
          <p:nvPr/>
        </p:nvPicPr>
        <p:blipFill>
          <a:blip r:embed="rId3"/>
          <a:srcRect b="76497"/>
          <a:stretch>
            <a:fillRect/>
          </a:stretch>
        </p:blipFill>
        <p:spPr bwMode="auto">
          <a:xfrm>
            <a:off x="968375" y="3435350"/>
            <a:ext cx="12588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rrect 1"/>
          <p:cNvSpPr/>
          <p:nvPr/>
        </p:nvSpPr>
        <p:spPr>
          <a:xfrm>
            <a:off x="1357313" y="36083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222" name="correct 1"/>
          <p:cNvSpPr/>
          <p:nvPr/>
        </p:nvSpPr>
        <p:spPr>
          <a:xfrm>
            <a:off x="2308225" y="31115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23" name="Oval 222"/>
          <p:cNvSpPr/>
          <p:nvPr/>
        </p:nvSpPr>
        <p:spPr>
          <a:xfrm>
            <a:off x="2259013" y="20970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4" name="Oval 223"/>
          <p:cNvSpPr/>
          <p:nvPr/>
        </p:nvSpPr>
        <p:spPr>
          <a:xfrm>
            <a:off x="2330450" y="41148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25" name="Oval 224"/>
          <p:cNvSpPr/>
          <p:nvPr/>
        </p:nvSpPr>
        <p:spPr>
          <a:xfrm>
            <a:off x="2260600" y="51593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27" name="correct 1"/>
          <p:cNvSpPr/>
          <p:nvPr/>
        </p:nvSpPr>
        <p:spPr>
          <a:xfrm>
            <a:off x="3225800" y="4133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28" name="Oval 227"/>
          <p:cNvSpPr/>
          <p:nvPr/>
        </p:nvSpPr>
        <p:spPr>
          <a:xfrm>
            <a:off x="3246438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229" name="Oval 228"/>
          <p:cNvSpPr/>
          <p:nvPr/>
        </p:nvSpPr>
        <p:spPr>
          <a:xfrm>
            <a:off x="3294063" y="20986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230" name="Oval 229"/>
          <p:cNvSpPr/>
          <p:nvPr/>
        </p:nvSpPr>
        <p:spPr>
          <a:xfrm>
            <a:off x="3300413" y="513556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32" name="correct 1"/>
          <p:cNvSpPr/>
          <p:nvPr/>
        </p:nvSpPr>
        <p:spPr>
          <a:xfrm>
            <a:off x="4211638" y="5149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33" name="Oval 232"/>
          <p:cNvSpPr/>
          <p:nvPr/>
        </p:nvSpPr>
        <p:spPr>
          <a:xfrm>
            <a:off x="4267200" y="31242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234" name="Oval 233"/>
          <p:cNvSpPr/>
          <p:nvPr/>
        </p:nvSpPr>
        <p:spPr>
          <a:xfrm>
            <a:off x="4184650" y="20923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35" name="Oval 234"/>
          <p:cNvSpPr/>
          <p:nvPr/>
        </p:nvSpPr>
        <p:spPr>
          <a:xfrm>
            <a:off x="4268788" y="41386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37" name="correct 1"/>
          <p:cNvSpPr/>
          <p:nvPr/>
        </p:nvSpPr>
        <p:spPr>
          <a:xfrm>
            <a:off x="5172075" y="4133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38" name="Oval 237"/>
          <p:cNvSpPr/>
          <p:nvPr/>
        </p:nvSpPr>
        <p:spPr>
          <a:xfrm>
            <a:off x="5187950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39" name="Oval 238"/>
          <p:cNvSpPr/>
          <p:nvPr/>
        </p:nvSpPr>
        <p:spPr>
          <a:xfrm>
            <a:off x="5245100" y="51085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0" name="Oval 239"/>
          <p:cNvSpPr/>
          <p:nvPr/>
        </p:nvSpPr>
        <p:spPr>
          <a:xfrm>
            <a:off x="5240338" y="20970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42" name="correct 1"/>
          <p:cNvSpPr/>
          <p:nvPr/>
        </p:nvSpPr>
        <p:spPr>
          <a:xfrm>
            <a:off x="6219825" y="31051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43" name="Oval 242"/>
          <p:cNvSpPr/>
          <p:nvPr/>
        </p:nvSpPr>
        <p:spPr>
          <a:xfrm>
            <a:off x="6205538" y="41163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44" name="Oval 243"/>
          <p:cNvSpPr/>
          <p:nvPr/>
        </p:nvSpPr>
        <p:spPr>
          <a:xfrm>
            <a:off x="6159500" y="2101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245" name="Oval 244"/>
          <p:cNvSpPr/>
          <p:nvPr/>
        </p:nvSpPr>
        <p:spPr>
          <a:xfrm>
            <a:off x="6164263" y="5149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7" name="correct 1"/>
          <p:cNvSpPr/>
          <p:nvPr/>
        </p:nvSpPr>
        <p:spPr>
          <a:xfrm>
            <a:off x="7180263" y="20843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8" name="Oval 247"/>
          <p:cNvSpPr/>
          <p:nvPr/>
        </p:nvSpPr>
        <p:spPr>
          <a:xfrm>
            <a:off x="7143750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49" name="Oval 248"/>
          <p:cNvSpPr/>
          <p:nvPr/>
        </p:nvSpPr>
        <p:spPr>
          <a:xfrm>
            <a:off x="7119938" y="41433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50" name="Oval 249"/>
          <p:cNvSpPr/>
          <p:nvPr/>
        </p:nvSpPr>
        <p:spPr>
          <a:xfrm>
            <a:off x="7151688" y="5149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20515" name="Rectangle 53"/>
          <p:cNvSpPr>
            <a:spLocks noChangeArrowheads="1"/>
          </p:cNvSpPr>
          <p:nvPr/>
        </p:nvSpPr>
        <p:spPr bwMode="auto">
          <a:xfrm>
            <a:off x="563563" y="735013"/>
            <a:ext cx="5381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en-US" sz="2000" b="1">
                <a:ea typeface="Sassoon Infant Rg" pitchFamily="50" charset="0"/>
                <a:cs typeface="Sassoon Infant Rg" pitchFamily="50" charset="0"/>
              </a:rPr>
              <a:t>Clue: </a:t>
            </a:r>
            <a:r>
              <a:rPr lang="en-GB" altLang="en-US" sz="2000">
                <a:ea typeface="Sassoon Infant Rg" pitchFamily="50" charset="0"/>
                <a:cs typeface="Sassoon Infant Rg" pitchFamily="50" charset="0"/>
              </a:rPr>
              <a:t>a crack that appears, especially in rock or earth. </a:t>
            </a:r>
          </a:p>
        </p:txBody>
      </p:sp>
      <p:sp>
        <p:nvSpPr>
          <p:cNvPr id="210" name="Rectangle 1"/>
          <p:cNvSpPr>
            <a:spLocks noChangeArrowheads="1"/>
          </p:cNvSpPr>
          <p:nvPr/>
        </p:nvSpPr>
        <p:spPr bwMode="auto">
          <a:xfrm>
            <a:off x="585788" y="1444625"/>
            <a:ext cx="7983537" cy="4824413"/>
          </a:xfrm>
          <a:prstGeom prst="rect">
            <a:avLst/>
          </a:prstGeom>
          <a:solidFill>
            <a:srgbClr val="EB8634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en-GB" altLang="en-US" sz="3600" b="1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Incorrect Letter! </a:t>
            </a:r>
          </a:p>
          <a:p>
            <a:pPr algn="ctr" eaLnBrk="1" hangingPunct="1"/>
            <a:r>
              <a:rPr lang="en-GB" altLang="en-US" sz="2400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Please wait five seconds</a:t>
            </a:r>
          </a:p>
        </p:txBody>
      </p:sp>
      <p:sp>
        <p:nvSpPr>
          <p:cNvPr id="292" name="Start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Start</a:t>
            </a:r>
          </a:p>
        </p:txBody>
      </p:sp>
      <p:sp>
        <p:nvSpPr>
          <p:cNvPr id="293" name="Start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294" name="6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295" name="59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0:59</a:t>
            </a:r>
          </a:p>
        </p:txBody>
      </p:sp>
      <p:sp>
        <p:nvSpPr>
          <p:cNvPr id="296" name="58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0:58</a:t>
            </a:r>
          </a:p>
        </p:txBody>
      </p:sp>
      <p:sp>
        <p:nvSpPr>
          <p:cNvPr id="297" name="57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0:57</a:t>
            </a:r>
          </a:p>
        </p:txBody>
      </p:sp>
      <p:sp>
        <p:nvSpPr>
          <p:cNvPr id="298" name="56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0:56</a:t>
            </a:r>
          </a:p>
        </p:txBody>
      </p:sp>
      <p:sp>
        <p:nvSpPr>
          <p:cNvPr id="299" name="55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0:55</a:t>
            </a:r>
          </a:p>
        </p:txBody>
      </p:sp>
      <p:sp>
        <p:nvSpPr>
          <p:cNvPr id="300" name="54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0:54</a:t>
            </a:r>
          </a:p>
        </p:txBody>
      </p:sp>
      <p:sp>
        <p:nvSpPr>
          <p:cNvPr id="301" name="53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0:53</a:t>
            </a:r>
          </a:p>
        </p:txBody>
      </p:sp>
      <p:sp>
        <p:nvSpPr>
          <p:cNvPr id="302" name="52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0:52</a:t>
            </a:r>
          </a:p>
        </p:txBody>
      </p:sp>
      <p:sp>
        <p:nvSpPr>
          <p:cNvPr id="303" name="51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0:51</a:t>
            </a:r>
          </a:p>
        </p:txBody>
      </p:sp>
      <p:sp>
        <p:nvSpPr>
          <p:cNvPr id="304" name="5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0:50</a:t>
            </a:r>
          </a:p>
        </p:txBody>
      </p:sp>
      <p:sp>
        <p:nvSpPr>
          <p:cNvPr id="305" name="49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0:49</a:t>
            </a:r>
          </a:p>
        </p:txBody>
      </p:sp>
      <p:sp>
        <p:nvSpPr>
          <p:cNvPr id="306" name="48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0:48</a:t>
            </a:r>
          </a:p>
        </p:txBody>
      </p:sp>
      <p:sp>
        <p:nvSpPr>
          <p:cNvPr id="307" name="47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0:47</a:t>
            </a:r>
          </a:p>
        </p:txBody>
      </p:sp>
      <p:sp>
        <p:nvSpPr>
          <p:cNvPr id="308" name="46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0:46</a:t>
            </a:r>
          </a:p>
        </p:txBody>
      </p:sp>
      <p:sp>
        <p:nvSpPr>
          <p:cNvPr id="309" name="45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0:45</a:t>
            </a:r>
          </a:p>
        </p:txBody>
      </p:sp>
      <p:sp>
        <p:nvSpPr>
          <p:cNvPr id="310" name="44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0:44</a:t>
            </a:r>
          </a:p>
        </p:txBody>
      </p:sp>
      <p:sp>
        <p:nvSpPr>
          <p:cNvPr id="311" name="43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0:43</a:t>
            </a:r>
          </a:p>
        </p:txBody>
      </p:sp>
      <p:sp>
        <p:nvSpPr>
          <p:cNvPr id="312" name="42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0:42</a:t>
            </a:r>
          </a:p>
        </p:txBody>
      </p:sp>
      <p:sp>
        <p:nvSpPr>
          <p:cNvPr id="313" name="41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0:41</a:t>
            </a:r>
          </a:p>
        </p:txBody>
      </p:sp>
      <p:sp>
        <p:nvSpPr>
          <p:cNvPr id="31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0:40</a:t>
            </a:r>
          </a:p>
        </p:txBody>
      </p:sp>
      <p:sp>
        <p:nvSpPr>
          <p:cNvPr id="31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0:39</a:t>
            </a:r>
          </a:p>
        </p:txBody>
      </p:sp>
      <p:sp>
        <p:nvSpPr>
          <p:cNvPr id="31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0:38</a:t>
            </a:r>
          </a:p>
        </p:txBody>
      </p:sp>
      <p:sp>
        <p:nvSpPr>
          <p:cNvPr id="31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0:37</a:t>
            </a:r>
          </a:p>
        </p:txBody>
      </p:sp>
      <p:sp>
        <p:nvSpPr>
          <p:cNvPr id="31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0:36</a:t>
            </a:r>
          </a:p>
        </p:txBody>
      </p:sp>
      <p:sp>
        <p:nvSpPr>
          <p:cNvPr id="31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0:35</a:t>
            </a:r>
          </a:p>
        </p:txBody>
      </p:sp>
      <p:sp>
        <p:nvSpPr>
          <p:cNvPr id="32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0:34</a:t>
            </a:r>
          </a:p>
        </p:txBody>
      </p:sp>
      <p:sp>
        <p:nvSpPr>
          <p:cNvPr id="32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0:33</a:t>
            </a:r>
          </a:p>
        </p:txBody>
      </p:sp>
      <p:sp>
        <p:nvSpPr>
          <p:cNvPr id="32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0:32</a:t>
            </a:r>
          </a:p>
        </p:txBody>
      </p:sp>
      <p:sp>
        <p:nvSpPr>
          <p:cNvPr id="32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0:31</a:t>
            </a:r>
          </a:p>
        </p:txBody>
      </p:sp>
      <p:sp>
        <p:nvSpPr>
          <p:cNvPr id="32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0:30</a:t>
            </a:r>
          </a:p>
        </p:txBody>
      </p:sp>
      <p:sp>
        <p:nvSpPr>
          <p:cNvPr id="32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0:29</a:t>
            </a:r>
          </a:p>
        </p:txBody>
      </p:sp>
      <p:sp>
        <p:nvSpPr>
          <p:cNvPr id="32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0:28</a:t>
            </a:r>
          </a:p>
        </p:txBody>
      </p:sp>
      <p:sp>
        <p:nvSpPr>
          <p:cNvPr id="32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0:27</a:t>
            </a:r>
          </a:p>
        </p:txBody>
      </p:sp>
      <p:sp>
        <p:nvSpPr>
          <p:cNvPr id="32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0:26</a:t>
            </a:r>
          </a:p>
        </p:txBody>
      </p:sp>
      <p:sp>
        <p:nvSpPr>
          <p:cNvPr id="32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0:25</a:t>
            </a:r>
          </a:p>
        </p:txBody>
      </p:sp>
      <p:sp>
        <p:nvSpPr>
          <p:cNvPr id="33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0:24</a:t>
            </a:r>
          </a:p>
        </p:txBody>
      </p:sp>
      <p:sp>
        <p:nvSpPr>
          <p:cNvPr id="33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0:23</a:t>
            </a:r>
          </a:p>
        </p:txBody>
      </p:sp>
      <p:sp>
        <p:nvSpPr>
          <p:cNvPr id="33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0:22</a:t>
            </a:r>
          </a:p>
        </p:txBody>
      </p:sp>
      <p:sp>
        <p:nvSpPr>
          <p:cNvPr id="33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0:21</a:t>
            </a:r>
          </a:p>
        </p:txBody>
      </p:sp>
      <p:sp>
        <p:nvSpPr>
          <p:cNvPr id="33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0:20</a:t>
            </a:r>
          </a:p>
        </p:txBody>
      </p:sp>
      <p:sp>
        <p:nvSpPr>
          <p:cNvPr id="33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0:19</a:t>
            </a:r>
          </a:p>
        </p:txBody>
      </p:sp>
      <p:sp>
        <p:nvSpPr>
          <p:cNvPr id="33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0:18</a:t>
            </a:r>
          </a:p>
        </p:txBody>
      </p:sp>
      <p:sp>
        <p:nvSpPr>
          <p:cNvPr id="33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0:17</a:t>
            </a:r>
          </a:p>
        </p:txBody>
      </p:sp>
      <p:sp>
        <p:nvSpPr>
          <p:cNvPr id="33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0:16</a:t>
            </a:r>
          </a:p>
        </p:txBody>
      </p:sp>
      <p:sp>
        <p:nvSpPr>
          <p:cNvPr id="33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0:15</a:t>
            </a:r>
          </a:p>
        </p:txBody>
      </p:sp>
      <p:sp>
        <p:nvSpPr>
          <p:cNvPr id="34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0:14</a:t>
            </a:r>
          </a:p>
        </p:txBody>
      </p:sp>
      <p:sp>
        <p:nvSpPr>
          <p:cNvPr id="34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0:13</a:t>
            </a:r>
          </a:p>
        </p:txBody>
      </p:sp>
      <p:sp>
        <p:nvSpPr>
          <p:cNvPr id="34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0:12</a:t>
            </a:r>
          </a:p>
        </p:txBody>
      </p:sp>
      <p:sp>
        <p:nvSpPr>
          <p:cNvPr id="34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0:11</a:t>
            </a:r>
          </a:p>
        </p:txBody>
      </p:sp>
      <p:sp>
        <p:nvSpPr>
          <p:cNvPr id="34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0:10</a:t>
            </a:r>
          </a:p>
        </p:txBody>
      </p:sp>
      <p:sp>
        <p:nvSpPr>
          <p:cNvPr id="34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0:09</a:t>
            </a:r>
          </a:p>
        </p:txBody>
      </p:sp>
      <p:sp>
        <p:nvSpPr>
          <p:cNvPr id="34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0:08</a:t>
            </a:r>
          </a:p>
        </p:txBody>
      </p:sp>
      <p:sp>
        <p:nvSpPr>
          <p:cNvPr id="34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0:07</a:t>
            </a:r>
          </a:p>
        </p:txBody>
      </p:sp>
      <p:sp>
        <p:nvSpPr>
          <p:cNvPr id="34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0:06</a:t>
            </a:r>
          </a:p>
        </p:txBody>
      </p:sp>
      <p:sp>
        <p:nvSpPr>
          <p:cNvPr id="34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0:05</a:t>
            </a:r>
          </a:p>
        </p:txBody>
      </p:sp>
      <p:sp>
        <p:nvSpPr>
          <p:cNvPr id="35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0:04</a:t>
            </a:r>
          </a:p>
        </p:txBody>
      </p:sp>
      <p:sp>
        <p:nvSpPr>
          <p:cNvPr id="35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0:03</a:t>
            </a:r>
          </a:p>
        </p:txBody>
      </p:sp>
      <p:sp>
        <p:nvSpPr>
          <p:cNvPr id="35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0:02</a:t>
            </a:r>
          </a:p>
        </p:txBody>
      </p:sp>
      <p:sp>
        <p:nvSpPr>
          <p:cNvPr id="35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0:01</a:t>
            </a:r>
          </a:p>
        </p:txBody>
      </p:sp>
      <p:sp>
        <p:nvSpPr>
          <p:cNvPr id="354" name="Times Up!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rgbClr val="00B050"/>
                </a:solidFill>
              </a:rPr>
              <a:t>Time’s up!</a:t>
            </a:r>
          </a:p>
        </p:txBody>
      </p:sp>
      <p:grpSp>
        <p:nvGrpSpPr>
          <p:cNvPr id="3" name="Group 354"/>
          <p:cNvGrpSpPr>
            <a:grpSpLocks/>
          </p:cNvGrpSpPr>
          <p:nvPr/>
        </p:nvGrpSpPr>
        <p:grpSpPr bwMode="auto">
          <a:xfrm>
            <a:off x="585788" y="615950"/>
            <a:ext cx="7991475" cy="5668963"/>
            <a:chOff x="-8217650" y="2925933"/>
            <a:chExt cx="7992214" cy="5669282"/>
          </a:xfrm>
        </p:grpSpPr>
        <p:grpSp>
          <p:nvGrpSpPr>
            <p:cNvPr id="4" name="Group 355"/>
            <p:cNvGrpSpPr>
              <a:grpSpLocks/>
            </p:cNvGrpSpPr>
            <p:nvPr/>
          </p:nvGrpSpPr>
          <p:grpSpPr bwMode="auto">
            <a:xfrm>
              <a:off x="-8217650" y="2925933"/>
              <a:ext cx="7992214" cy="5669282"/>
              <a:chOff x="-8143674" y="-1681210"/>
              <a:chExt cx="7935064" cy="5669282"/>
            </a:xfrm>
          </p:grpSpPr>
          <p:sp>
            <p:nvSpPr>
              <p:cNvPr id="358" name="Rectangle 357"/>
              <p:cNvSpPr/>
              <p:nvPr/>
            </p:nvSpPr>
            <p:spPr>
              <a:xfrm>
                <a:off x="-8143674" y="-1681210"/>
                <a:ext cx="7935064" cy="56692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20595" name="TextBox 4"/>
              <p:cNvSpPr txBox="1">
                <a:spLocks noChangeArrowheads="1"/>
              </p:cNvSpPr>
              <p:nvPr/>
            </p:nvSpPr>
            <p:spPr bwMode="auto">
              <a:xfrm>
                <a:off x="-7697542" y="-1365386"/>
                <a:ext cx="3589927" cy="1369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Sorry! You have run out of time and Mr Whoops has slipped and fallen into the rapids!</a:t>
                </a:r>
              </a:p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The word was </a:t>
                </a:r>
                <a:r>
                  <a:rPr lang="en-GB" altLang="en-US" sz="2400">
                    <a:latin typeface="Twinkl ExtraBold" pitchFamily="2" charset="0"/>
                    <a:ea typeface="Sassoon Infant Rg" pitchFamily="50" charset="0"/>
                    <a:cs typeface="Sassoon Infant Rg" pitchFamily="50" charset="0"/>
                  </a:rPr>
                  <a:t>fissure</a:t>
                </a: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!</a:t>
                </a:r>
              </a:p>
            </p:txBody>
          </p:sp>
          <p:pic>
            <p:nvPicPr>
              <p:cNvPr id="20596" name="Picture 359"/>
              <p:cNvPicPr>
                <a:picLocks noChangeAspect="1"/>
              </p:cNvPicPr>
              <p:nvPr/>
            </p:nvPicPr>
            <p:blipFill>
              <a:blip r:embed="rId5" cstate="print"/>
              <a:srcRect b="5646"/>
              <a:stretch>
                <a:fillRect/>
              </a:stretch>
            </p:blipFill>
            <p:spPr bwMode="auto">
              <a:xfrm>
                <a:off x="-8143674" y="125702"/>
                <a:ext cx="7935064" cy="3862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57" name="Rounded Rectangle 356">
              <a:hlinkClick r:id="rId6" action="ppaction://hlinksldjump"/>
            </p:cNvPr>
            <p:cNvSpPr/>
            <p:nvPr/>
          </p:nvSpPr>
          <p:spPr>
            <a:xfrm>
              <a:off x="-3327698" y="3392684"/>
              <a:ext cx="2656133" cy="830310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550863" y="617538"/>
            <a:ext cx="8026400" cy="5672137"/>
            <a:chOff x="-8122602" y="4118345"/>
            <a:chExt cx="7935064" cy="5672857"/>
          </a:xfrm>
        </p:grpSpPr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-8122602" y="4118345"/>
              <a:ext cx="7935064" cy="5672857"/>
              <a:chOff x="596900" y="600892"/>
              <a:chExt cx="7935064" cy="5672857"/>
            </a:xfrm>
          </p:grpSpPr>
          <p:sp>
            <p:nvSpPr>
              <p:cNvPr id="46" name="Rectangle 45"/>
              <p:cNvSpPr/>
              <p:nvPr/>
            </p:nvSpPr>
            <p:spPr>
              <a:xfrm>
                <a:off x="596900" y="600892"/>
                <a:ext cx="7935064" cy="56696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20586" name="TextBox 4"/>
              <p:cNvSpPr txBox="1">
                <a:spLocks noChangeArrowheads="1"/>
              </p:cNvSpPr>
              <p:nvPr/>
            </p:nvSpPr>
            <p:spPr bwMode="auto">
              <a:xfrm>
                <a:off x="881379" y="1040337"/>
                <a:ext cx="4138310" cy="923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Congratulations, you spelt the word correctly and helped Mr Whoops cross to the other side of the river safely!</a:t>
                </a:r>
              </a:p>
            </p:txBody>
          </p:sp>
          <p:sp>
            <p:nvSpPr>
              <p:cNvPr id="20587" name="TextBox 4"/>
              <p:cNvSpPr txBox="1">
                <a:spLocks noChangeArrowheads="1"/>
              </p:cNvSpPr>
              <p:nvPr/>
            </p:nvSpPr>
            <p:spPr bwMode="auto">
              <a:xfrm>
                <a:off x="1426132" y="2519456"/>
                <a:ext cx="3894728" cy="11079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 sz="66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fissure</a:t>
                </a:r>
              </a:p>
            </p:txBody>
          </p:sp>
          <p:pic>
            <p:nvPicPr>
              <p:cNvPr id="20588" name="Picture 48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374950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89" name="Picture 49"/>
              <p:cNvPicPr>
                <a:picLocks noChangeAspect="1"/>
              </p:cNvPicPr>
              <p:nvPr/>
            </p:nvPicPr>
            <p:blipFill>
              <a:blip r:embed="rId8"/>
              <a:srcRect b="33434"/>
              <a:stretch>
                <a:fillRect/>
              </a:stretch>
            </p:blipFill>
            <p:spPr bwMode="auto">
              <a:xfrm>
                <a:off x="3884023" y="3355924"/>
                <a:ext cx="3936275" cy="2914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90" name="Picture 50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>
                <a:off x="76246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91" name="Picture 51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2797861" y="5707692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5" name="Rounded Rectangle 44"/>
            <p:cNvSpPr/>
            <p:nvPr/>
          </p:nvSpPr>
          <p:spPr>
            <a:xfrm>
              <a:off x="-3398602" y="4604182"/>
              <a:ext cx="2655484" cy="830367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sp>
        <p:nvSpPr>
          <p:cNvPr id="116" name="Action Button: Custom 115">
            <a:hlinkClick r:id="" action="ppaction://hlinkshowjump?jump=nextslide" highlightClick="1"/>
          </p:cNvPr>
          <p:cNvSpPr/>
          <p:nvPr/>
        </p:nvSpPr>
        <p:spPr>
          <a:xfrm>
            <a:off x="5341938" y="1131888"/>
            <a:ext cx="2689225" cy="83185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3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 nodeType="clickPar">
                      <p:stCondLst>
                        <p:cond delay="0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2" presetID="1" presetClass="exit" presetSubtype="0" fill="hold" grpId="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 nodeType="clickPar">
                      <p:stCondLst>
                        <p:cond delay="0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" presetClass="exit" presetSubtype="0" fill="hold" grpId="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 nodeType="clickPar">
                      <p:stCondLst>
                        <p:cond delay="0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" presetClass="exit" presetSubtype="0" fill="hold" grpId="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 nodeType="clickPar">
                      <p:stCondLst>
                        <p:cond delay="0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" presetClass="exit" presetSubtype="0" fill="hold" grpId="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 nodeType="clickPar">
                      <p:stCondLst>
                        <p:cond delay="0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" presetClass="exit" presetSubtype="0" fill="hold" grpId="1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 nodeType="clickPar">
                      <p:stCondLst>
                        <p:cond delay="0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" presetClass="exit" presetSubtype="0" fill="hold" grpId="1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3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 nodeType="clickPar">
                      <p:stCondLst>
                        <p:cond delay="0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6" presetID="1" presetClass="exit" presetSubtype="0" fill="hold" grpId="1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 nodeType="clickPar">
                      <p:stCondLst>
                        <p:cond delay="0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" presetClass="exit" presetSubtype="0" fill="hold" grpId="1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 nodeType="clickPar">
                      <p:stCondLst>
                        <p:cond delay="0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4" presetID="1" presetClass="exit" presetSubtype="0" fill="hold" grpId="1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 nodeType="clickPar">
                      <p:stCondLst>
                        <p:cond delay="0"/>
                      </p:stCondLst>
                      <p:childTnLst>
                        <p:par>
                          <p:cTn id="1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3" presetID="1" presetClass="exit" presetSubtype="0" fill="hold" grpId="2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 nodeType="clickPar">
                      <p:stCondLst>
                        <p:cond delay="0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2" presetID="1" presetClass="exit" presetSubtype="0" fill="hold" grpId="2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 nodeType="clickPar">
                      <p:stCondLst>
                        <p:cond delay="0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1" presetID="1" presetClass="exit" presetSubtype="0" fill="hold" grpId="2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 nodeType="clickPar">
                      <p:stCondLst>
                        <p:cond delay="0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0" presetID="1" presetClass="exit" presetSubtype="0" fill="hold" grpId="2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4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 nodeType="clickPar">
                      <p:stCondLst>
                        <p:cond delay="0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9" presetID="1" presetClass="exit" presetSubtype="0" fill="hold" grpId="2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 nodeType="clickPar">
                      <p:stCondLst>
                        <p:cond delay="0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8" presetID="1" presetClass="exit" presetSubtype="0" fill="hold" grpId="3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 nodeType="clickPar">
                      <p:stCondLst>
                        <p:cond delay="0"/>
                      </p:stCondLst>
                      <p:childTnLst>
                        <p:par>
                          <p:cTn id="2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7" presetID="1" presetClass="exit" presetSubtype="0" fill="hold" grpId="3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 nodeType="clickPar">
                      <p:stCondLst>
                        <p:cond delay="0"/>
                      </p:stCondLst>
                      <p:childTnLst>
                        <p:par>
                          <p:cTn id="2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ntr" presetSubtype="0" fill="hold" grpId="3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6" presetID="1" presetClass="exit" presetSubtype="0" fill="hold" grpId="3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2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 nodeType="clickPar">
                      <p:stCondLst>
                        <p:cond delay="0"/>
                      </p:stCondLst>
                      <p:childTnLst>
                        <p:par>
                          <p:cTn id="2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2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3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3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3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3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3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3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3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3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3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3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3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3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3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3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3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3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3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3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3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3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3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3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3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3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3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3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3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39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39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3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4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40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40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40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 nodeType="afterGroup">
                            <p:stCondLst>
                              <p:cond delay="55000"/>
                            </p:stCondLst>
                            <p:childTnLst>
                              <p:par>
                                <p:cTn id="4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4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4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4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4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4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"/>
                  </p:tgtEl>
                </p:cond>
              </p:nextCondLst>
            </p:seq>
          </p:childTnLst>
        </p:cTn>
      </p:par>
    </p:tnLst>
    <p:bldLst>
      <p:bldP spid="223" grpId="0"/>
      <p:bldP spid="224" grpId="0"/>
      <p:bldP spid="225" grpId="0"/>
      <p:bldP spid="228" grpId="0"/>
      <p:bldP spid="229" grpId="0"/>
      <p:bldP spid="230" grpId="0"/>
      <p:bldP spid="233" grpId="0"/>
      <p:bldP spid="234" grpId="0"/>
      <p:bldP spid="235" grpId="0"/>
      <p:bldP spid="238" grpId="0"/>
      <p:bldP spid="239" grpId="0"/>
      <p:bldP spid="240" grpId="0"/>
      <p:bldP spid="243" grpId="0"/>
      <p:bldP spid="244" grpId="0"/>
      <p:bldP spid="245" grpId="0"/>
      <p:bldP spid="248" grpId="0"/>
      <p:bldP spid="249" grpId="0"/>
      <p:bldP spid="250" grpId="0"/>
      <p:bldP spid="210" grpId="0" animBg="1"/>
      <p:bldP spid="210" grpId="1" animBg="1"/>
      <p:bldP spid="210" grpId="2" animBg="1"/>
      <p:bldP spid="210" grpId="3" animBg="1"/>
      <p:bldP spid="210" grpId="4" animBg="1"/>
      <p:bldP spid="210" grpId="5" animBg="1"/>
      <p:bldP spid="210" grpId="6" animBg="1"/>
      <p:bldP spid="210" grpId="7" animBg="1"/>
      <p:bldP spid="210" grpId="8" animBg="1"/>
      <p:bldP spid="210" grpId="9" animBg="1"/>
      <p:bldP spid="210" grpId="10" animBg="1"/>
      <p:bldP spid="210" grpId="11" animBg="1"/>
      <p:bldP spid="210" grpId="12" animBg="1"/>
      <p:bldP spid="210" grpId="13" animBg="1"/>
      <p:bldP spid="210" grpId="14" animBg="1"/>
      <p:bldP spid="210" grpId="15" animBg="1"/>
      <p:bldP spid="210" grpId="16" animBg="1"/>
      <p:bldP spid="210" grpId="17" animBg="1"/>
      <p:bldP spid="210" grpId="18" animBg="1"/>
      <p:bldP spid="210" grpId="19" animBg="1"/>
      <p:bldP spid="210" grpId="20" animBg="1"/>
      <p:bldP spid="210" grpId="21" animBg="1"/>
      <p:bldP spid="210" grpId="22" animBg="1"/>
      <p:bldP spid="210" grpId="23" animBg="1"/>
      <p:bldP spid="210" grpId="24" animBg="1"/>
      <p:bldP spid="210" grpId="25" animBg="1"/>
      <p:bldP spid="210" grpId="26" animBg="1"/>
      <p:bldP spid="210" grpId="27" animBg="1"/>
      <p:bldP spid="210" grpId="28" animBg="1"/>
      <p:bldP spid="210" grpId="29" animBg="1"/>
      <p:bldP spid="210" grpId="30" animBg="1"/>
      <p:bldP spid="210" grpId="31" animBg="1"/>
      <p:bldP spid="210" grpId="32" animBg="1"/>
      <p:bldP spid="210" grpId="33" animBg="1"/>
      <p:bldP spid="210" grpId="34" animBg="1"/>
      <p:bldP spid="210" grpId="35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 animBg="1"/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9313" y="1539875"/>
            <a:ext cx="3795712" cy="379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755650" y="655638"/>
            <a:ext cx="76327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2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Spin the spinner to pick a word from this week’s spelling list. Follow each of the three instructions for each word you land on.</a:t>
            </a:r>
          </a:p>
        </p:txBody>
      </p:sp>
      <p:sp>
        <p:nvSpPr>
          <p:cNvPr id="11" name="Pentagon 10"/>
          <p:cNvSpPr/>
          <p:nvPr/>
        </p:nvSpPr>
        <p:spPr>
          <a:xfrm rot="10800000">
            <a:off x="8185150" y="3306763"/>
            <a:ext cx="400050" cy="244475"/>
          </a:xfrm>
          <a:prstGeom prst="homePlate">
            <a:avLst>
              <a:gd name="adj" fmla="val 47878"/>
            </a:avLst>
          </a:prstGeom>
          <a:solidFill>
            <a:schemeClr val="accent4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12" name="Spin Trigger"/>
          <p:cNvSpPr/>
          <p:nvPr/>
        </p:nvSpPr>
        <p:spPr>
          <a:xfrm>
            <a:off x="5988050" y="5592763"/>
            <a:ext cx="1136650" cy="500062"/>
          </a:xfrm>
          <a:prstGeom prst="homePlate">
            <a:avLst>
              <a:gd name="adj" fmla="val 0"/>
            </a:avLst>
          </a:prstGeom>
          <a:solidFill>
            <a:srgbClr val="92D050"/>
          </a:solidFill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ysClr val="windowText" lastClr="000000"/>
                </a:solidFill>
                <a:latin typeface="Twinkl SemiBold" pitchFamily="2" charset="0"/>
              </a:rPr>
              <a:t>Spin</a:t>
            </a:r>
          </a:p>
        </p:txBody>
      </p:sp>
      <p:sp>
        <p:nvSpPr>
          <p:cNvPr id="7" name="Rectangle 6"/>
          <p:cNvSpPr/>
          <p:nvPr/>
        </p:nvSpPr>
        <p:spPr>
          <a:xfrm>
            <a:off x="1090613" y="2292350"/>
            <a:ext cx="3241675" cy="101441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anchor="ctr"/>
          <a:lstStyle/>
          <a:p>
            <a:pPr>
              <a:defRPr/>
            </a:pPr>
            <a:r>
              <a:rPr lang="en-GB" dirty="0">
                <a:solidFill>
                  <a:schemeClr val="tx1"/>
                </a:solidFill>
              </a:rPr>
              <a:t>Speed write the word you have landed on for one minute.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90613" y="3432175"/>
            <a:ext cx="3241675" cy="10144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anchor="ctr"/>
          <a:lstStyle/>
          <a:p>
            <a:pPr>
              <a:defRPr/>
            </a:pPr>
            <a:r>
              <a:rPr lang="en-GB" dirty="0">
                <a:solidFill>
                  <a:schemeClr val="tx1"/>
                </a:solidFill>
              </a:rPr>
              <a:t>Act out the meaning of the word to your friend.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90613" y="4570413"/>
            <a:ext cx="3241675" cy="10144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anchor="ctr"/>
          <a:lstStyle/>
          <a:p>
            <a:pPr>
              <a:defRPr/>
            </a:pPr>
            <a:r>
              <a:rPr lang="en-GB" dirty="0">
                <a:solidFill>
                  <a:schemeClr val="tx1"/>
                </a:solidFill>
              </a:rPr>
              <a:t>Draw a picture to represent the word.</a:t>
            </a:r>
          </a:p>
        </p:txBody>
      </p:sp>
      <p:sp>
        <p:nvSpPr>
          <p:cNvPr id="8" name="Oval 7"/>
          <p:cNvSpPr/>
          <p:nvPr/>
        </p:nvSpPr>
        <p:spPr>
          <a:xfrm>
            <a:off x="768350" y="2493963"/>
            <a:ext cx="655638" cy="65722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accent4"/>
                </a:solidFill>
              </a:rPr>
              <a:t>1</a:t>
            </a:r>
          </a:p>
        </p:txBody>
      </p:sp>
      <p:sp>
        <p:nvSpPr>
          <p:cNvPr id="17" name="Oval 16"/>
          <p:cNvSpPr/>
          <p:nvPr/>
        </p:nvSpPr>
        <p:spPr>
          <a:xfrm>
            <a:off x="768350" y="3632200"/>
            <a:ext cx="655638" cy="65722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accent4"/>
                </a:solidFill>
              </a:rPr>
              <a:t>2</a:t>
            </a:r>
          </a:p>
        </p:txBody>
      </p:sp>
      <p:sp>
        <p:nvSpPr>
          <p:cNvPr id="18" name="Oval 17"/>
          <p:cNvSpPr/>
          <p:nvPr/>
        </p:nvSpPr>
        <p:spPr>
          <a:xfrm>
            <a:off x="768350" y="4770438"/>
            <a:ext cx="655638" cy="65722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accent4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78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1840000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240000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760000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9360000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760000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160000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160000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7280000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7280000">
                                      <p:cBhvr>
                                        <p:cTn id="4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120000">
                                      <p:cBhvr>
                                        <p:cTn id="4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93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8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7044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/>
          </p:cNvPicPr>
          <p:nvPr/>
        </p:nvPicPr>
        <p:blipFill>
          <a:blip r:embed="rId2"/>
          <a:srcRect t="233"/>
          <a:stretch>
            <a:fillRect/>
          </a:stretch>
        </p:blipFill>
        <p:spPr bwMode="auto">
          <a:xfrm>
            <a:off x="568325" y="1543050"/>
            <a:ext cx="7940675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054100" y="2090738"/>
            <a:ext cx="6861175" cy="3635375"/>
            <a:chOff x="1111250" y="2401525"/>
            <a:chExt cx="5572125" cy="2952750"/>
          </a:xfrm>
        </p:grpSpPr>
        <p:pic>
          <p:nvPicPr>
            <p:cNvPr id="11378" name="Picture 27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99138" y="2401525"/>
              <a:ext cx="884237" cy="287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79" name="Picture 27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129213" y="2488837"/>
              <a:ext cx="884237" cy="2865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80" name="Picture 27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60875" y="2401525"/>
              <a:ext cx="882650" cy="287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81" name="Picture 27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90950" y="2488837"/>
              <a:ext cx="884238" cy="2865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82" name="Picture 27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21025" y="2401525"/>
              <a:ext cx="884238" cy="287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83" name="Picture 276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451100" y="2488837"/>
              <a:ext cx="884238" cy="2865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84" name="Picture 27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81175" y="2401525"/>
              <a:ext cx="884238" cy="287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85" name="Picture 278"/>
            <p:cNvPicPr>
              <a:picLocks noChangeAspect="1"/>
            </p:cNvPicPr>
            <p:nvPr/>
          </p:nvPicPr>
          <p:blipFill>
            <a:blip r:embed="rId4"/>
            <a:srcRect b="76497"/>
            <a:stretch>
              <a:fillRect/>
            </a:stretch>
          </p:blipFill>
          <p:spPr bwMode="auto">
            <a:xfrm>
              <a:off x="1111250" y="3573571"/>
              <a:ext cx="884238" cy="673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correct 1"/>
          <p:cNvSpPr/>
          <p:nvPr/>
        </p:nvSpPr>
        <p:spPr>
          <a:xfrm>
            <a:off x="1328738" y="36718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222" name="correct 1"/>
          <p:cNvSpPr/>
          <p:nvPr/>
        </p:nvSpPr>
        <p:spPr>
          <a:xfrm>
            <a:off x="2112963" y="23606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23" name="Oval 222"/>
          <p:cNvSpPr/>
          <p:nvPr/>
        </p:nvSpPr>
        <p:spPr>
          <a:xfrm>
            <a:off x="2184400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j</a:t>
            </a:r>
          </a:p>
        </p:txBody>
      </p:sp>
      <p:sp>
        <p:nvSpPr>
          <p:cNvPr id="224" name="Oval 223"/>
          <p:cNvSpPr/>
          <p:nvPr/>
        </p:nvSpPr>
        <p:spPr>
          <a:xfrm>
            <a:off x="2157413" y="41433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25" name="Oval 224"/>
          <p:cNvSpPr/>
          <p:nvPr/>
        </p:nvSpPr>
        <p:spPr>
          <a:xfrm>
            <a:off x="2119313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27" name="correct 1"/>
          <p:cNvSpPr/>
          <p:nvPr/>
        </p:nvSpPr>
        <p:spPr>
          <a:xfrm>
            <a:off x="2944813" y="41259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8" name="Oval 227"/>
          <p:cNvSpPr/>
          <p:nvPr/>
        </p:nvSpPr>
        <p:spPr>
          <a:xfrm>
            <a:off x="2922588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29" name="Oval 228"/>
          <p:cNvSpPr/>
          <p:nvPr/>
        </p:nvSpPr>
        <p:spPr>
          <a:xfrm>
            <a:off x="2984500" y="23574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30" name="Oval 229"/>
          <p:cNvSpPr/>
          <p:nvPr/>
        </p:nvSpPr>
        <p:spPr>
          <a:xfrm>
            <a:off x="2944813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32" name="correct 1"/>
          <p:cNvSpPr/>
          <p:nvPr/>
        </p:nvSpPr>
        <p:spPr>
          <a:xfrm>
            <a:off x="3817938" y="41259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33" name="Oval 232"/>
          <p:cNvSpPr/>
          <p:nvPr/>
        </p:nvSpPr>
        <p:spPr>
          <a:xfrm>
            <a:off x="3832225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34" name="Oval 233"/>
          <p:cNvSpPr/>
          <p:nvPr/>
        </p:nvSpPr>
        <p:spPr>
          <a:xfrm>
            <a:off x="3811588" y="23495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235" name="Oval 234"/>
          <p:cNvSpPr/>
          <p:nvPr/>
        </p:nvSpPr>
        <p:spPr>
          <a:xfrm>
            <a:off x="3768725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237" name="correct 1"/>
          <p:cNvSpPr/>
          <p:nvPr/>
        </p:nvSpPr>
        <p:spPr>
          <a:xfrm>
            <a:off x="4640263" y="23479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38" name="Oval 237"/>
          <p:cNvSpPr/>
          <p:nvPr/>
        </p:nvSpPr>
        <p:spPr>
          <a:xfrm>
            <a:off x="4584700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39" name="Oval 238"/>
          <p:cNvSpPr/>
          <p:nvPr/>
        </p:nvSpPr>
        <p:spPr>
          <a:xfrm>
            <a:off x="4578350" y="41433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0" name="Oval 239"/>
          <p:cNvSpPr/>
          <p:nvPr/>
        </p:nvSpPr>
        <p:spPr>
          <a:xfrm>
            <a:off x="4641850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242" name="correct 1"/>
          <p:cNvSpPr/>
          <p:nvPr/>
        </p:nvSpPr>
        <p:spPr>
          <a:xfrm>
            <a:off x="5418138" y="49815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43" name="Oval 242"/>
          <p:cNvSpPr/>
          <p:nvPr/>
        </p:nvSpPr>
        <p:spPr>
          <a:xfrm>
            <a:off x="5461000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44" name="Oval 243"/>
          <p:cNvSpPr/>
          <p:nvPr/>
        </p:nvSpPr>
        <p:spPr>
          <a:xfrm>
            <a:off x="5465763" y="41433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p</a:t>
            </a:r>
          </a:p>
        </p:txBody>
      </p:sp>
      <p:sp>
        <p:nvSpPr>
          <p:cNvPr id="245" name="Oval 244"/>
          <p:cNvSpPr/>
          <p:nvPr/>
        </p:nvSpPr>
        <p:spPr>
          <a:xfrm>
            <a:off x="5418138" y="236696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247" name="correct 1"/>
          <p:cNvSpPr/>
          <p:nvPr/>
        </p:nvSpPr>
        <p:spPr>
          <a:xfrm>
            <a:off x="6283325" y="23479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48" name="Oval 247"/>
          <p:cNvSpPr/>
          <p:nvPr/>
        </p:nvSpPr>
        <p:spPr>
          <a:xfrm>
            <a:off x="6232525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49" name="Oval 248"/>
          <p:cNvSpPr/>
          <p:nvPr/>
        </p:nvSpPr>
        <p:spPr>
          <a:xfrm>
            <a:off x="6240463" y="41433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50" name="Oval 249"/>
          <p:cNvSpPr/>
          <p:nvPr/>
        </p:nvSpPr>
        <p:spPr>
          <a:xfrm>
            <a:off x="6243638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v</a:t>
            </a:r>
          </a:p>
        </p:txBody>
      </p:sp>
      <p:sp>
        <p:nvSpPr>
          <p:cNvPr id="252" name="correct last"/>
          <p:cNvSpPr/>
          <p:nvPr/>
        </p:nvSpPr>
        <p:spPr>
          <a:xfrm>
            <a:off x="7124700" y="41259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53" name="Oval 252"/>
          <p:cNvSpPr/>
          <p:nvPr/>
        </p:nvSpPr>
        <p:spPr>
          <a:xfrm>
            <a:off x="7119938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54" name="Oval 253"/>
          <p:cNvSpPr/>
          <p:nvPr/>
        </p:nvSpPr>
        <p:spPr>
          <a:xfrm>
            <a:off x="7119938" y="23733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55" name="Oval 254"/>
          <p:cNvSpPr/>
          <p:nvPr/>
        </p:nvSpPr>
        <p:spPr>
          <a:xfrm>
            <a:off x="7067550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11297" name="Rectangle 53"/>
          <p:cNvSpPr>
            <a:spLocks noChangeArrowheads="1"/>
          </p:cNvSpPr>
          <p:nvPr/>
        </p:nvSpPr>
        <p:spPr bwMode="auto">
          <a:xfrm>
            <a:off x="538163" y="927100"/>
            <a:ext cx="62976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en-US" sz="2000" b="1">
                <a:ea typeface="Sassoon Infant Rg" pitchFamily="50" charset="0"/>
                <a:cs typeface="Sassoon Infant Rg" pitchFamily="50" charset="0"/>
              </a:rPr>
              <a:t>Clue: </a:t>
            </a:r>
            <a:r>
              <a:rPr lang="en-GB" altLang="en-US" sz="2000">
                <a:ea typeface="Sassoon Infant Rg" pitchFamily="50" charset="0"/>
                <a:cs typeface="Sassoon Infant Rg" pitchFamily="50" charset="0"/>
              </a:rPr>
              <a:t>often looked for in quests and adventure stories.</a:t>
            </a:r>
          </a:p>
        </p:txBody>
      </p:sp>
      <p:sp>
        <p:nvSpPr>
          <p:cNvPr id="210" name="Rectangle 1"/>
          <p:cNvSpPr>
            <a:spLocks noChangeArrowheads="1"/>
          </p:cNvSpPr>
          <p:nvPr/>
        </p:nvSpPr>
        <p:spPr bwMode="auto">
          <a:xfrm>
            <a:off x="577850" y="1497013"/>
            <a:ext cx="7985125" cy="4822825"/>
          </a:xfrm>
          <a:prstGeom prst="rect">
            <a:avLst/>
          </a:prstGeom>
          <a:solidFill>
            <a:srgbClr val="EB8634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en-GB" altLang="en-US" sz="3600" b="1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Incorrect Letter! </a:t>
            </a:r>
          </a:p>
          <a:p>
            <a:pPr algn="ctr" eaLnBrk="1" hangingPunct="1"/>
            <a:r>
              <a:rPr lang="en-GB" altLang="en-US" sz="2400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Please wait five seconds</a:t>
            </a:r>
          </a:p>
        </p:txBody>
      </p:sp>
      <p:sp>
        <p:nvSpPr>
          <p:cNvPr id="137" name="Start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Start</a:t>
            </a:r>
          </a:p>
        </p:txBody>
      </p:sp>
      <p:sp>
        <p:nvSpPr>
          <p:cNvPr id="138" name="Start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139" name="6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140" name="59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0:59</a:t>
            </a:r>
          </a:p>
        </p:txBody>
      </p:sp>
      <p:sp>
        <p:nvSpPr>
          <p:cNvPr id="141" name="58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0:58</a:t>
            </a:r>
          </a:p>
        </p:txBody>
      </p:sp>
      <p:sp>
        <p:nvSpPr>
          <p:cNvPr id="142" name="57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0:57</a:t>
            </a:r>
          </a:p>
        </p:txBody>
      </p:sp>
      <p:sp>
        <p:nvSpPr>
          <p:cNvPr id="143" name="56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0:56</a:t>
            </a:r>
          </a:p>
        </p:txBody>
      </p:sp>
      <p:sp>
        <p:nvSpPr>
          <p:cNvPr id="144" name="55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0:55</a:t>
            </a:r>
          </a:p>
        </p:txBody>
      </p:sp>
      <p:sp>
        <p:nvSpPr>
          <p:cNvPr id="145" name="54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0:54</a:t>
            </a:r>
          </a:p>
        </p:txBody>
      </p:sp>
      <p:sp>
        <p:nvSpPr>
          <p:cNvPr id="146" name="53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0:53</a:t>
            </a:r>
          </a:p>
        </p:txBody>
      </p:sp>
      <p:sp>
        <p:nvSpPr>
          <p:cNvPr id="147" name="52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0:52</a:t>
            </a:r>
          </a:p>
        </p:txBody>
      </p:sp>
      <p:sp>
        <p:nvSpPr>
          <p:cNvPr id="148" name="51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0:51</a:t>
            </a:r>
          </a:p>
        </p:txBody>
      </p:sp>
      <p:sp>
        <p:nvSpPr>
          <p:cNvPr id="149" name="5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0:50</a:t>
            </a:r>
          </a:p>
        </p:txBody>
      </p:sp>
      <p:sp>
        <p:nvSpPr>
          <p:cNvPr id="150" name="49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0:49</a:t>
            </a:r>
          </a:p>
        </p:txBody>
      </p:sp>
      <p:sp>
        <p:nvSpPr>
          <p:cNvPr id="151" name="48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0:48</a:t>
            </a:r>
          </a:p>
        </p:txBody>
      </p:sp>
      <p:sp>
        <p:nvSpPr>
          <p:cNvPr id="152" name="47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0:47</a:t>
            </a:r>
          </a:p>
        </p:txBody>
      </p:sp>
      <p:sp>
        <p:nvSpPr>
          <p:cNvPr id="153" name="46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0:46</a:t>
            </a:r>
          </a:p>
        </p:txBody>
      </p:sp>
      <p:sp>
        <p:nvSpPr>
          <p:cNvPr id="154" name="45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0:45</a:t>
            </a:r>
          </a:p>
        </p:txBody>
      </p:sp>
      <p:sp>
        <p:nvSpPr>
          <p:cNvPr id="155" name="44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0:44</a:t>
            </a:r>
          </a:p>
        </p:txBody>
      </p:sp>
      <p:sp>
        <p:nvSpPr>
          <p:cNvPr id="156" name="43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0:43</a:t>
            </a:r>
          </a:p>
        </p:txBody>
      </p:sp>
      <p:sp>
        <p:nvSpPr>
          <p:cNvPr id="157" name="42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0:42</a:t>
            </a:r>
          </a:p>
        </p:txBody>
      </p:sp>
      <p:sp>
        <p:nvSpPr>
          <p:cNvPr id="158" name="41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0:41</a:t>
            </a:r>
          </a:p>
        </p:txBody>
      </p:sp>
      <p:sp>
        <p:nvSpPr>
          <p:cNvPr id="15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0:40</a:t>
            </a:r>
          </a:p>
        </p:txBody>
      </p:sp>
      <p:sp>
        <p:nvSpPr>
          <p:cNvPr id="16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0:39</a:t>
            </a:r>
          </a:p>
        </p:txBody>
      </p:sp>
      <p:sp>
        <p:nvSpPr>
          <p:cNvPr id="16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0:38</a:t>
            </a:r>
          </a:p>
        </p:txBody>
      </p:sp>
      <p:sp>
        <p:nvSpPr>
          <p:cNvPr id="16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0:37</a:t>
            </a:r>
          </a:p>
        </p:txBody>
      </p:sp>
      <p:sp>
        <p:nvSpPr>
          <p:cNvPr id="16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0:36</a:t>
            </a:r>
          </a:p>
        </p:txBody>
      </p:sp>
      <p:sp>
        <p:nvSpPr>
          <p:cNvPr id="16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0:35</a:t>
            </a:r>
          </a:p>
        </p:txBody>
      </p:sp>
      <p:sp>
        <p:nvSpPr>
          <p:cNvPr id="16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0:34</a:t>
            </a:r>
          </a:p>
        </p:txBody>
      </p:sp>
      <p:sp>
        <p:nvSpPr>
          <p:cNvPr id="16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0:33</a:t>
            </a:r>
          </a:p>
        </p:txBody>
      </p:sp>
      <p:sp>
        <p:nvSpPr>
          <p:cNvPr id="16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0:32</a:t>
            </a:r>
          </a:p>
        </p:txBody>
      </p:sp>
      <p:sp>
        <p:nvSpPr>
          <p:cNvPr id="16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0:31</a:t>
            </a:r>
          </a:p>
        </p:txBody>
      </p:sp>
      <p:sp>
        <p:nvSpPr>
          <p:cNvPr id="16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0:30</a:t>
            </a:r>
          </a:p>
        </p:txBody>
      </p:sp>
      <p:sp>
        <p:nvSpPr>
          <p:cNvPr id="17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0:29</a:t>
            </a:r>
          </a:p>
        </p:txBody>
      </p:sp>
      <p:sp>
        <p:nvSpPr>
          <p:cNvPr id="17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0:28</a:t>
            </a:r>
          </a:p>
        </p:txBody>
      </p:sp>
      <p:sp>
        <p:nvSpPr>
          <p:cNvPr id="17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0:27</a:t>
            </a:r>
          </a:p>
        </p:txBody>
      </p:sp>
      <p:sp>
        <p:nvSpPr>
          <p:cNvPr id="17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0:26</a:t>
            </a:r>
          </a:p>
        </p:txBody>
      </p:sp>
      <p:sp>
        <p:nvSpPr>
          <p:cNvPr id="17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0:25</a:t>
            </a:r>
          </a:p>
        </p:txBody>
      </p:sp>
      <p:sp>
        <p:nvSpPr>
          <p:cNvPr id="17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0:24</a:t>
            </a:r>
          </a:p>
        </p:txBody>
      </p:sp>
      <p:sp>
        <p:nvSpPr>
          <p:cNvPr id="17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0:23</a:t>
            </a:r>
          </a:p>
        </p:txBody>
      </p:sp>
      <p:sp>
        <p:nvSpPr>
          <p:cNvPr id="17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0:22</a:t>
            </a:r>
          </a:p>
        </p:txBody>
      </p:sp>
      <p:sp>
        <p:nvSpPr>
          <p:cNvPr id="17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0:21</a:t>
            </a:r>
          </a:p>
        </p:txBody>
      </p:sp>
      <p:sp>
        <p:nvSpPr>
          <p:cNvPr id="17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0:20</a:t>
            </a:r>
          </a:p>
        </p:txBody>
      </p:sp>
      <p:sp>
        <p:nvSpPr>
          <p:cNvPr id="18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0:19</a:t>
            </a:r>
          </a:p>
        </p:txBody>
      </p:sp>
      <p:sp>
        <p:nvSpPr>
          <p:cNvPr id="18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0:18</a:t>
            </a:r>
          </a:p>
        </p:txBody>
      </p:sp>
      <p:sp>
        <p:nvSpPr>
          <p:cNvPr id="18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0:17</a:t>
            </a:r>
          </a:p>
        </p:txBody>
      </p:sp>
      <p:sp>
        <p:nvSpPr>
          <p:cNvPr id="18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0:16</a:t>
            </a:r>
          </a:p>
        </p:txBody>
      </p:sp>
      <p:sp>
        <p:nvSpPr>
          <p:cNvPr id="18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0:15</a:t>
            </a:r>
          </a:p>
        </p:txBody>
      </p:sp>
      <p:sp>
        <p:nvSpPr>
          <p:cNvPr id="18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0:14</a:t>
            </a:r>
          </a:p>
        </p:txBody>
      </p:sp>
      <p:sp>
        <p:nvSpPr>
          <p:cNvPr id="18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0:13</a:t>
            </a:r>
          </a:p>
        </p:txBody>
      </p:sp>
      <p:sp>
        <p:nvSpPr>
          <p:cNvPr id="18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0:12</a:t>
            </a:r>
          </a:p>
        </p:txBody>
      </p:sp>
      <p:sp>
        <p:nvSpPr>
          <p:cNvPr id="18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0:11</a:t>
            </a:r>
          </a:p>
        </p:txBody>
      </p:sp>
      <p:sp>
        <p:nvSpPr>
          <p:cNvPr id="18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0:10</a:t>
            </a:r>
          </a:p>
        </p:txBody>
      </p:sp>
      <p:sp>
        <p:nvSpPr>
          <p:cNvPr id="19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0:09</a:t>
            </a:r>
          </a:p>
        </p:txBody>
      </p:sp>
      <p:sp>
        <p:nvSpPr>
          <p:cNvPr id="19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0:08</a:t>
            </a:r>
          </a:p>
        </p:txBody>
      </p:sp>
      <p:sp>
        <p:nvSpPr>
          <p:cNvPr id="19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0:07</a:t>
            </a:r>
          </a:p>
        </p:txBody>
      </p:sp>
      <p:sp>
        <p:nvSpPr>
          <p:cNvPr id="19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0:06</a:t>
            </a:r>
          </a:p>
        </p:txBody>
      </p:sp>
      <p:sp>
        <p:nvSpPr>
          <p:cNvPr id="19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0:05</a:t>
            </a:r>
          </a:p>
        </p:txBody>
      </p:sp>
      <p:sp>
        <p:nvSpPr>
          <p:cNvPr id="19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0:04</a:t>
            </a:r>
          </a:p>
        </p:txBody>
      </p:sp>
      <p:sp>
        <p:nvSpPr>
          <p:cNvPr id="19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0:03</a:t>
            </a:r>
          </a:p>
        </p:txBody>
      </p:sp>
      <p:sp>
        <p:nvSpPr>
          <p:cNvPr id="19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0:02</a:t>
            </a:r>
          </a:p>
        </p:txBody>
      </p:sp>
      <p:sp>
        <p:nvSpPr>
          <p:cNvPr id="19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0:01</a:t>
            </a:r>
          </a:p>
        </p:txBody>
      </p:sp>
      <p:sp>
        <p:nvSpPr>
          <p:cNvPr id="199" name="Times Up!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rgbClr val="00B050"/>
                </a:solidFill>
              </a:rPr>
              <a:t>Time’s up!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568325" y="657225"/>
            <a:ext cx="7993063" cy="5670550"/>
            <a:chOff x="-8217650" y="2925933"/>
            <a:chExt cx="7992214" cy="5669282"/>
          </a:xfrm>
        </p:grpSpPr>
        <p:grpSp>
          <p:nvGrpSpPr>
            <p:cNvPr id="5" name="Group 131"/>
            <p:cNvGrpSpPr>
              <a:grpSpLocks/>
            </p:cNvGrpSpPr>
            <p:nvPr/>
          </p:nvGrpSpPr>
          <p:grpSpPr bwMode="auto">
            <a:xfrm>
              <a:off x="-8217650" y="2925933"/>
              <a:ext cx="7992214" cy="5669282"/>
              <a:chOff x="-8143674" y="-1681210"/>
              <a:chExt cx="7935064" cy="5669282"/>
            </a:xfrm>
          </p:grpSpPr>
          <p:sp>
            <p:nvSpPr>
              <p:cNvPr id="133" name="Rectangle 132"/>
              <p:cNvSpPr/>
              <p:nvPr/>
            </p:nvSpPr>
            <p:spPr>
              <a:xfrm>
                <a:off x="-8143674" y="-1681210"/>
                <a:ext cx="7935064" cy="56692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1376" name="TextBox 4"/>
              <p:cNvSpPr txBox="1">
                <a:spLocks noChangeArrowheads="1"/>
              </p:cNvSpPr>
              <p:nvPr/>
            </p:nvSpPr>
            <p:spPr bwMode="auto">
              <a:xfrm>
                <a:off x="-7697542" y="-1365386"/>
                <a:ext cx="3589927" cy="1369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Sorry! You have run out of time and Mr Whoops has slipped and fallen into the rapids!</a:t>
                </a:r>
              </a:p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The word was </a:t>
                </a:r>
                <a:r>
                  <a:rPr lang="en-GB" altLang="en-US" sz="2400">
                    <a:latin typeface="Twinkl ExtraBold" pitchFamily="2" charset="0"/>
                    <a:ea typeface="Sassoon Infant Rg" pitchFamily="50" charset="0"/>
                    <a:cs typeface="Sassoon Infant Rg" pitchFamily="50" charset="0"/>
                  </a:rPr>
                  <a:t>treasure</a:t>
                </a: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!</a:t>
                </a:r>
              </a:p>
            </p:txBody>
          </p:sp>
          <p:pic>
            <p:nvPicPr>
              <p:cNvPr id="11377" name="Picture 134"/>
              <p:cNvPicPr>
                <a:picLocks noChangeAspect="1"/>
              </p:cNvPicPr>
              <p:nvPr/>
            </p:nvPicPr>
            <p:blipFill>
              <a:blip r:embed="rId5"/>
              <a:srcRect b="5646"/>
              <a:stretch>
                <a:fillRect/>
              </a:stretch>
            </p:blipFill>
            <p:spPr bwMode="auto">
              <a:xfrm>
                <a:off x="-8143674" y="125702"/>
                <a:ext cx="7935064" cy="3862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36" name="Rounded Rectangle 135">
              <a:hlinkClick r:id="rId6" action="ppaction://hlinksldjump"/>
            </p:cNvPr>
            <p:cNvSpPr/>
            <p:nvPr/>
          </p:nvSpPr>
          <p:spPr>
            <a:xfrm>
              <a:off x="-3327082" y="3392554"/>
              <a:ext cx="2655605" cy="831664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grpSp>
        <p:nvGrpSpPr>
          <p:cNvPr id="6" name="Group 52"/>
          <p:cNvGrpSpPr>
            <a:grpSpLocks/>
          </p:cNvGrpSpPr>
          <p:nvPr/>
        </p:nvGrpSpPr>
        <p:grpSpPr bwMode="auto">
          <a:xfrm>
            <a:off x="558800" y="646113"/>
            <a:ext cx="8034338" cy="5673725"/>
            <a:chOff x="-8122602" y="4118345"/>
            <a:chExt cx="7935064" cy="5672857"/>
          </a:xfrm>
        </p:grpSpPr>
        <p:grpSp>
          <p:nvGrpSpPr>
            <p:cNvPr id="7" name="Group 54"/>
            <p:cNvGrpSpPr>
              <a:grpSpLocks/>
            </p:cNvGrpSpPr>
            <p:nvPr/>
          </p:nvGrpSpPr>
          <p:grpSpPr bwMode="auto">
            <a:xfrm>
              <a:off x="-8122602" y="4118345"/>
              <a:ext cx="7935064" cy="5672857"/>
              <a:chOff x="596900" y="600892"/>
              <a:chExt cx="7935064" cy="5672857"/>
            </a:xfrm>
          </p:grpSpPr>
          <p:sp>
            <p:nvSpPr>
              <p:cNvPr id="57" name="Rectangle 56"/>
              <p:cNvSpPr/>
              <p:nvPr/>
            </p:nvSpPr>
            <p:spPr>
              <a:xfrm>
                <a:off x="596900" y="600892"/>
                <a:ext cx="7935064" cy="56696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1367" name="TextBox 4"/>
              <p:cNvSpPr txBox="1">
                <a:spLocks noChangeArrowheads="1"/>
              </p:cNvSpPr>
              <p:nvPr/>
            </p:nvSpPr>
            <p:spPr bwMode="auto">
              <a:xfrm>
                <a:off x="881379" y="1040337"/>
                <a:ext cx="4138310" cy="923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Congratulations, you spelt the word correctly and helped Mr Whoops cross to the other side of the river safely!</a:t>
                </a:r>
              </a:p>
            </p:txBody>
          </p:sp>
          <p:sp>
            <p:nvSpPr>
              <p:cNvPr id="11368" name="TextBox 4"/>
              <p:cNvSpPr txBox="1">
                <a:spLocks noChangeArrowheads="1"/>
              </p:cNvSpPr>
              <p:nvPr/>
            </p:nvSpPr>
            <p:spPr bwMode="auto">
              <a:xfrm>
                <a:off x="1426132" y="2519456"/>
                <a:ext cx="3894728" cy="11079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 sz="66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treasure</a:t>
                </a:r>
              </a:p>
            </p:txBody>
          </p:sp>
          <p:pic>
            <p:nvPicPr>
              <p:cNvPr id="11369" name="Picture 59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374950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370" name="Picture 60"/>
              <p:cNvPicPr>
                <a:picLocks noChangeAspect="1"/>
              </p:cNvPicPr>
              <p:nvPr/>
            </p:nvPicPr>
            <p:blipFill>
              <a:blip r:embed="rId8"/>
              <a:srcRect b="33434"/>
              <a:stretch>
                <a:fillRect/>
              </a:stretch>
            </p:blipFill>
            <p:spPr bwMode="auto">
              <a:xfrm>
                <a:off x="3884023" y="3355924"/>
                <a:ext cx="3936275" cy="2914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371" name="Picture 61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>
                <a:off x="76246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372" name="Picture 62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2797861" y="5707692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6" name="Rounded Rectangle 55"/>
            <p:cNvSpPr/>
            <p:nvPr/>
          </p:nvSpPr>
          <p:spPr>
            <a:xfrm>
              <a:off x="-3398565" y="4604046"/>
              <a:ext cx="2655996" cy="831723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 nodeType="clickPar">
                      <p:stCondLst>
                        <p:cond delay="0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0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" presetClass="exit" presetSubtype="0" fill="hold" grpId="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 nodeType="clickPar">
                      <p:stCondLst>
                        <p:cond delay="0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" presetClass="exit" presetSubtype="0" fill="hold" grpId="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 nodeType="clickPar">
                      <p:stCondLst>
                        <p:cond delay="0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" presetClass="exit" presetSubtype="0" fill="hold" grpId="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" presetClass="exit" presetSubtype="0" fill="hold" grpId="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 nodeType="clickPar">
                      <p:stCondLst>
                        <p:cond delay="0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" presetClass="exit" presetSubtype="0" fill="hold" grpId="1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 nodeType="clickPar">
                      <p:stCondLst>
                        <p:cond delay="0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" presetClass="exit" presetSubtype="0" fill="hold" grpId="1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3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 nodeType="clickPar">
                      <p:stCondLst>
                        <p:cond delay="0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8" presetID="1" presetClass="exit" presetSubtype="0" fill="hold" grpId="1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 nodeType="clickPar">
                      <p:stCondLst>
                        <p:cond delay="0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7" presetID="1" presetClass="exit" presetSubtype="0" fill="hold" grpId="1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 nodeType="clickPar">
                      <p:stCondLst>
                        <p:cond delay="0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6" presetID="1" presetClass="exit" presetSubtype="0" fill="hold" grpId="1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 nodeType="clickPar">
                      <p:stCondLst>
                        <p:cond delay="0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5" presetID="1" presetClass="exit" presetSubtype="0" fill="hold" grpId="2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 nodeType="clickPar">
                      <p:stCondLst>
                        <p:cond delay="0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4" presetID="1" presetClass="exit" presetSubtype="0" fill="hold" grpId="2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 nodeType="clickPar">
                      <p:stCondLst>
                        <p:cond delay="0"/>
                      </p:stCondLst>
                      <p:childTnLst>
                        <p:par>
                          <p:cTn id="1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3" presetID="1" presetClass="exit" presetSubtype="0" fill="hold" grpId="2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 nodeType="clickPar">
                      <p:stCondLst>
                        <p:cond delay="0"/>
                      </p:stCondLst>
                      <p:childTnLst>
                        <p:par>
                          <p:cTn id="2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2" presetID="1" presetClass="exit" presetSubtype="0" fill="hold" grpId="2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4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 nodeType="clickPar">
                      <p:stCondLst>
                        <p:cond delay="0"/>
                      </p:stCondLst>
                      <p:childTnLst>
                        <p:par>
                          <p:cTn id="2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1" presetID="1" presetClass="exit" presetSubtype="0" fill="hold" grpId="2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 nodeType="clickPar">
                      <p:stCondLst>
                        <p:cond delay="0"/>
                      </p:stCondLst>
                      <p:childTnLst>
                        <p:par>
                          <p:cTn id="2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ntr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0" presetID="1" presetClass="exit" presetSubtype="0" fill="hold" grpId="3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 nodeType="clickPar">
                      <p:stCondLst>
                        <p:cond delay="0"/>
                      </p:stCondLst>
                      <p:childTnLst>
                        <p:par>
                          <p:cTn id="2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9" presetID="1" presetClass="exit" presetSubtype="0" fill="hold" grpId="3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 nodeType="clickPar">
                      <p:stCondLst>
                        <p:cond delay="0"/>
                      </p:stCondLst>
                      <p:childTnLst>
                        <p:par>
                          <p:cTn id="2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ntr" presetSubtype="0" fill="hold" grpId="3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8" presetID="1" presetClass="exit" presetSubtype="0" fill="hold" grpId="3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 nodeType="clickPar">
                      <p:stCondLst>
                        <p:cond delay="0"/>
                      </p:stCondLst>
                      <p:childTnLst>
                        <p:par>
                          <p:cTn id="2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ntr" presetSubtype="0" fill="hold" grpId="3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7" presetID="1" presetClass="exit" presetSubtype="0" fill="hold" grpId="3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3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 nodeType="clickPar">
                      <p:stCondLst>
                        <p:cond delay="0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10" presetClass="entr" presetSubtype="0" fill="hold" grpId="3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6" presetID="1" presetClass="exit" presetSubtype="0" fill="hold" grpId="3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4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 nodeType="clickPar">
                      <p:stCondLst>
                        <p:cond delay="0"/>
                      </p:stCondLst>
                      <p:childTnLst>
                        <p:par>
                          <p:cTn id="2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1" presetID="10" presetClass="entr" presetSubtype="0" fill="hold" grpId="4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5" presetID="1" presetClass="exit" presetSubtype="0" fill="hold" grpId="4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5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 nodeType="clickPar">
                      <p:stCondLst>
                        <p:cond delay="0"/>
                      </p:stCondLst>
                      <p:childTnLst>
                        <p:par>
                          <p:cTn id="2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3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3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3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3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3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3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3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3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3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3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3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3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3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3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3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3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3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39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39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3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4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40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40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40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4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4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4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4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4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4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43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4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43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43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44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4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4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 nodeType="afterGroup">
                            <p:stCondLst>
                              <p:cond delay="55000"/>
                            </p:stCondLst>
                            <p:childTnLst>
                              <p:par>
                                <p:cTn id="4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4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4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4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2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4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4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</p:childTnLst>
        </p:cTn>
      </p:par>
    </p:tnLst>
    <p:bldLst>
      <p:bldP spid="223" grpId="0"/>
      <p:bldP spid="224" grpId="0"/>
      <p:bldP spid="225" grpId="0"/>
      <p:bldP spid="228" grpId="0"/>
      <p:bldP spid="229" grpId="0"/>
      <p:bldP spid="230" grpId="0"/>
      <p:bldP spid="233" grpId="0"/>
      <p:bldP spid="234" grpId="0"/>
      <p:bldP spid="235" grpId="0"/>
      <p:bldP spid="238" grpId="0"/>
      <p:bldP spid="239" grpId="0"/>
      <p:bldP spid="240" grpId="0"/>
      <p:bldP spid="243" grpId="0"/>
      <p:bldP spid="244" grpId="0"/>
      <p:bldP spid="245" grpId="0"/>
      <p:bldP spid="248" grpId="0"/>
      <p:bldP spid="249" grpId="0"/>
      <p:bldP spid="250" grpId="0"/>
      <p:bldP spid="253" grpId="0"/>
      <p:bldP spid="254" grpId="0"/>
      <p:bldP spid="255" grpId="0"/>
      <p:bldP spid="210" grpId="0" animBg="1"/>
      <p:bldP spid="210" grpId="1" animBg="1"/>
      <p:bldP spid="210" grpId="2" animBg="1"/>
      <p:bldP spid="210" grpId="3" animBg="1"/>
      <p:bldP spid="210" grpId="4" animBg="1"/>
      <p:bldP spid="210" grpId="5" animBg="1"/>
      <p:bldP spid="210" grpId="6" animBg="1"/>
      <p:bldP spid="210" grpId="7" animBg="1"/>
      <p:bldP spid="210" grpId="8" animBg="1"/>
      <p:bldP spid="210" grpId="9" animBg="1"/>
      <p:bldP spid="210" grpId="10" animBg="1"/>
      <p:bldP spid="210" grpId="11" animBg="1"/>
      <p:bldP spid="210" grpId="12" animBg="1"/>
      <p:bldP spid="210" grpId="13" animBg="1"/>
      <p:bldP spid="210" grpId="14" animBg="1"/>
      <p:bldP spid="210" grpId="15" animBg="1"/>
      <p:bldP spid="210" grpId="16" animBg="1"/>
      <p:bldP spid="210" grpId="17" animBg="1"/>
      <p:bldP spid="210" grpId="18" animBg="1"/>
      <p:bldP spid="210" grpId="19" animBg="1"/>
      <p:bldP spid="210" grpId="20" animBg="1"/>
      <p:bldP spid="210" grpId="21" animBg="1"/>
      <p:bldP spid="210" grpId="22" animBg="1"/>
      <p:bldP spid="210" grpId="23" animBg="1"/>
      <p:bldP spid="210" grpId="24" animBg="1"/>
      <p:bldP spid="210" grpId="25" animBg="1"/>
      <p:bldP spid="210" grpId="26" animBg="1"/>
      <p:bldP spid="210" grpId="27" animBg="1"/>
      <p:bldP spid="210" grpId="28" animBg="1"/>
      <p:bldP spid="210" grpId="29" animBg="1"/>
      <p:bldP spid="210" grpId="30" animBg="1"/>
      <p:bldP spid="210" grpId="31" animBg="1"/>
      <p:bldP spid="210" grpId="32" animBg="1"/>
      <p:bldP spid="210" grpId="33" animBg="1"/>
      <p:bldP spid="210" grpId="34" animBg="1"/>
      <p:bldP spid="210" grpId="35" animBg="1"/>
      <p:bldP spid="210" grpId="36" animBg="1"/>
      <p:bldP spid="210" grpId="37" animBg="1"/>
      <p:bldP spid="210" grpId="38" animBg="1"/>
      <p:bldP spid="210" grpId="39" animBg="1"/>
      <p:bldP spid="210" grpId="40" animBg="1"/>
      <p:bldP spid="210" grpId="41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/>
          </p:cNvPicPr>
          <p:nvPr/>
        </p:nvPicPr>
        <p:blipFill>
          <a:blip r:embed="rId2"/>
          <a:srcRect t="233"/>
          <a:stretch>
            <a:fillRect/>
          </a:stretch>
        </p:blipFill>
        <p:spPr bwMode="auto">
          <a:xfrm>
            <a:off x="587375" y="1543050"/>
            <a:ext cx="7940675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27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7200" y="1892300"/>
            <a:ext cx="1258888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27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37238" y="1766888"/>
            <a:ext cx="1255712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27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2513" y="1892300"/>
            <a:ext cx="1258887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27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9375" y="1766888"/>
            <a:ext cx="1258888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27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1892300"/>
            <a:ext cx="1258887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27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43100" y="1766888"/>
            <a:ext cx="12573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278"/>
          <p:cNvPicPr>
            <a:picLocks noChangeAspect="1"/>
          </p:cNvPicPr>
          <p:nvPr/>
        </p:nvPicPr>
        <p:blipFill>
          <a:blip r:embed="rId3"/>
          <a:srcRect b="76497"/>
          <a:stretch>
            <a:fillRect/>
          </a:stretch>
        </p:blipFill>
        <p:spPr bwMode="auto">
          <a:xfrm>
            <a:off x="968375" y="3435350"/>
            <a:ext cx="12588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rrect 1"/>
          <p:cNvSpPr/>
          <p:nvPr/>
        </p:nvSpPr>
        <p:spPr>
          <a:xfrm>
            <a:off x="1330325" y="36449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222" name="correct 1"/>
          <p:cNvSpPr/>
          <p:nvPr/>
        </p:nvSpPr>
        <p:spPr>
          <a:xfrm>
            <a:off x="2298700" y="30940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3" name="Oval 222"/>
          <p:cNvSpPr/>
          <p:nvPr/>
        </p:nvSpPr>
        <p:spPr>
          <a:xfrm>
            <a:off x="2284413" y="21224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24" name="Oval 223"/>
          <p:cNvSpPr/>
          <p:nvPr/>
        </p:nvSpPr>
        <p:spPr>
          <a:xfrm>
            <a:off x="2286000" y="41783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25" name="Oval 224"/>
          <p:cNvSpPr/>
          <p:nvPr/>
        </p:nvSpPr>
        <p:spPr>
          <a:xfrm>
            <a:off x="2216150" y="5149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27" name="correct 1"/>
          <p:cNvSpPr/>
          <p:nvPr/>
        </p:nvSpPr>
        <p:spPr>
          <a:xfrm>
            <a:off x="3262313" y="51371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28" name="Oval 227"/>
          <p:cNvSpPr/>
          <p:nvPr/>
        </p:nvSpPr>
        <p:spPr>
          <a:xfrm>
            <a:off x="3209925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229" name="Oval 228"/>
          <p:cNvSpPr/>
          <p:nvPr/>
        </p:nvSpPr>
        <p:spPr>
          <a:xfrm>
            <a:off x="3316288" y="213836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230" name="Oval 229"/>
          <p:cNvSpPr/>
          <p:nvPr/>
        </p:nvSpPr>
        <p:spPr>
          <a:xfrm>
            <a:off x="3289300" y="41179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32" name="correct 1"/>
          <p:cNvSpPr/>
          <p:nvPr/>
        </p:nvSpPr>
        <p:spPr>
          <a:xfrm>
            <a:off x="4211638" y="4146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33" name="Oval 232"/>
          <p:cNvSpPr/>
          <p:nvPr/>
        </p:nvSpPr>
        <p:spPr>
          <a:xfrm>
            <a:off x="4249738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234" name="Oval 233"/>
          <p:cNvSpPr/>
          <p:nvPr/>
        </p:nvSpPr>
        <p:spPr>
          <a:xfrm>
            <a:off x="4184650" y="20923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35" name="Oval 234"/>
          <p:cNvSpPr/>
          <p:nvPr/>
        </p:nvSpPr>
        <p:spPr>
          <a:xfrm>
            <a:off x="4189413" y="5149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37" name="correct 1"/>
          <p:cNvSpPr/>
          <p:nvPr/>
        </p:nvSpPr>
        <p:spPr>
          <a:xfrm>
            <a:off x="5207000" y="51371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38" name="Oval 237"/>
          <p:cNvSpPr/>
          <p:nvPr/>
        </p:nvSpPr>
        <p:spPr>
          <a:xfrm>
            <a:off x="5214938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39" name="Oval 238"/>
          <p:cNvSpPr/>
          <p:nvPr/>
        </p:nvSpPr>
        <p:spPr>
          <a:xfrm>
            <a:off x="5191125" y="41783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0" name="Oval 239"/>
          <p:cNvSpPr/>
          <p:nvPr/>
        </p:nvSpPr>
        <p:spPr>
          <a:xfrm>
            <a:off x="5176838" y="20605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42" name="correct 1"/>
          <p:cNvSpPr/>
          <p:nvPr/>
        </p:nvSpPr>
        <p:spPr>
          <a:xfrm>
            <a:off x="6202363" y="4146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43" name="Oval 242"/>
          <p:cNvSpPr/>
          <p:nvPr/>
        </p:nvSpPr>
        <p:spPr>
          <a:xfrm>
            <a:off x="6178550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w</a:t>
            </a:r>
          </a:p>
        </p:txBody>
      </p:sp>
      <p:sp>
        <p:nvSpPr>
          <p:cNvPr id="244" name="Oval 243"/>
          <p:cNvSpPr/>
          <p:nvPr/>
        </p:nvSpPr>
        <p:spPr>
          <a:xfrm>
            <a:off x="6159500" y="2101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245" name="Oval 244"/>
          <p:cNvSpPr/>
          <p:nvPr/>
        </p:nvSpPr>
        <p:spPr>
          <a:xfrm>
            <a:off x="6164263" y="5149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7" name="correct 1"/>
          <p:cNvSpPr/>
          <p:nvPr/>
        </p:nvSpPr>
        <p:spPr>
          <a:xfrm>
            <a:off x="7197725" y="4146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8" name="Oval 247"/>
          <p:cNvSpPr/>
          <p:nvPr/>
        </p:nvSpPr>
        <p:spPr>
          <a:xfrm>
            <a:off x="7143750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49" name="Oval 248"/>
          <p:cNvSpPr/>
          <p:nvPr/>
        </p:nvSpPr>
        <p:spPr>
          <a:xfrm>
            <a:off x="7164388" y="20907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50" name="Oval 249"/>
          <p:cNvSpPr/>
          <p:nvPr/>
        </p:nvSpPr>
        <p:spPr>
          <a:xfrm>
            <a:off x="7151688" y="5149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323" name="Rectangle 53"/>
          <p:cNvSpPr>
            <a:spLocks noChangeArrowheads="1"/>
          </p:cNvSpPr>
          <p:nvPr/>
        </p:nvSpPr>
        <p:spPr bwMode="auto">
          <a:xfrm>
            <a:off x="549275" y="842963"/>
            <a:ext cx="5381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en-US" sz="2000" b="1">
                <a:ea typeface="Sassoon Infant Rg" pitchFamily="50" charset="0"/>
                <a:cs typeface="Sassoon Infant Rg" pitchFamily="50" charset="0"/>
              </a:rPr>
              <a:t>Clue: </a:t>
            </a:r>
            <a:r>
              <a:rPr lang="en-GB" altLang="en-US" sz="2000">
                <a:ea typeface="Sassoon Infant Rg" pitchFamily="50" charset="0"/>
                <a:cs typeface="Sassoon Infant Rg" pitchFamily="50" charset="0"/>
              </a:rPr>
              <a:t>to discover the exact size of something.</a:t>
            </a:r>
          </a:p>
        </p:txBody>
      </p:sp>
      <p:sp>
        <p:nvSpPr>
          <p:cNvPr id="210" name="Rectangle 1"/>
          <p:cNvSpPr>
            <a:spLocks noChangeArrowheads="1"/>
          </p:cNvSpPr>
          <p:nvPr/>
        </p:nvSpPr>
        <p:spPr bwMode="auto">
          <a:xfrm>
            <a:off x="585788" y="1444625"/>
            <a:ext cx="7983537" cy="4824413"/>
          </a:xfrm>
          <a:prstGeom prst="rect">
            <a:avLst/>
          </a:prstGeom>
          <a:solidFill>
            <a:srgbClr val="EB8634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en-GB" altLang="en-US" sz="3600" b="1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Incorrect Letter! </a:t>
            </a:r>
          </a:p>
          <a:p>
            <a:pPr algn="ctr" eaLnBrk="1" hangingPunct="1"/>
            <a:r>
              <a:rPr lang="en-GB" altLang="en-US" sz="2400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Please wait five seconds</a:t>
            </a:r>
          </a:p>
        </p:txBody>
      </p:sp>
      <p:sp>
        <p:nvSpPr>
          <p:cNvPr id="292" name="Start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Start</a:t>
            </a:r>
          </a:p>
        </p:txBody>
      </p:sp>
      <p:sp>
        <p:nvSpPr>
          <p:cNvPr id="293" name="Start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294" name="6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295" name="59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0:59</a:t>
            </a:r>
          </a:p>
        </p:txBody>
      </p:sp>
      <p:sp>
        <p:nvSpPr>
          <p:cNvPr id="296" name="58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0:58</a:t>
            </a:r>
          </a:p>
        </p:txBody>
      </p:sp>
      <p:sp>
        <p:nvSpPr>
          <p:cNvPr id="297" name="57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0:57</a:t>
            </a:r>
          </a:p>
        </p:txBody>
      </p:sp>
      <p:sp>
        <p:nvSpPr>
          <p:cNvPr id="298" name="56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0:56</a:t>
            </a:r>
          </a:p>
        </p:txBody>
      </p:sp>
      <p:sp>
        <p:nvSpPr>
          <p:cNvPr id="299" name="55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0:55</a:t>
            </a:r>
          </a:p>
        </p:txBody>
      </p:sp>
      <p:sp>
        <p:nvSpPr>
          <p:cNvPr id="300" name="54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0:54</a:t>
            </a:r>
          </a:p>
        </p:txBody>
      </p:sp>
      <p:sp>
        <p:nvSpPr>
          <p:cNvPr id="301" name="53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0:53</a:t>
            </a:r>
          </a:p>
        </p:txBody>
      </p:sp>
      <p:sp>
        <p:nvSpPr>
          <p:cNvPr id="302" name="52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0:52</a:t>
            </a:r>
          </a:p>
        </p:txBody>
      </p:sp>
      <p:sp>
        <p:nvSpPr>
          <p:cNvPr id="303" name="51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0:51</a:t>
            </a:r>
          </a:p>
        </p:txBody>
      </p:sp>
      <p:sp>
        <p:nvSpPr>
          <p:cNvPr id="304" name="5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0:50</a:t>
            </a:r>
          </a:p>
        </p:txBody>
      </p:sp>
      <p:sp>
        <p:nvSpPr>
          <p:cNvPr id="305" name="49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0:49</a:t>
            </a:r>
          </a:p>
        </p:txBody>
      </p:sp>
      <p:sp>
        <p:nvSpPr>
          <p:cNvPr id="306" name="48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0:48</a:t>
            </a:r>
          </a:p>
        </p:txBody>
      </p:sp>
      <p:sp>
        <p:nvSpPr>
          <p:cNvPr id="307" name="47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0:47</a:t>
            </a:r>
          </a:p>
        </p:txBody>
      </p:sp>
      <p:sp>
        <p:nvSpPr>
          <p:cNvPr id="308" name="46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0:46</a:t>
            </a:r>
          </a:p>
        </p:txBody>
      </p:sp>
      <p:sp>
        <p:nvSpPr>
          <p:cNvPr id="309" name="45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0:45</a:t>
            </a:r>
          </a:p>
        </p:txBody>
      </p:sp>
      <p:sp>
        <p:nvSpPr>
          <p:cNvPr id="310" name="44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0:44</a:t>
            </a:r>
          </a:p>
        </p:txBody>
      </p:sp>
      <p:sp>
        <p:nvSpPr>
          <p:cNvPr id="311" name="43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0:43</a:t>
            </a:r>
          </a:p>
        </p:txBody>
      </p:sp>
      <p:sp>
        <p:nvSpPr>
          <p:cNvPr id="312" name="42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0:42</a:t>
            </a:r>
          </a:p>
        </p:txBody>
      </p:sp>
      <p:sp>
        <p:nvSpPr>
          <p:cNvPr id="313" name="41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0:41</a:t>
            </a:r>
          </a:p>
        </p:txBody>
      </p:sp>
      <p:sp>
        <p:nvSpPr>
          <p:cNvPr id="31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0:40</a:t>
            </a:r>
          </a:p>
        </p:txBody>
      </p:sp>
      <p:sp>
        <p:nvSpPr>
          <p:cNvPr id="31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0:39</a:t>
            </a:r>
          </a:p>
        </p:txBody>
      </p:sp>
      <p:sp>
        <p:nvSpPr>
          <p:cNvPr id="31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0:38</a:t>
            </a:r>
          </a:p>
        </p:txBody>
      </p:sp>
      <p:sp>
        <p:nvSpPr>
          <p:cNvPr id="31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0:37</a:t>
            </a:r>
          </a:p>
        </p:txBody>
      </p:sp>
      <p:sp>
        <p:nvSpPr>
          <p:cNvPr id="31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0:36</a:t>
            </a:r>
          </a:p>
        </p:txBody>
      </p:sp>
      <p:sp>
        <p:nvSpPr>
          <p:cNvPr id="31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0:35</a:t>
            </a:r>
          </a:p>
        </p:txBody>
      </p:sp>
      <p:sp>
        <p:nvSpPr>
          <p:cNvPr id="32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0:34</a:t>
            </a:r>
          </a:p>
        </p:txBody>
      </p:sp>
      <p:sp>
        <p:nvSpPr>
          <p:cNvPr id="32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0:33</a:t>
            </a:r>
          </a:p>
        </p:txBody>
      </p:sp>
      <p:sp>
        <p:nvSpPr>
          <p:cNvPr id="32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0:32</a:t>
            </a:r>
          </a:p>
        </p:txBody>
      </p:sp>
      <p:sp>
        <p:nvSpPr>
          <p:cNvPr id="32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0:31</a:t>
            </a:r>
          </a:p>
        </p:txBody>
      </p:sp>
      <p:sp>
        <p:nvSpPr>
          <p:cNvPr id="32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0:30</a:t>
            </a:r>
          </a:p>
        </p:txBody>
      </p:sp>
      <p:sp>
        <p:nvSpPr>
          <p:cNvPr id="32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0:29</a:t>
            </a:r>
          </a:p>
        </p:txBody>
      </p:sp>
      <p:sp>
        <p:nvSpPr>
          <p:cNvPr id="32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0:28</a:t>
            </a:r>
          </a:p>
        </p:txBody>
      </p:sp>
      <p:sp>
        <p:nvSpPr>
          <p:cNvPr id="32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0:27</a:t>
            </a:r>
          </a:p>
        </p:txBody>
      </p:sp>
      <p:sp>
        <p:nvSpPr>
          <p:cNvPr id="32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0:26</a:t>
            </a:r>
          </a:p>
        </p:txBody>
      </p:sp>
      <p:sp>
        <p:nvSpPr>
          <p:cNvPr id="32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0:25</a:t>
            </a:r>
          </a:p>
        </p:txBody>
      </p:sp>
      <p:sp>
        <p:nvSpPr>
          <p:cNvPr id="33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0:24</a:t>
            </a:r>
          </a:p>
        </p:txBody>
      </p:sp>
      <p:sp>
        <p:nvSpPr>
          <p:cNvPr id="33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0:23</a:t>
            </a:r>
          </a:p>
        </p:txBody>
      </p:sp>
      <p:sp>
        <p:nvSpPr>
          <p:cNvPr id="33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0:22</a:t>
            </a:r>
          </a:p>
        </p:txBody>
      </p:sp>
      <p:sp>
        <p:nvSpPr>
          <p:cNvPr id="33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0:21</a:t>
            </a:r>
          </a:p>
        </p:txBody>
      </p:sp>
      <p:sp>
        <p:nvSpPr>
          <p:cNvPr id="33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0:20</a:t>
            </a:r>
          </a:p>
        </p:txBody>
      </p:sp>
      <p:sp>
        <p:nvSpPr>
          <p:cNvPr id="33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0:19</a:t>
            </a:r>
          </a:p>
        </p:txBody>
      </p:sp>
      <p:sp>
        <p:nvSpPr>
          <p:cNvPr id="33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0:18</a:t>
            </a:r>
          </a:p>
        </p:txBody>
      </p:sp>
      <p:sp>
        <p:nvSpPr>
          <p:cNvPr id="33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0:17</a:t>
            </a:r>
          </a:p>
        </p:txBody>
      </p:sp>
      <p:sp>
        <p:nvSpPr>
          <p:cNvPr id="33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0:16</a:t>
            </a:r>
          </a:p>
        </p:txBody>
      </p:sp>
      <p:sp>
        <p:nvSpPr>
          <p:cNvPr id="33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0:15</a:t>
            </a:r>
          </a:p>
        </p:txBody>
      </p:sp>
      <p:sp>
        <p:nvSpPr>
          <p:cNvPr id="34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0:14</a:t>
            </a:r>
          </a:p>
        </p:txBody>
      </p:sp>
      <p:sp>
        <p:nvSpPr>
          <p:cNvPr id="34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0:13</a:t>
            </a:r>
          </a:p>
        </p:txBody>
      </p:sp>
      <p:sp>
        <p:nvSpPr>
          <p:cNvPr id="34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0:12</a:t>
            </a:r>
          </a:p>
        </p:txBody>
      </p:sp>
      <p:sp>
        <p:nvSpPr>
          <p:cNvPr id="34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0:11</a:t>
            </a:r>
          </a:p>
        </p:txBody>
      </p:sp>
      <p:sp>
        <p:nvSpPr>
          <p:cNvPr id="34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0:10</a:t>
            </a:r>
          </a:p>
        </p:txBody>
      </p:sp>
      <p:sp>
        <p:nvSpPr>
          <p:cNvPr id="34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0:09</a:t>
            </a:r>
          </a:p>
        </p:txBody>
      </p:sp>
      <p:sp>
        <p:nvSpPr>
          <p:cNvPr id="34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0:08</a:t>
            </a:r>
          </a:p>
        </p:txBody>
      </p:sp>
      <p:sp>
        <p:nvSpPr>
          <p:cNvPr id="34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0:07</a:t>
            </a:r>
          </a:p>
        </p:txBody>
      </p:sp>
      <p:sp>
        <p:nvSpPr>
          <p:cNvPr id="34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0:06</a:t>
            </a:r>
          </a:p>
        </p:txBody>
      </p:sp>
      <p:sp>
        <p:nvSpPr>
          <p:cNvPr id="34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0:05</a:t>
            </a:r>
          </a:p>
        </p:txBody>
      </p:sp>
      <p:sp>
        <p:nvSpPr>
          <p:cNvPr id="35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0:04</a:t>
            </a:r>
          </a:p>
        </p:txBody>
      </p:sp>
      <p:sp>
        <p:nvSpPr>
          <p:cNvPr id="35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0:03</a:t>
            </a:r>
          </a:p>
        </p:txBody>
      </p:sp>
      <p:sp>
        <p:nvSpPr>
          <p:cNvPr id="35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0:02</a:t>
            </a:r>
          </a:p>
        </p:txBody>
      </p:sp>
      <p:sp>
        <p:nvSpPr>
          <p:cNvPr id="35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0:01</a:t>
            </a:r>
          </a:p>
        </p:txBody>
      </p:sp>
      <p:sp>
        <p:nvSpPr>
          <p:cNvPr id="354" name="Times Up!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rgbClr val="00B050"/>
                </a:solidFill>
              </a:rPr>
              <a:t>Time’s up!</a:t>
            </a:r>
          </a:p>
        </p:txBody>
      </p:sp>
      <p:grpSp>
        <p:nvGrpSpPr>
          <p:cNvPr id="3" name="Group 354"/>
          <p:cNvGrpSpPr>
            <a:grpSpLocks/>
          </p:cNvGrpSpPr>
          <p:nvPr/>
        </p:nvGrpSpPr>
        <p:grpSpPr bwMode="auto">
          <a:xfrm>
            <a:off x="585788" y="615950"/>
            <a:ext cx="7991475" cy="5668963"/>
            <a:chOff x="-8217650" y="2925933"/>
            <a:chExt cx="7992214" cy="5669282"/>
          </a:xfrm>
        </p:grpSpPr>
        <p:grpSp>
          <p:nvGrpSpPr>
            <p:cNvPr id="4" name="Group 355"/>
            <p:cNvGrpSpPr>
              <a:grpSpLocks/>
            </p:cNvGrpSpPr>
            <p:nvPr/>
          </p:nvGrpSpPr>
          <p:grpSpPr bwMode="auto">
            <a:xfrm>
              <a:off x="-8217650" y="2925933"/>
              <a:ext cx="7992214" cy="5669282"/>
              <a:chOff x="-8143674" y="-1681210"/>
              <a:chExt cx="7935064" cy="5669282"/>
            </a:xfrm>
          </p:grpSpPr>
          <p:sp>
            <p:nvSpPr>
              <p:cNvPr id="358" name="Rectangle 357"/>
              <p:cNvSpPr/>
              <p:nvPr/>
            </p:nvSpPr>
            <p:spPr>
              <a:xfrm>
                <a:off x="-8143674" y="-1681210"/>
                <a:ext cx="7935064" cy="56692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2402" name="TextBox 4"/>
              <p:cNvSpPr txBox="1">
                <a:spLocks noChangeArrowheads="1"/>
              </p:cNvSpPr>
              <p:nvPr/>
            </p:nvSpPr>
            <p:spPr bwMode="auto">
              <a:xfrm>
                <a:off x="-7697542" y="-1365386"/>
                <a:ext cx="3589927" cy="1369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Sorry! You have run out of time and Mr Whoops has slipped and fallen into the rapids!</a:t>
                </a:r>
              </a:p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The word was </a:t>
                </a:r>
                <a:r>
                  <a:rPr lang="en-GB" altLang="en-US" sz="2400">
                    <a:latin typeface="Twinkl ExtraBold" pitchFamily="2" charset="0"/>
                    <a:ea typeface="Sassoon Infant Rg" pitchFamily="50" charset="0"/>
                    <a:cs typeface="Sassoon Infant Rg" pitchFamily="50" charset="0"/>
                  </a:rPr>
                  <a:t>measure</a:t>
                </a: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!</a:t>
                </a:r>
              </a:p>
            </p:txBody>
          </p:sp>
          <p:pic>
            <p:nvPicPr>
              <p:cNvPr id="12403" name="Picture 359"/>
              <p:cNvPicPr>
                <a:picLocks noChangeAspect="1"/>
              </p:cNvPicPr>
              <p:nvPr/>
            </p:nvPicPr>
            <p:blipFill>
              <a:blip r:embed="rId5" cstate="print"/>
              <a:srcRect b="5646"/>
              <a:stretch>
                <a:fillRect/>
              </a:stretch>
            </p:blipFill>
            <p:spPr bwMode="auto">
              <a:xfrm>
                <a:off x="-8143674" y="125702"/>
                <a:ext cx="7935064" cy="3862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57" name="Rounded Rectangle 356">
              <a:hlinkClick r:id="rId6" action="ppaction://hlinksldjump"/>
            </p:cNvPr>
            <p:cNvSpPr/>
            <p:nvPr/>
          </p:nvSpPr>
          <p:spPr>
            <a:xfrm>
              <a:off x="-3327698" y="3392684"/>
              <a:ext cx="2656133" cy="830310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550863" y="617538"/>
            <a:ext cx="8026400" cy="5672137"/>
            <a:chOff x="-8122602" y="4118345"/>
            <a:chExt cx="7935064" cy="5672857"/>
          </a:xfrm>
        </p:grpSpPr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-8122602" y="4118345"/>
              <a:ext cx="7935064" cy="5672857"/>
              <a:chOff x="596900" y="600892"/>
              <a:chExt cx="7935064" cy="5672857"/>
            </a:xfrm>
          </p:grpSpPr>
          <p:sp>
            <p:nvSpPr>
              <p:cNvPr id="46" name="Rectangle 45"/>
              <p:cNvSpPr/>
              <p:nvPr/>
            </p:nvSpPr>
            <p:spPr>
              <a:xfrm>
                <a:off x="596900" y="600892"/>
                <a:ext cx="7935064" cy="56696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2393" name="TextBox 4"/>
              <p:cNvSpPr txBox="1">
                <a:spLocks noChangeArrowheads="1"/>
              </p:cNvSpPr>
              <p:nvPr/>
            </p:nvSpPr>
            <p:spPr bwMode="auto">
              <a:xfrm>
                <a:off x="881379" y="1040337"/>
                <a:ext cx="4138310" cy="923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Congratulations, you spelt the word correctly and helped Mr Whoops cross to the other side of the river safely!</a:t>
                </a:r>
              </a:p>
            </p:txBody>
          </p:sp>
          <p:sp>
            <p:nvSpPr>
              <p:cNvPr id="12394" name="TextBox 4"/>
              <p:cNvSpPr txBox="1">
                <a:spLocks noChangeArrowheads="1"/>
              </p:cNvSpPr>
              <p:nvPr/>
            </p:nvSpPr>
            <p:spPr bwMode="auto">
              <a:xfrm>
                <a:off x="1426132" y="2519456"/>
                <a:ext cx="3894728" cy="11079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 sz="66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measure</a:t>
                </a:r>
              </a:p>
            </p:txBody>
          </p:sp>
          <p:pic>
            <p:nvPicPr>
              <p:cNvPr id="12395" name="Picture 48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374950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396" name="Picture 49"/>
              <p:cNvPicPr>
                <a:picLocks noChangeAspect="1"/>
              </p:cNvPicPr>
              <p:nvPr/>
            </p:nvPicPr>
            <p:blipFill>
              <a:blip r:embed="rId8"/>
              <a:srcRect b="33434"/>
              <a:stretch>
                <a:fillRect/>
              </a:stretch>
            </p:blipFill>
            <p:spPr bwMode="auto">
              <a:xfrm>
                <a:off x="3884023" y="3355924"/>
                <a:ext cx="3936275" cy="2914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397" name="Picture 50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>
                <a:off x="76246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398" name="Picture 51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2797861" y="5707692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5" name="Rounded Rectangle 44"/>
            <p:cNvSpPr/>
            <p:nvPr/>
          </p:nvSpPr>
          <p:spPr>
            <a:xfrm>
              <a:off x="-3398602" y="4604182"/>
              <a:ext cx="2655484" cy="830367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3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 nodeType="clickPar">
                      <p:stCondLst>
                        <p:cond delay="0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2" presetID="1" presetClass="exit" presetSubtype="0" fill="hold" grpId="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 nodeType="clickPar">
                      <p:stCondLst>
                        <p:cond delay="0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" presetClass="exit" presetSubtype="0" fill="hold" grpId="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 nodeType="clickPar">
                      <p:stCondLst>
                        <p:cond delay="0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" presetClass="exit" presetSubtype="0" fill="hold" grpId="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 nodeType="clickPar">
                      <p:stCondLst>
                        <p:cond delay="0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" presetClass="exit" presetSubtype="0" fill="hold" grpId="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 nodeType="clickPar">
                      <p:stCondLst>
                        <p:cond delay="0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" presetClass="exit" presetSubtype="0" fill="hold" grpId="1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 nodeType="clickPar">
                      <p:stCondLst>
                        <p:cond delay="0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" presetClass="exit" presetSubtype="0" fill="hold" grpId="1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3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 nodeType="clickPar">
                      <p:stCondLst>
                        <p:cond delay="0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6" presetID="1" presetClass="exit" presetSubtype="0" fill="hold" grpId="1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 nodeType="clickPar">
                      <p:stCondLst>
                        <p:cond delay="0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" presetClass="exit" presetSubtype="0" fill="hold" grpId="1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 nodeType="clickPar">
                      <p:stCondLst>
                        <p:cond delay="0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4" presetID="1" presetClass="exit" presetSubtype="0" fill="hold" grpId="1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 nodeType="clickPar">
                      <p:stCondLst>
                        <p:cond delay="0"/>
                      </p:stCondLst>
                      <p:childTnLst>
                        <p:par>
                          <p:cTn id="1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3" presetID="1" presetClass="exit" presetSubtype="0" fill="hold" grpId="2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 nodeType="clickPar">
                      <p:stCondLst>
                        <p:cond delay="0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2" presetID="1" presetClass="exit" presetSubtype="0" fill="hold" grpId="2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 nodeType="clickPar">
                      <p:stCondLst>
                        <p:cond delay="0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1" presetID="1" presetClass="exit" presetSubtype="0" fill="hold" grpId="2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 nodeType="clickPar">
                      <p:stCondLst>
                        <p:cond delay="0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0" presetID="1" presetClass="exit" presetSubtype="0" fill="hold" grpId="2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4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 nodeType="clickPar">
                      <p:stCondLst>
                        <p:cond delay="0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9" presetID="1" presetClass="exit" presetSubtype="0" fill="hold" grpId="2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 nodeType="clickPar">
                      <p:stCondLst>
                        <p:cond delay="0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8" presetID="1" presetClass="exit" presetSubtype="0" fill="hold" grpId="3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 nodeType="clickPar">
                      <p:stCondLst>
                        <p:cond delay="0"/>
                      </p:stCondLst>
                      <p:childTnLst>
                        <p:par>
                          <p:cTn id="2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7" presetID="1" presetClass="exit" presetSubtype="0" fill="hold" grpId="3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 nodeType="clickPar">
                      <p:stCondLst>
                        <p:cond delay="0"/>
                      </p:stCondLst>
                      <p:childTnLst>
                        <p:par>
                          <p:cTn id="2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ntr" presetSubtype="0" fill="hold" grpId="3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6" presetID="1" presetClass="exit" presetSubtype="0" fill="hold" grpId="3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2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 nodeType="clickPar">
                      <p:stCondLst>
                        <p:cond delay="0"/>
                      </p:stCondLst>
                      <p:childTnLst>
                        <p:par>
                          <p:cTn id="2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2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3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3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3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3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3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3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3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3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3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3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3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3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3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3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3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3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3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3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3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3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3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3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3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3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3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3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3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39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39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3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4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40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40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40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 nodeType="afterGroup">
                            <p:stCondLst>
                              <p:cond delay="55000"/>
                            </p:stCondLst>
                            <p:childTnLst>
                              <p:par>
                                <p:cTn id="4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4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4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4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4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4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"/>
                  </p:tgtEl>
                </p:cond>
              </p:nextCondLst>
            </p:seq>
          </p:childTnLst>
        </p:cTn>
      </p:par>
    </p:tnLst>
    <p:bldLst>
      <p:bldP spid="223" grpId="0"/>
      <p:bldP spid="224" grpId="0"/>
      <p:bldP spid="225" grpId="0"/>
      <p:bldP spid="228" grpId="0"/>
      <p:bldP spid="229" grpId="0"/>
      <p:bldP spid="230" grpId="0"/>
      <p:bldP spid="233" grpId="0"/>
      <p:bldP spid="234" grpId="0"/>
      <p:bldP spid="235" grpId="0"/>
      <p:bldP spid="238" grpId="0"/>
      <p:bldP spid="239" grpId="0"/>
      <p:bldP spid="240" grpId="0"/>
      <p:bldP spid="243" grpId="0"/>
      <p:bldP spid="244" grpId="0"/>
      <p:bldP spid="245" grpId="0"/>
      <p:bldP spid="248" grpId="0"/>
      <p:bldP spid="249" grpId="0"/>
      <p:bldP spid="250" grpId="0"/>
      <p:bldP spid="210" grpId="0" animBg="1"/>
      <p:bldP spid="210" grpId="1" animBg="1"/>
      <p:bldP spid="210" grpId="2" animBg="1"/>
      <p:bldP spid="210" grpId="3" animBg="1"/>
      <p:bldP spid="210" grpId="4" animBg="1"/>
      <p:bldP spid="210" grpId="5" animBg="1"/>
      <p:bldP spid="210" grpId="6" animBg="1"/>
      <p:bldP spid="210" grpId="7" animBg="1"/>
      <p:bldP spid="210" grpId="8" animBg="1"/>
      <p:bldP spid="210" grpId="9" animBg="1"/>
      <p:bldP spid="210" grpId="10" animBg="1"/>
      <p:bldP spid="210" grpId="11" animBg="1"/>
      <p:bldP spid="210" grpId="12" animBg="1"/>
      <p:bldP spid="210" grpId="13" animBg="1"/>
      <p:bldP spid="210" grpId="14" animBg="1"/>
      <p:bldP spid="210" grpId="15" animBg="1"/>
      <p:bldP spid="210" grpId="16" animBg="1"/>
      <p:bldP spid="210" grpId="17" animBg="1"/>
      <p:bldP spid="210" grpId="18" animBg="1"/>
      <p:bldP spid="210" grpId="19" animBg="1"/>
      <p:bldP spid="210" grpId="20" animBg="1"/>
      <p:bldP spid="210" grpId="21" animBg="1"/>
      <p:bldP spid="210" grpId="22" animBg="1"/>
      <p:bldP spid="210" grpId="23" animBg="1"/>
      <p:bldP spid="210" grpId="24" animBg="1"/>
      <p:bldP spid="210" grpId="25" animBg="1"/>
      <p:bldP spid="210" grpId="26" animBg="1"/>
      <p:bldP spid="210" grpId="27" animBg="1"/>
      <p:bldP spid="210" grpId="28" animBg="1"/>
      <p:bldP spid="210" grpId="29" animBg="1"/>
      <p:bldP spid="210" grpId="30" animBg="1"/>
      <p:bldP spid="210" grpId="31" animBg="1"/>
      <p:bldP spid="210" grpId="32" animBg="1"/>
      <p:bldP spid="210" grpId="33" animBg="1"/>
      <p:bldP spid="210" grpId="34" animBg="1"/>
      <p:bldP spid="210" grpId="35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 animBg="1"/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/>
          </p:cNvPicPr>
          <p:nvPr/>
        </p:nvPicPr>
        <p:blipFill>
          <a:blip r:embed="rId2"/>
          <a:srcRect t="233"/>
          <a:stretch>
            <a:fillRect/>
          </a:stretch>
        </p:blipFill>
        <p:spPr bwMode="auto">
          <a:xfrm>
            <a:off x="568325" y="1543050"/>
            <a:ext cx="7940675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054100" y="2090738"/>
            <a:ext cx="6861175" cy="3635375"/>
            <a:chOff x="1111250" y="2401525"/>
            <a:chExt cx="5572125" cy="2952750"/>
          </a:xfrm>
        </p:grpSpPr>
        <p:pic>
          <p:nvPicPr>
            <p:cNvPr id="13427" name="Picture 27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99138" y="2401525"/>
              <a:ext cx="884237" cy="287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428" name="Picture 27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129213" y="2488837"/>
              <a:ext cx="884237" cy="2865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429" name="Picture 27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60875" y="2401525"/>
              <a:ext cx="882650" cy="287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430" name="Picture 27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90950" y="2488837"/>
              <a:ext cx="884238" cy="2865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431" name="Picture 27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21025" y="2401525"/>
              <a:ext cx="884238" cy="287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432" name="Picture 276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451100" y="2488837"/>
              <a:ext cx="884238" cy="2865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433" name="Picture 27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81175" y="2401525"/>
              <a:ext cx="884238" cy="287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434" name="Picture 278"/>
            <p:cNvPicPr>
              <a:picLocks noChangeAspect="1"/>
            </p:cNvPicPr>
            <p:nvPr/>
          </p:nvPicPr>
          <p:blipFill>
            <a:blip r:embed="rId4"/>
            <a:srcRect b="76497"/>
            <a:stretch>
              <a:fillRect/>
            </a:stretch>
          </p:blipFill>
          <p:spPr bwMode="auto">
            <a:xfrm>
              <a:off x="1111250" y="3573571"/>
              <a:ext cx="884238" cy="673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3" name="Oval 252"/>
          <p:cNvSpPr/>
          <p:nvPr/>
        </p:nvSpPr>
        <p:spPr>
          <a:xfrm>
            <a:off x="7119938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2" name="correct 1"/>
          <p:cNvSpPr/>
          <p:nvPr/>
        </p:nvSpPr>
        <p:spPr>
          <a:xfrm>
            <a:off x="1328738" y="36718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p</a:t>
            </a:r>
          </a:p>
        </p:txBody>
      </p:sp>
      <p:sp>
        <p:nvSpPr>
          <p:cNvPr id="222" name="correct 1"/>
          <p:cNvSpPr/>
          <p:nvPr/>
        </p:nvSpPr>
        <p:spPr>
          <a:xfrm>
            <a:off x="2157413" y="41719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23" name="Oval 222"/>
          <p:cNvSpPr/>
          <p:nvPr/>
        </p:nvSpPr>
        <p:spPr>
          <a:xfrm>
            <a:off x="2184400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j</a:t>
            </a:r>
          </a:p>
        </p:txBody>
      </p:sp>
      <p:sp>
        <p:nvSpPr>
          <p:cNvPr id="224" name="Oval 223"/>
          <p:cNvSpPr/>
          <p:nvPr/>
        </p:nvSpPr>
        <p:spPr>
          <a:xfrm>
            <a:off x="2120900" y="23399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25" name="Oval 224"/>
          <p:cNvSpPr/>
          <p:nvPr/>
        </p:nvSpPr>
        <p:spPr>
          <a:xfrm>
            <a:off x="2119313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27" name="correct 1"/>
          <p:cNvSpPr/>
          <p:nvPr/>
        </p:nvSpPr>
        <p:spPr>
          <a:xfrm>
            <a:off x="2981325" y="234156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8" name="Oval 227"/>
          <p:cNvSpPr/>
          <p:nvPr/>
        </p:nvSpPr>
        <p:spPr>
          <a:xfrm>
            <a:off x="2922588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29" name="Oval 228"/>
          <p:cNvSpPr/>
          <p:nvPr/>
        </p:nvSpPr>
        <p:spPr>
          <a:xfrm>
            <a:off x="2930525" y="41306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30" name="Oval 229"/>
          <p:cNvSpPr/>
          <p:nvPr/>
        </p:nvSpPr>
        <p:spPr>
          <a:xfrm>
            <a:off x="2989263" y="49530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32" name="correct 1"/>
          <p:cNvSpPr/>
          <p:nvPr/>
        </p:nvSpPr>
        <p:spPr>
          <a:xfrm>
            <a:off x="3817938" y="41259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33" name="Oval 232"/>
          <p:cNvSpPr/>
          <p:nvPr/>
        </p:nvSpPr>
        <p:spPr>
          <a:xfrm>
            <a:off x="3832225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34" name="Oval 233"/>
          <p:cNvSpPr/>
          <p:nvPr/>
        </p:nvSpPr>
        <p:spPr>
          <a:xfrm>
            <a:off x="3811588" y="23495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235" name="Oval 234"/>
          <p:cNvSpPr/>
          <p:nvPr/>
        </p:nvSpPr>
        <p:spPr>
          <a:xfrm>
            <a:off x="3768725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237" name="correct 1"/>
          <p:cNvSpPr/>
          <p:nvPr/>
        </p:nvSpPr>
        <p:spPr>
          <a:xfrm>
            <a:off x="4586288" y="31908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38" name="Oval 237"/>
          <p:cNvSpPr/>
          <p:nvPr/>
        </p:nvSpPr>
        <p:spPr>
          <a:xfrm>
            <a:off x="4656138" y="2319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39" name="Oval 238"/>
          <p:cNvSpPr/>
          <p:nvPr/>
        </p:nvSpPr>
        <p:spPr>
          <a:xfrm>
            <a:off x="4578350" y="410686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0" name="Oval 239"/>
          <p:cNvSpPr/>
          <p:nvPr/>
        </p:nvSpPr>
        <p:spPr>
          <a:xfrm>
            <a:off x="4659313" y="49530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242" name="correct 1"/>
          <p:cNvSpPr/>
          <p:nvPr/>
        </p:nvSpPr>
        <p:spPr>
          <a:xfrm>
            <a:off x="5418138" y="49815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43" name="Oval 242"/>
          <p:cNvSpPr/>
          <p:nvPr/>
        </p:nvSpPr>
        <p:spPr>
          <a:xfrm>
            <a:off x="5461000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44" name="Oval 243"/>
          <p:cNvSpPr/>
          <p:nvPr/>
        </p:nvSpPr>
        <p:spPr>
          <a:xfrm>
            <a:off x="5465763" y="41433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p</a:t>
            </a:r>
          </a:p>
        </p:txBody>
      </p:sp>
      <p:sp>
        <p:nvSpPr>
          <p:cNvPr id="245" name="Oval 244"/>
          <p:cNvSpPr/>
          <p:nvPr/>
        </p:nvSpPr>
        <p:spPr>
          <a:xfrm>
            <a:off x="5418138" y="236696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247" name="correct 1"/>
          <p:cNvSpPr/>
          <p:nvPr/>
        </p:nvSpPr>
        <p:spPr>
          <a:xfrm>
            <a:off x="6283325" y="23479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48" name="Oval 247"/>
          <p:cNvSpPr/>
          <p:nvPr/>
        </p:nvSpPr>
        <p:spPr>
          <a:xfrm>
            <a:off x="6232525" y="3208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49" name="Oval 248"/>
          <p:cNvSpPr/>
          <p:nvPr/>
        </p:nvSpPr>
        <p:spPr>
          <a:xfrm>
            <a:off x="6240463" y="41433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50" name="Oval 249"/>
          <p:cNvSpPr/>
          <p:nvPr/>
        </p:nvSpPr>
        <p:spPr>
          <a:xfrm>
            <a:off x="6243638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v</a:t>
            </a:r>
          </a:p>
        </p:txBody>
      </p:sp>
      <p:sp>
        <p:nvSpPr>
          <p:cNvPr id="252" name="correct last"/>
          <p:cNvSpPr/>
          <p:nvPr/>
        </p:nvSpPr>
        <p:spPr>
          <a:xfrm>
            <a:off x="7124700" y="41259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54" name="Oval 253"/>
          <p:cNvSpPr/>
          <p:nvPr/>
        </p:nvSpPr>
        <p:spPr>
          <a:xfrm>
            <a:off x="7119938" y="23733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55" name="Oval 254"/>
          <p:cNvSpPr/>
          <p:nvPr/>
        </p:nvSpPr>
        <p:spPr>
          <a:xfrm>
            <a:off x="7067550" y="49895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13345" name="Rectangle 53"/>
          <p:cNvSpPr>
            <a:spLocks noChangeArrowheads="1"/>
          </p:cNvSpPr>
          <p:nvPr/>
        </p:nvSpPr>
        <p:spPr bwMode="auto">
          <a:xfrm>
            <a:off x="538163" y="927100"/>
            <a:ext cx="4940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en-US" sz="2000" b="1">
                <a:ea typeface="Sassoon Infant Rg" pitchFamily="50" charset="0"/>
                <a:cs typeface="Sassoon Infant Rg" pitchFamily="50" charset="0"/>
              </a:rPr>
              <a:t>Clue: </a:t>
            </a:r>
            <a:r>
              <a:rPr lang="en-GB" altLang="en-US" sz="2000">
                <a:ea typeface="Sassoon Infant Rg" pitchFamily="50" charset="0"/>
                <a:cs typeface="Sassoon Infant Rg" pitchFamily="50" charset="0"/>
              </a:rPr>
              <a:t>a pleasant or happy feeling.</a:t>
            </a:r>
          </a:p>
        </p:txBody>
      </p:sp>
      <p:sp>
        <p:nvSpPr>
          <p:cNvPr id="210" name="Rectangle 1"/>
          <p:cNvSpPr>
            <a:spLocks noChangeArrowheads="1"/>
          </p:cNvSpPr>
          <p:nvPr/>
        </p:nvSpPr>
        <p:spPr bwMode="auto">
          <a:xfrm>
            <a:off x="577850" y="1497013"/>
            <a:ext cx="7985125" cy="4822825"/>
          </a:xfrm>
          <a:prstGeom prst="rect">
            <a:avLst/>
          </a:prstGeom>
          <a:solidFill>
            <a:srgbClr val="EB8634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en-GB" altLang="en-US" sz="3600" b="1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Incorrect Letter! </a:t>
            </a:r>
          </a:p>
          <a:p>
            <a:pPr algn="ctr" eaLnBrk="1" hangingPunct="1"/>
            <a:r>
              <a:rPr lang="en-GB" altLang="en-US" sz="2400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Please wait five seconds</a:t>
            </a:r>
          </a:p>
        </p:txBody>
      </p:sp>
      <p:sp>
        <p:nvSpPr>
          <p:cNvPr id="137" name="Start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Start</a:t>
            </a:r>
          </a:p>
        </p:txBody>
      </p:sp>
      <p:sp>
        <p:nvSpPr>
          <p:cNvPr id="138" name="Start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139" name="6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140" name="59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0:59</a:t>
            </a:r>
          </a:p>
        </p:txBody>
      </p:sp>
      <p:sp>
        <p:nvSpPr>
          <p:cNvPr id="141" name="58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0:58</a:t>
            </a:r>
          </a:p>
        </p:txBody>
      </p:sp>
      <p:sp>
        <p:nvSpPr>
          <p:cNvPr id="142" name="57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0:57</a:t>
            </a:r>
          </a:p>
        </p:txBody>
      </p:sp>
      <p:sp>
        <p:nvSpPr>
          <p:cNvPr id="143" name="56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0:56</a:t>
            </a:r>
          </a:p>
        </p:txBody>
      </p:sp>
      <p:sp>
        <p:nvSpPr>
          <p:cNvPr id="144" name="55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0:55</a:t>
            </a:r>
          </a:p>
        </p:txBody>
      </p:sp>
      <p:sp>
        <p:nvSpPr>
          <p:cNvPr id="145" name="54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0:54</a:t>
            </a:r>
          </a:p>
        </p:txBody>
      </p:sp>
      <p:sp>
        <p:nvSpPr>
          <p:cNvPr id="146" name="53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0:53</a:t>
            </a:r>
          </a:p>
        </p:txBody>
      </p:sp>
      <p:sp>
        <p:nvSpPr>
          <p:cNvPr id="147" name="52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0:52</a:t>
            </a:r>
          </a:p>
        </p:txBody>
      </p:sp>
      <p:sp>
        <p:nvSpPr>
          <p:cNvPr id="148" name="51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0:51</a:t>
            </a:r>
          </a:p>
        </p:txBody>
      </p:sp>
      <p:sp>
        <p:nvSpPr>
          <p:cNvPr id="149" name="5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0:50</a:t>
            </a:r>
          </a:p>
        </p:txBody>
      </p:sp>
      <p:sp>
        <p:nvSpPr>
          <p:cNvPr id="150" name="49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0:49</a:t>
            </a:r>
          </a:p>
        </p:txBody>
      </p:sp>
      <p:sp>
        <p:nvSpPr>
          <p:cNvPr id="151" name="48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0:48</a:t>
            </a:r>
          </a:p>
        </p:txBody>
      </p:sp>
      <p:sp>
        <p:nvSpPr>
          <p:cNvPr id="152" name="47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0:47</a:t>
            </a:r>
          </a:p>
        </p:txBody>
      </p:sp>
      <p:sp>
        <p:nvSpPr>
          <p:cNvPr id="153" name="46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0:46</a:t>
            </a:r>
          </a:p>
        </p:txBody>
      </p:sp>
      <p:sp>
        <p:nvSpPr>
          <p:cNvPr id="154" name="45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0:45</a:t>
            </a:r>
          </a:p>
        </p:txBody>
      </p:sp>
      <p:sp>
        <p:nvSpPr>
          <p:cNvPr id="155" name="44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0:44</a:t>
            </a:r>
          </a:p>
        </p:txBody>
      </p:sp>
      <p:sp>
        <p:nvSpPr>
          <p:cNvPr id="156" name="43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0:43</a:t>
            </a:r>
          </a:p>
        </p:txBody>
      </p:sp>
      <p:sp>
        <p:nvSpPr>
          <p:cNvPr id="157" name="42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0:42</a:t>
            </a:r>
          </a:p>
        </p:txBody>
      </p:sp>
      <p:sp>
        <p:nvSpPr>
          <p:cNvPr id="158" name="41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0:41</a:t>
            </a:r>
          </a:p>
        </p:txBody>
      </p:sp>
      <p:sp>
        <p:nvSpPr>
          <p:cNvPr id="15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0:40</a:t>
            </a:r>
          </a:p>
        </p:txBody>
      </p:sp>
      <p:sp>
        <p:nvSpPr>
          <p:cNvPr id="16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0:39</a:t>
            </a:r>
          </a:p>
        </p:txBody>
      </p:sp>
      <p:sp>
        <p:nvSpPr>
          <p:cNvPr id="16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0:38</a:t>
            </a:r>
          </a:p>
        </p:txBody>
      </p:sp>
      <p:sp>
        <p:nvSpPr>
          <p:cNvPr id="16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0:37</a:t>
            </a:r>
          </a:p>
        </p:txBody>
      </p:sp>
      <p:sp>
        <p:nvSpPr>
          <p:cNvPr id="16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0:36</a:t>
            </a:r>
          </a:p>
        </p:txBody>
      </p:sp>
      <p:sp>
        <p:nvSpPr>
          <p:cNvPr id="16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0:35</a:t>
            </a:r>
          </a:p>
        </p:txBody>
      </p:sp>
      <p:sp>
        <p:nvSpPr>
          <p:cNvPr id="16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0:34</a:t>
            </a:r>
          </a:p>
        </p:txBody>
      </p:sp>
      <p:sp>
        <p:nvSpPr>
          <p:cNvPr id="16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0:33</a:t>
            </a:r>
          </a:p>
        </p:txBody>
      </p:sp>
      <p:sp>
        <p:nvSpPr>
          <p:cNvPr id="16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0:32</a:t>
            </a:r>
          </a:p>
        </p:txBody>
      </p:sp>
      <p:sp>
        <p:nvSpPr>
          <p:cNvPr id="16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0:31</a:t>
            </a:r>
          </a:p>
        </p:txBody>
      </p:sp>
      <p:sp>
        <p:nvSpPr>
          <p:cNvPr id="16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0:30</a:t>
            </a:r>
          </a:p>
        </p:txBody>
      </p:sp>
      <p:sp>
        <p:nvSpPr>
          <p:cNvPr id="17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0:29</a:t>
            </a:r>
          </a:p>
        </p:txBody>
      </p:sp>
      <p:sp>
        <p:nvSpPr>
          <p:cNvPr id="17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0:28</a:t>
            </a:r>
          </a:p>
        </p:txBody>
      </p:sp>
      <p:sp>
        <p:nvSpPr>
          <p:cNvPr id="17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0:27</a:t>
            </a:r>
          </a:p>
        </p:txBody>
      </p:sp>
      <p:sp>
        <p:nvSpPr>
          <p:cNvPr id="17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0:26</a:t>
            </a:r>
          </a:p>
        </p:txBody>
      </p:sp>
      <p:sp>
        <p:nvSpPr>
          <p:cNvPr id="17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0:25</a:t>
            </a:r>
          </a:p>
        </p:txBody>
      </p:sp>
      <p:sp>
        <p:nvSpPr>
          <p:cNvPr id="17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0:24</a:t>
            </a:r>
          </a:p>
        </p:txBody>
      </p:sp>
      <p:sp>
        <p:nvSpPr>
          <p:cNvPr id="17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0:23</a:t>
            </a:r>
          </a:p>
        </p:txBody>
      </p:sp>
      <p:sp>
        <p:nvSpPr>
          <p:cNvPr id="17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0:22</a:t>
            </a:r>
          </a:p>
        </p:txBody>
      </p:sp>
      <p:sp>
        <p:nvSpPr>
          <p:cNvPr id="17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0:21</a:t>
            </a:r>
          </a:p>
        </p:txBody>
      </p:sp>
      <p:sp>
        <p:nvSpPr>
          <p:cNvPr id="17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0:20</a:t>
            </a:r>
          </a:p>
        </p:txBody>
      </p:sp>
      <p:sp>
        <p:nvSpPr>
          <p:cNvPr id="18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0:19</a:t>
            </a:r>
          </a:p>
        </p:txBody>
      </p:sp>
      <p:sp>
        <p:nvSpPr>
          <p:cNvPr id="18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0:18</a:t>
            </a:r>
          </a:p>
        </p:txBody>
      </p:sp>
      <p:sp>
        <p:nvSpPr>
          <p:cNvPr id="18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0:17</a:t>
            </a:r>
          </a:p>
        </p:txBody>
      </p:sp>
      <p:sp>
        <p:nvSpPr>
          <p:cNvPr id="18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0:16</a:t>
            </a:r>
          </a:p>
        </p:txBody>
      </p:sp>
      <p:sp>
        <p:nvSpPr>
          <p:cNvPr id="18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0:15</a:t>
            </a:r>
          </a:p>
        </p:txBody>
      </p:sp>
      <p:sp>
        <p:nvSpPr>
          <p:cNvPr id="18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0:14</a:t>
            </a:r>
          </a:p>
        </p:txBody>
      </p:sp>
      <p:sp>
        <p:nvSpPr>
          <p:cNvPr id="18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0:13</a:t>
            </a:r>
          </a:p>
        </p:txBody>
      </p:sp>
      <p:sp>
        <p:nvSpPr>
          <p:cNvPr id="18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0:12</a:t>
            </a:r>
          </a:p>
        </p:txBody>
      </p:sp>
      <p:sp>
        <p:nvSpPr>
          <p:cNvPr id="18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0:11</a:t>
            </a:r>
          </a:p>
        </p:txBody>
      </p:sp>
      <p:sp>
        <p:nvSpPr>
          <p:cNvPr id="18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0:10</a:t>
            </a:r>
          </a:p>
        </p:txBody>
      </p:sp>
      <p:sp>
        <p:nvSpPr>
          <p:cNvPr id="19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0:09</a:t>
            </a:r>
          </a:p>
        </p:txBody>
      </p:sp>
      <p:sp>
        <p:nvSpPr>
          <p:cNvPr id="19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0:08</a:t>
            </a:r>
          </a:p>
        </p:txBody>
      </p:sp>
      <p:sp>
        <p:nvSpPr>
          <p:cNvPr id="19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0:07</a:t>
            </a:r>
          </a:p>
        </p:txBody>
      </p:sp>
      <p:sp>
        <p:nvSpPr>
          <p:cNvPr id="19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0:06</a:t>
            </a:r>
          </a:p>
        </p:txBody>
      </p:sp>
      <p:sp>
        <p:nvSpPr>
          <p:cNvPr id="19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0:05</a:t>
            </a:r>
          </a:p>
        </p:txBody>
      </p:sp>
      <p:sp>
        <p:nvSpPr>
          <p:cNvPr id="19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0:04</a:t>
            </a:r>
          </a:p>
        </p:txBody>
      </p:sp>
      <p:sp>
        <p:nvSpPr>
          <p:cNvPr id="19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0:03</a:t>
            </a:r>
          </a:p>
        </p:txBody>
      </p:sp>
      <p:sp>
        <p:nvSpPr>
          <p:cNvPr id="19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0:02</a:t>
            </a:r>
          </a:p>
        </p:txBody>
      </p:sp>
      <p:sp>
        <p:nvSpPr>
          <p:cNvPr id="19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0:01</a:t>
            </a:r>
          </a:p>
        </p:txBody>
      </p:sp>
      <p:sp>
        <p:nvSpPr>
          <p:cNvPr id="199" name="Times Up!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rgbClr val="00B050"/>
                </a:solidFill>
              </a:rPr>
              <a:t>Time’s up!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568325" y="657225"/>
            <a:ext cx="7993063" cy="5670550"/>
            <a:chOff x="-8217650" y="2925933"/>
            <a:chExt cx="7992214" cy="5669282"/>
          </a:xfrm>
        </p:grpSpPr>
        <p:grpSp>
          <p:nvGrpSpPr>
            <p:cNvPr id="6" name="Group 131"/>
            <p:cNvGrpSpPr>
              <a:grpSpLocks/>
            </p:cNvGrpSpPr>
            <p:nvPr/>
          </p:nvGrpSpPr>
          <p:grpSpPr bwMode="auto">
            <a:xfrm>
              <a:off x="-8217650" y="2925933"/>
              <a:ext cx="7992214" cy="5669282"/>
              <a:chOff x="-8143674" y="-1681210"/>
              <a:chExt cx="7935064" cy="5669282"/>
            </a:xfrm>
          </p:grpSpPr>
          <p:sp>
            <p:nvSpPr>
              <p:cNvPr id="133" name="Rectangle 132"/>
              <p:cNvSpPr/>
              <p:nvPr/>
            </p:nvSpPr>
            <p:spPr>
              <a:xfrm>
                <a:off x="-8143674" y="-1681210"/>
                <a:ext cx="7935064" cy="56692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3425" name="TextBox 4"/>
              <p:cNvSpPr txBox="1">
                <a:spLocks noChangeArrowheads="1"/>
              </p:cNvSpPr>
              <p:nvPr/>
            </p:nvSpPr>
            <p:spPr bwMode="auto">
              <a:xfrm>
                <a:off x="-7697542" y="-1365386"/>
                <a:ext cx="3589927" cy="1369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Sorry! You have run out of time and Mr Whoops has slipped and fallen into the rapids!</a:t>
                </a:r>
              </a:p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The word was </a:t>
                </a:r>
                <a:r>
                  <a:rPr lang="en-GB" altLang="en-US" sz="2400">
                    <a:latin typeface="Twinkl ExtraBold" pitchFamily="2" charset="0"/>
                    <a:ea typeface="Sassoon Infant Rg" pitchFamily="50" charset="0"/>
                    <a:cs typeface="Sassoon Infant Rg" pitchFamily="50" charset="0"/>
                  </a:rPr>
                  <a:t>pleasure</a:t>
                </a: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!</a:t>
                </a:r>
              </a:p>
            </p:txBody>
          </p:sp>
          <p:pic>
            <p:nvPicPr>
              <p:cNvPr id="13426" name="Picture 134"/>
              <p:cNvPicPr>
                <a:picLocks noChangeAspect="1"/>
              </p:cNvPicPr>
              <p:nvPr/>
            </p:nvPicPr>
            <p:blipFill>
              <a:blip r:embed="rId5"/>
              <a:srcRect b="5646"/>
              <a:stretch>
                <a:fillRect/>
              </a:stretch>
            </p:blipFill>
            <p:spPr bwMode="auto">
              <a:xfrm>
                <a:off x="-8143674" y="125702"/>
                <a:ext cx="7935064" cy="3862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36" name="Rounded Rectangle 135">
              <a:hlinkClick r:id="rId6" action="ppaction://hlinksldjump"/>
            </p:cNvPr>
            <p:cNvSpPr/>
            <p:nvPr/>
          </p:nvSpPr>
          <p:spPr>
            <a:xfrm>
              <a:off x="-3327082" y="3392554"/>
              <a:ext cx="2655605" cy="831664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grpSp>
        <p:nvGrpSpPr>
          <p:cNvPr id="7" name="Group 52"/>
          <p:cNvGrpSpPr>
            <a:grpSpLocks/>
          </p:cNvGrpSpPr>
          <p:nvPr/>
        </p:nvGrpSpPr>
        <p:grpSpPr bwMode="auto">
          <a:xfrm>
            <a:off x="558800" y="646113"/>
            <a:ext cx="8034338" cy="5673725"/>
            <a:chOff x="-8122602" y="4118345"/>
            <a:chExt cx="7935064" cy="5672857"/>
          </a:xfrm>
        </p:grpSpPr>
        <p:grpSp>
          <p:nvGrpSpPr>
            <p:cNvPr id="8" name="Group 54"/>
            <p:cNvGrpSpPr>
              <a:grpSpLocks/>
            </p:cNvGrpSpPr>
            <p:nvPr/>
          </p:nvGrpSpPr>
          <p:grpSpPr bwMode="auto">
            <a:xfrm>
              <a:off x="-8122602" y="4118345"/>
              <a:ext cx="7935064" cy="5672857"/>
              <a:chOff x="596900" y="600892"/>
              <a:chExt cx="7935064" cy="5672857"/>
            </a:xfrm>
          </p:grpSpPr>
          <p:sp>
            <p:nvSpPr>
              <p:cNvPr id="57" name="Rectangle 56"/>
              <p:cNvSpPr/>
              <p:nvPr/>
            </p:nvSpPr>
            <p:spPr>
              <a:xfrm>
                <a:off x="596900" y="600892"/>
                <a:ext cx="7935064" cy="56696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3416" name="TextBox 4"/>
              <p:cNvSpPr txBox="1">
                <a:spLocks noChangeArrowheads="1"/>
              </p:cNvSpPr>
              <p:nvPr/>
            </p:nvSpPr>
            <p:spPr bwMode="auto">
              <a:xfrm>
                <a:off x="881379" y="1040337"/>
                <a:ext cx="4138310" cy="923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Congratulations, you spelt the word correctly and helped Mr Whoops cross to the other side of the river safely!</a:t>
                </a:r>
              </a:p>
            </p:txBody>
          </p:sp>
          <p:sp>
            <p:nvSpPr>
              <p:cNvPr id="13417" name="TextBox 4"/>
              <p:cNvSpPr txBox="1">
                <a:spLocks noChangeArrowheads="1"/>
              </p:cNvSpPr>
              <p:nvPr/>
            </p:nvSpPr>
            <p:spPr bwMode="auto">
              <a:xfrm>
                <a:off x="1426132" y="2519456"/>
                <a:ext cx="3894728" cy="11079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 sz="66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pleasure</a:t>
                </a:r>
              </a:p>
            </p:txBody>
          </p:sp>
          <p:pic>
            <p:nvPicPr>
              <p:cNvPr id="13418" name="Picture 59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374950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19" name="Picture 60"/>
              <p:cNvPicPr>
                <a:picLocks noChangeAspect="1"/>
              </p:cNvPicPr>
              <p:nvPr/>
            </p:nvPicPr>
            <p:blipFill>
              <a:blip r:embed="rId8"/>
              <a:srcRect b="33434"/>
              <a:stretch>
                <a:fillRect/>
              </a:stretch>
            </p:blipFill>
            <p:spPr bwMode="auto">
              <a:xfrm>
                <a:off x="3884023" y="3355924"/>
                <a:ext cx="3936275" cy="2914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20" name="Picture 61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>
                <a:off x="76246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21" name="Picture 62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2797861" y="5707692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6" name="Rounded Rectangle 55"/>
            <p:cNvSpPr/>
            <p:nvPr/>
          </p:nvSpPr>
          <p:spPr>
            <a:xfrm>
              <a:off x="-3398565" y="4604046"/>
              <a:ext cx="2655996" cy="831723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sp>
        <p:nvSpPr>
          <p:cNvPr id="5" name="Action Button: Custom 4">
            <a:hlinkClick r:id="" action="ppaction://hlinkshowjump?jump=nextslide" highlightClick="1"/>
          </p:cNvPr>
          <p:cNvSpPr/>
          <p:nvPr/>
        </p:nvSpPr>
        <p:spPr>
          <a:xfrm>
            <a:off x="5341938" y="1131888"/>
            <a:ext cx="2689225" cy="83185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 nodeType="clickPar">
                      <p:stCondLst>
                        <p:cond delay="0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0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" presetClass="exit" presetSubtype="0" fill="hold" grpId="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 nodeType="clickPar">
                      <p:stCondLst>
                        <p:cond delay="0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" presetClass="exit" presetSubtype="0" fill="hold" grpId="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 nodeType="clickPar">
                      <p:stCondLst>
                        <p:cond delay="0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" presetClass="exit" presetSubtype="0" fill="hold" grpId="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" presetClass="exit" presetSubtype="0" fill="hold" grpId="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 nodeType="clickPar">
                      <p:stCondLst>
                        <p:cond delay="0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" presetClass="exit" presetSubtype="0" fill="hold" grpId="1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 nodeType="clickPar">
                      <p:stCondLst>
                        <p:cond delay="0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" presetClass="exit" presetSubtype="0" fill="hold" grpId="1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3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 nodeType="clickPar">
                      <p:stCondLst>
                        <p:cond delay="0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8" presetID="1" presetClass="exit" presetSubtype="0" fill="hold" grpId="1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 nodeType="clickPar">
                      <p:stCondLst>
                        <p:cond delay="0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7" presetID="1" presetClass="exit" presetSubtype="0" fill="hold" grpId="1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 nodeType="clickPar">
                      <p:stCondLst>
                        <p:cond delay="0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6" presetID="1" presetClass="exit" presetSubtype="0" fill="hold" grpId="1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 nodeType="clickPar">
                      <p:stCondLst>
                        <p:cond delay="0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5" presetID="1" presetClass="exit" presetSubtype="0" fill="hold" grpId="2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 nodeType="clickPar">
                      <p:stCondLst>
                        <p:cond delay="0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4" presetID="1" presetClass="exit" presetSubtype="0" fill="hold" grpId="2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 nodeType="clickPar">
                      <p:stCondLst>
                        <p:cond delay="0"/>
                      </p:stCondLst>
                      <p:childTnLst>
                        <p:par>
                          <p:cTn id="1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3" presetID="1" presetClass="exit" presetSubtype="0" fill="hold" grpId="2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 nodeType="clickPar">
                      <p:stCondLst>
                        <p:cond delay="0"/>
                      </p:stCondLst>
                      <p:childTnLst>
                        <p:par>
                          <p:cTn id="2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2" presetID="1" presetClass="exit" presetSubtype="0" fill="hold" grpId="2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4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 nodeType="clickPar">
                      <p:stCondLst>
                        <p:cond delay="0"/>
                      </p:stCondLst>
                      <p:childTnLst>
                        <p:par>
                          <p:cTn id="2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1" presetID="1" presetClass="exit" presetSubtype="0" fill="hold" grpId="2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 nodeType="clickPar">
                      <p:stCondLst>
                        <p:cond delay="0"/>
                      </p:stCondLst>
                      <p:childTnLst>
                        <p:par>
                          <p:cTn id="2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ntr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0" presetID="1" presetClass="exit" presetSubtype="0" fill="hold" grpId="3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 nodeType="clickPar">
                      <p:stCondLst>
                        <p:cond delay="0"/>
                      </p:stCondLst>
                      <p:childTnLst>
                        <p:par>
                          <p:cTn id="2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9" presetID="1" presetClass="exit" presetSubtype="0" fill="hold" grpId="3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 nodeType="clickPar">
                      <p:stCondLst>
                        <p:cond delay="0"/>
                      </p:stCondLst>
                      <p:childTnLst>
                        <p:par>
                          <p:cTn id="2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ntr" presetSubtype="0" fill="hold" grpId="3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8" presetID="1" presetClass="exit" presetSubtype="0" fill="hold" grpId="3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 nodeType="clickPar">
                      <p:stCondLst>
                        <p:cond delay="0"/>
                      </p:stCondLst>
                      <p:childTnLst>
                        <p:par>
                          <p:cTn id="2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ntr" presetSubtype="0" fill="hold" grpId="3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7" presetID="1" presetClass="exit" presetSubtype="0" fill="hold" grpId="3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3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 nodeType="clickPar">
                      <p:stCondLst>
                        <p:cond delay="0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10" presetClass="entr" presetSubtype="0" fill="hold" grpId="3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6" presetID="1" presetClass="exit" presetSubtype="0" fill="hold" grpId="3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4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 nodeType="clickPar">
                      <p:stCondLst>
                        <p:cond delay="0"/>
                      </p:stCondLst>
                      <p:childTnLst>
                        <p:par>
                          <p:cTn id="2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1" presetID="10" presetClass="entr" presetSubtype="0" fill="hold" grpId="4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5" presetID="1" presetClass="exit" presetSubtype="0" fill="hold" grpId="4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5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 nodeType="clickPar">
                      <p:stCondLst>
                        <p:cond delay="0"/>
                      </p:stCondLst>
                      <p:childTnLst>
                        <p:par>
                          <p:cTn id="2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3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3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3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3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3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3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3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3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3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3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3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3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3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3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3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3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3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39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39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3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4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40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40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40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4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4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4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4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4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4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43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4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43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43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44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4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4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 nodeType="afterGroup">
                            <p:stCondLst>
                              <p:cond delay="55000"/>
                            </p:stCondLst>
                            <p:childTnLst>
                              <p:par>
                                <p:cTn id="4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4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4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4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2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4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4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</p:childTnLst>
        </p:cTn>
      </p:par>
    </p:tnLst>
    <p:bldLst>
      <p:bldP spid="253" grpId="0"/>
      <p:bldP spid="223" grpId="0"/>
      <p:bldP spid="224" grpId="0"/>
      <p:bldP spid="225" grpId="0"/>
      <p:bldP spid="228" grpId="0"/>
      <p:bldP spid="229" grpId="0"/>
      <p:bldP spid="230" grpId="0"/>
      <p:bldP spid="233" grpId="0"/>
      <p:bldP spid="234" grpId="0"/>
      <p:bldP spid="235" grpId="0"/>
      <p:bldP spid="238" grpId="0"/>
      <p:bldP spid="239" grpId="0"/>
      <p:bldP spid="240" grpId="0"/>
      <p:bldP spid="243" grpId="0"/>
      <p:bldP spid="244" grpId="0"/>
      <p:bldP spid="245" grpId="0"/>
      <p:bldP spid="248" grpId="0"/>
      <p:bldP spid="249" grpId="0"/>
      <p:bldP spid="250" grpId="0"/>
      <p:bldP spid="254" grpId="0"/>
      <p:bldP spid="255" grpId="0"/>
      <p:bldP spid="210" grpId="0" animBg="1"/>
      <p:bldP spid="210" grpId="1" animBg="1"/>
      <p:bldP spid="210" grpId="2" animBg="1"/>
      <p:bldP spid="210" grpId="3" animBg="1"/>
      <p:bldP spid="210" grpId="4" animBg="1"/>
      <p:bldP spid="210" grpId="5" animBg="1"/>
      <p:bldP spid="210" grpId="6" animBg="1"/>
      <p:bldP spid="210" grpId="7" animBg="1"/>
      <p:bldP spid="210" grpId="8" animBg="1"/>
      <p:bldP spid="210" grpId="9" animBg="1"/>
      <p:bldP spid="210" grpId="10" animBg="1"/>
      <p:bldP spid="210" grpId="11" animBg="1"/>
      <p:bldP spid="210" grpId="12" animBg="1"/>
      <p:bldP spid="210" grpId="13" animBg="1"/>
      <p:bldP spid="210" grpId="14" animBg="1"/>
      <p:bldP spid="210" grpId="15" animBg="1"/>
      <p:bldP spid="210" grpId="16" animBg="1"/>
      <p:bldP spid="210" grpId="17" animBg="1"/>
      <p:bldP spid="210" grpId="18" animBg="1"/>
      <p:bldP spid="210" grpId="19" animBg="1"/>
      <p:bldP spid="210" grpId="20" animBg="1"/>
      <p:bldP spid="210" grpId="21" animBg="1"/>
      <p:bldP spid="210" grpId="22" animBg="1"/>
      <p:bldP spid="210" grpId="23" animBg="1"/>
      <p:bldP spid="210" grpId="24" animBg="1"/>
      <p:bldP spid="210" grpId="25" animBg="1"/>
      <p:bldP spid="210" grpId="26" animBg="1"/>
      <p:bldP spid="210" grpId="27" animBg="1"/>
      <p:bldP spid="210" grpId="28" animBg="1"/>
      <p:bldP spid="210" grpId="29" animBg="1"/>
      <p:bldP spid="210" grpId="30" animBg="1"/>
      <p:bldP spid="210" grpId="31" animBg="1"/>
      <p:bldP spid="210" grpId="32" animBg="1"/>
      <p:bldP spid="210" grpId="33" animBg="1"/>
      <p:bldP spid="210" grpId="34" animBg="1"/>
      <p:bldP spid="210" grpId="35" animBg="1"/>
      <p:bldP spid="210" grpId="36" animBg="1"/>
      <p:bldP spid="210" grpId="37" animBg="1"/>
      <p:bldP spid="210" grpId="38" animBg="1"/>
      <p:bldP spid="210" grpId="39" animBg="1"/>
      <p:bldP spid="210" grpId="40" animBg="1"/>
      <p:bldP spid="210" grpId="41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/>
          </p:cNvPicPr>
          <p:nvPr/>
        </p:nvPicPr>
        <p:blipFill>
          <a:blip r:embed="rId2"/>
          <a:srcRect t="233"/>
          <a:stretch>
            <a:fillRect/>
          </a:stretch>
        </p:blipFill>
        <p:spPr bwMode="auto">
          <a:xfrm>
            <a:off x="587375" y="1543050"/>
            <a:ext cx="7940675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6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1838" y="2401888"/>
            <a:ext cx="884237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7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3488" y="2401888"/>
            <a:ext cx="884237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7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4663" y="2489200"/>
            <a:ext cx="884237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7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2025" y="2401888"/>
            <a:ext cx="882650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27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25900" y="2489200"/>
            <a:ext cx="884238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27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54375" y="2401888"/>
            <a:ext cx="88423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27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33650" y="2489200"/>
            <a:ext cx="884238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27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0225" y="2401888"/>
            <a:ext cx="88423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278"/>
          <p:cNvPicPr>
            <a:picLocks noChangeAspect="1"/>
          </p:cNvPicPr>
          <p:nvPr/>
        </p:nvPicPr>
        <p:blipFill>
          <a:blip r:embed="rId4"/>
          <a:srcRect b="76497"/>
          <a:stretch>
            <a:fillRect/>
          </a:stretch>
        </p:blipFill>
        <p:spPr bwMode="auto">
          <a:xfrm>
            <a:off x="1130300" y="3573463"/>
            <a:ext cx="884238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rrect 1"/>
          <p:cNvSpPr/>
          <p:nvPr/>
        </p:nvSpPr>
        <p:spPr>
          <a:xfrm>
            <a:off x="1290638" y="36337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2" name="correct 1"/>
          <p:cNvSpPr/>
          <p:nvPr/>
        </p:nvSpPr>
        <p:spPr>
          <a:xfrm>
            <a:off x="1958975" y="3970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223" name="Oval 222"/>
          <p:cNvSpPr/>
          <p:nvPr/>
        </p:nvSpPr>
        <p:spPr>
          <a:xfrm>
            <a:off x="1947863" y="3257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24" name="Oval 223"/>
          <p:cNvSpPr/>
          <p:nvPr/>
        </p:nvSpPr>
        <p:spPr>
          <a:xfrm>
            <a:off x="1947863" y="25622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25" name="Oval 224"/>
          <p:cNvSpPr/>
          <p:nvPr/>
        </p:nvSpPr>
        <p:spPr>
          <a:xfrm>
            <a:off x="1966913" y="46736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27" name="correct 1"/>
          <p:cNvSpPr/>
          <p:nvPr/>
        </p:nvSpPr>
        <p:spPr>
          <a:xfrm>
            <a:off x="2692400" y="46815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28" name="Oval 227"/>
          <p:cNvSpPr/>
          <p:nvPr/>
        </p:nvSpPr>
        <p:spPr>
          <a:xfrm>
            <a:off x="2682875" y="3257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229" name="Oval 228"/>
          <p:cNvSpPr/>
          <p:nvPr/>
        </p:nvSpPr>
        <p:spPr>
          <a:xfrm>
            <a:off x="2682875" y="39878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30" name="Oval 229"/>
          <p:cNvSpPr/>
          <p:nvPr/>
        </p:nvSpPr>
        <p:spPr>
          <a:xfrm>
            <a:off x="2698750" y="25495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32" name="correct 1"/>
          <p:cNvSpPr/>
          <p:nvPr/>
        </p:nvSpPr>
        <p:spPr>
          <a:xfrm>
            <a:off x="3411538" y="40132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33" name="Oval 232"/>
          <p:cNvSpPr/>
          <p:nvPr/>
        </p:nvSpPr>
        <p:spPr>
          <a:xfrm>
            <a:off x="3403600" y="3257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34" name="Oval 233"/>
          <p:cNvSpPr/>
          <p:nvPr/>
        </p:nvSpPr>
        <p:spPr>
          <a:xfrm>
            <a:off x="3403600" y="25622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235" name="Oval 234"/>
          <p:cNvSpPr/>
          <p:nvPr/>
        </p:nvSpPr>
        <p:spPr>
          <a:xfrm>
            <a:off x="3417888" y="46736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237" name="correct 1"/>
          <p:cNvSpPr/>
          <p:nvPr/>
        </p:nvSpPr>
        <p:spPr>
          <a:xfrm>
            <a:off x="4183063" y="3257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38" name="Oval 237"/>
          <p:cNvSpPr/>
          <p:nvPr/>
        </p:nvSpPr>
        <p:spPr>
          <a:xfrm>
            <a:off x="4203700" y="25527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w</a:t>
            </a:r>
          </a:p>
        </p:txBody>
      </p:sp>
      <p:sp>
        <p:nvSpPr>
          <p:cNvPr id="239" name="Oval 238"/>
          <p:cNvSpPr/>
          <p:nvPr/>
        </p:nvSpPr>
        <p:spPr>
          <a:xfrm>
            <a:off x="4176713" y="39878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0" name="Oval 239"/>
          <p:cNvSpPr/>
          <p:nvPr/>
        </p:nvSpPr>
        <p:spPr>
          <a:xfrm>
            <a:off x="4187825" y="46736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42" name="correct 1"/>
          <p:cNvSpPr/>
          <p:nvPr/>
        </p:nvSpPr>
        <p:spPr>
          <a:xfrm>
            <a:off x="4929188" y="47005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43" name="Oval 242"/>
          <p:cNvSpPr/>
          <p:nvPr/>
        </p:nvSpPr>
        <p:spPr>
          <a:xfrm>
            <a:off x="4922838" y="3257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44" name="Oval 243"/>
          <p:cNvSpPr/>
          <p:nvPr/>
        </p:nvSpPr>
        <p:spPr>
          <a:xfrm>
            <a:off x="4922838" y="39878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v</a:t>
            </a:r>
          </a:p>
        </p:txBody>
      </p:sp>
      <p:sp>
        <p:nvSpPr>
          <p:cNvPr id="245" name="Oval 244"/>
          <p:cNvSpPr/>
          <p:nvPr/>
        </p:nvSpPr>
        <p:spPr>
          <a:xfrm>
            <a:off x="4932363" y="25352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247" name="correct 1"/>
          <p:cNvSpPr/>
          <p:nvPr/>
        </p:nvSpPr>
        <p:spPr>
          <a:xfrm>
            <a:off x="5711825" y="25495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48" name="Oval 247"/>
          <p:cNvSpPr/>
          <p:nvPr/>
        </p:nvSpPr>
        <p:spPr>
          <a:xfrm>
            <a:off x="5708650" y="3257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49" name="Oval 248"/>
          <p:cNvSpPr/>
          <p:nvPr/>
        </p:nvSpPr>
        <p:spPr>
          <a:xfrm>
            <a:off x="5708650" y="39878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50" name="Oval 249"/>
          <p:cNvSpPr/>
          <p:nvPr/>
        </p:nvSpPr>
        <p:spPr>
          <a:xfrm>
            <a:off x="5715000" y="46736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52" name="correct 1"/>
          <p:cNvSpPr/>
          <p:nvPr/>
        </p:nvSpPr>
        <p:spPr>
          <a:xfrm>
            <a:off x="6494463" y="32385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53" name="Oval 252"/>
          <p:cNvSpPr/>
          <p:nvPr/>
        </p:nvSpPr>
        <p:spPr>
          <a:xfrm>
            <a:off x="6454775" y="2551113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254" name="Oval 253"/>
          <p:cNvSpPr/>
          <p:nvPr/>
        </p:nvSpPr>
        <p:spPr>
          <a:xfrm>
            <a:off x="6454775" y="39878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55" name="Oval 254"/>
          <p:cNvSpPr/>
          <p:nvPr/>
        </p:nvSpPr>
        <p:spPr>
          <a:xfrm>
            <a:off x="6459538" y="46736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262" name="correct last"/>
          <p:cNvSpPr/>
          <p:nvPr/>
        </p:nvSpPr>
        <p:spPr>
          <a:xfrm>
            <a:off x="7237413" y="25495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63" name="Oval 262"/>
          <p:cNvSpPr/>
          <p:nvPr/>
        </p:nvSpPr>
        <p:spPr>
          <a:xfrm>
            <a:off x="7237413" y="3257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264" name="Oval 263"/>
          <p:cNvSpPr/>
          <p:nvPr/>
        </p:nvSpPr>
        <p:spPr>
          <a:xfrm>
            <a:off x="7237413" y="39878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65" name="Oval 264"/>
          <p:cNvSpPr/>
          <p:nvPr/>
        </p:nvSpPr>
        <p:spPr>
          <a:xfrm>
            <a:off x="7237413" y="470058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b="1" dirty="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14381" name="Rectangle 53"/>
          <p:cNvSpPr>
            <a:spLocks noChangeArrowheads="1"/>
          </p:cNvSpPr>
          <p:nvPr/>
        </p:nvSpPr>
        <p:spPr bwMode="auto">
          <a:xfrm>
            <a:off x="635000" y="665163"/>
            <a:ext cx="615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en-US" sz="2000" b="1">
                <a:ea typeface="Sassoon Infant Rg" pitchFamily="50" charset="0"/>
                <a:cs typeface="Sassoon Infant Rg" pitchFamily="50" charset="0"/>
              </a:rPr>
              <a:t>Clue: </a:t>
            </a:r>
            <a:r>
              <a:rPr lang="en-GB" altLang="en-US" sz="2000">
                <a:ea typeface="Sassoon Infant Rg" pitchFamily="50" charset="0"/>
                <a:cs typeface="Sassoon Infant Rg" pitchFamily="50" charset="0"/>
              </a:rPr>
              <a:t>an area that has a barrier of some sort, often for animals.</a:t>
            </a:r>
          </a:p>
        </p:txBody>
      </p:sp>
      <p:sp>
        <p:nvSpPr>
          <p:cNvPr id="210" name="Rectangle 1"/>
          <p:cNvSpPr>
            <a:spLocks noChangeArrowheads="1"/>
          </p:cNvSpPr>
          <p:nvPr/>
        </p:nvSpPr>
        <p:spPr bwMode="auto">
          <a:xfrm>
            <a:off x="587375" y="1470025"/>
            <a:ext cx="7983538" cy="4824413"/>
          </a:xfrm>
          <a:prstGeom prst="rect">
            <a:avLst/>
          </a:prstGeom>
          <a:solidFill>
            <a:srgbClr val="EB8634"/>
          </a:solidFill>
          <a:ln w="9525">
            <a:noFill/>
            <a:miter lim="800000"/>
            <a:headEnd/>
            <a:tailEnd/>
          </a:ln>
        </p:spPr>
        <p:txBody>
          <a:bodyPr tIns="90000" anchor="ctr">
            <a:spAutoFit/>
          </a:bodyPr>
          <a:lstStyle/>
          <a:p>
            <a:pPr algn="ctr" eaLnBrk="1" hangingPunct="1"/>
            <a:r>
              <a:rPr lang="en-GB" altLang="en-US" sz="3600" b="1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Incorrect Letter! </a:t>
            </a:r>
          </a:p>
          <a:p>
            <a:pPr algn="ctr" eaLnBrk="1" hangingPunct="1"/>
            <a:r>
              <a:rPr lang="en-GB" altLang="en-US" sz="2400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Please wait five seconds</a:t>
            </a:r>
          </a:p>
        </p:txBody>
      </p:sp>
      <p:sp>
        <p:nvSpPr>
          <p:cNvPr id="207" name="Start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Start</a:t>
            </a:r>
          </a:p>
        </p:txBody>
      </p:sp>
      <p:sp>
        <p:nvSpPr>
          <p:cNvPr id="208" name="Start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209" name="6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211" name="59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0:59</a:t>
            </a:r>
          </a:p>
        </p:txBody>
      </p:sp>
      <p:sp>
        <p:nvSpPr>
          <p:cNvPr id="212" name="58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0:58</a:t>
            </a:r>
          </a:p>
        </p:txBody>
      </p:sp>
      <p:sp>
        <p:nvSpPr>
          <p:cNvPr id="213" name="57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0:57</a:t>
            </a:r>
          </a:p>
        </p:txBody>
      </p:sp>
      <p:sp>
        <p:nvSpPr>
          <p:cNvPr id="214" name="56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0:56</a:t>
            </a:r>
          </a:p>
        </p:txBody>
      </p:sp>
      <p:sp>
        <p:nvSpPr>
          <p:cNvPr id="215" name="55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0:55</a:t>
            </a:r>
          </a:p>
        </p:txBody>
      </p:sp>
      <p:sp>
        <p:nvSpPr>
          <p:cNvPr id="216" name="54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0:54</a:t>
            </a:r>
          </a:p>
        </p:txBody>
      </p:sp>
      <p:sp>
        <p:nvSpPr>
          <p:cNvPr id="217" name="53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0:53</a:t>
            </a:r>
          </a:p>
        </p:txBody>
      </p:sp>
      <p:sp>
        <p:nvSpPr>
          <p:cNvPr id="221" name="52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0:52</a:t>
            </a:r>
          </a:p>
        </p:txBody>
      </p:sp>
      <p:sp>
        <p:nvSpPr>
          <p:cNvPr id="226" name="51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0:51</a:t>
            </a:r>
          </a:p>
        </p:txBody>
      </p:sp>
      <p:sp>
        <p:nvSpPr>
          <p:cNvPr id="231" name="5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0:50</a:t>
            </a:r>
          </a:p>
        </p:txBody>
      </p:sp>
      <p:sp>
        <p:nvSpPr>
          <p:cNvPr id="236" name="49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0:49</a:t>
            </a:r>
          </a:p>
        </p:txBody>
      </p:sp>
      <p:sp>
        <p:nvSpPr>
          <p:cNvPr id="241" name="48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0:48</a:t>
            </a:r>
          </a:p>
        </p:txBody>
      </p:sp>
      <p:sp>
        <p:nvSpPr>
          <p:cNvPr id="246" name="47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0:47</a:t>
            </a:r>
          </a:p>
        </p:txBody>
      </p:sp>
      <p:sp>
        <p:nvSpPr>
          <p:cNvPr id="251" name="46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0:46</a:t>
            </a:r>
          </a:p>
        </p:txBody>
      </p:sp>
      <p:sp>
        <p:nvSpPr>
          <p:cNvPr id="256" name="45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0:45</a:t>
            </a:r>
          </a:p>
        </p:txBody>
      </p:sp>
      <p:sp>
        <p:nvSpPr>
          <p:cNvPr id="261" name="44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0:44</a:t>
            </a:r>
          </a:p>
        </p:txBody>
      </p:sp>
      <p:sp>
        <p:nvSpPr>
          <p:cNvPr id="266" name="43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0:43</a:t>
            </a:r>
          </a:p>
        </p:txBody>
      </p:sp>
      <p:sp>
        <p:nvSpPr>
          <p:cNvPr id="267" name="42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0:42</a:t>
            </a:r>
          </a:p>
        </p:txBody>
      </p:sp>
      <p:sp>
        <p:nvSpPr>
          <p:cNvPr id="268" name="41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0:41</a:t>
            </a:r>
          </a:p>
        </p:txBody>
      </p:sp>
      <p:sp>
        <p:nvSpPr>
          <p:cNvPr id="269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0:40</a:t>
            </a:r>
          </a:p>
        </p:txBody>
      </p:sp>
      <p:sp>
        <p:nvSpPr>
          <p:cNvPr id="270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0:39</a:t>
            </a:r>
          </a:p>
        </p:txBody>
      </p:sp>
      <p:sp>
        <p:nvSpPr>
          <p:cNvPr id="271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0:38</a:t>
            </a:r>
          </a:p>
        </p:txBody>
      </p:sp>
      <p:sp>
        <p:nvSpPr>
          <p:cNvPr id="272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0:37</a:t>
            </a:r>
          </a:p>
        </p:txBody>
      </p:sp>
      <p:sp>
        <p:nvSpPr>
          <p:cNvPr id="273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0:36</a:t>
            </a:r>
          </a:p>
        </p:txBody>
      </p:sp>
      <p:sp>
        <p:nvSpPr>
          <p:cNvPr id="274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0:35</a:t>
            </a:r>
          </a:p>
        </p:txBody>
      </p:sp>
      <p:sp>
        <p:nvSpPr>
          <p:cNvPr id="275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0:34</a:t>
            </a:r>
          </a:p>
        </p:txBody>
      </p:sp>
      <p:sp>
        <p:nvSpPr>
          <p:cNvPr id="276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0:33</a:t>
            </a:r>
          </a:p>
        </p:txBody>
      </p:sp>
      <p:sp>
        <p:nvSpPr>
          <p:cNvPr id="277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0:32</a:t>
            </a:r>
          </a:p>
        </p:txBody>
      </p:sp>
      <p:sp>
        <p:nvSpPr>
          <p:cNvPr id="278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0:31</a:t>
            </a:r>
          </a:p>
        </p:txBody>
      </p:sp>
      <p:sp>
        <p:nvSpPr>
          <p:cNvPr id="279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0:30</a:t>
            </a:r>
          </a:p>
        </p:txBody>
      </p:sp>
      <p:sp>
        <p:nvSpPr>
          <p:cNvPr id="280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0:29</a:t>
            </a:r>
          </a:p>
        </p:txBody>
      </p:sp>
      <p:sp>
        <p:nvSpPr>
          <p:cNvPr id="281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0:28</a:t>
            </a:r>
          </a:p>
        </p:txBody>
      </p:sp>
      <p:sp>
        <p:nvSpPr>
          <p:cNvPr id="282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0:27</a:t>
            </a:r>
          </a:p>
        </p:txBody>
      </p:sp>
      <p:sp>
        <p:nvSpPr>
          <p:cNvPr id="283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0:26</a:t>
            </a:r>
          </a:p>
        </p:txBody>
      </p:sp>
      <p:sp>
        <p:nvSpPr>
          <p:cNvPr id="284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0:25</a:t>
            </a:r>
          </a:p>
        </p:txBody>
      </p:sp>
      <p:sp>
        <p:nvSpPr>
          <p:cNvPr id="285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0:24</a:t>
            </a:r>
          </a:p>
        </p:txBody>
      </p:sp>
      <p:sp>
        <p:nvSpPr>
          <p:cNvPr id="286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0:23</a:t>
            </a:r>
          </a:p>
        </p:txBody>
      </p:sp>
      <p:sp>
        <p:nvSpPr>
          <p:cNvPr id="287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0:22</a:t>
            </a:r>
          </a:p>
        </p:txBody>
      </p:sp>
      <p:sp>
        <p:nvSpPr>
          <p:cNvPr id="288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0:21</a:t>
            </a:r>
          </a:p>
        </p:txBody>
      </p:sp>
      <p:sp>
        <p:nvSpPr>
          <p:cNvPr id="289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0:20</a:t>
            </a:r>
          </a:p>
        </p:txBody>
      </p:sp>
      <p:sp>
        <p:nvSpPr>
          <p:cNvPr id="290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0:19</a:t>
            </a:r>
          </a:p>
        </p:txBody>
      </p:sp>
      <p:sp>
        <p:nvSpPr>
          <p:cNvPr id="291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0:18</a:t>
            </a:r>
          </a:p>
        </p:txBody>
      </p:sp>
      <p:sp>
        <p:nvSpPr>
          <p:cNvPr id="292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0:17</a:t>
            </a:r>
          </a:p>
        </p:txBody>
      </p:sp>
      <p:sp>
        <p:nvSpPr>
          <p:cNvPr id="293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0:16</a:t>
            </a:r>
          </a:p>
        </p:txBody>
      </p:sp>
      <p:sp>
        <p:nvSpPr>
          <p:cNvPr id="294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0:15</a:t>
            </a:r>
          </a:p>
        </p:txBody>
      </p:sp>
      <p:sp>
        <p:nvSpPr>
          <p:cNvPr id="295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0:14</a:t>
            </a:r>
          </a:p>
        </p:txBody>
      </p:sp>
      <p:sp>
        <p:nvSpPr>
          <p:cNvPr id="296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0:13</a:t>
            </a:r>
          </a:p>
        </p:txBody>
      </p:sp>
      <p:sp>
        <p:nvSpPr>
          <p:cNvPr id="297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0:12</a:t>
            </a:r>
          </a:p>
        </p:txBody>
      </p:sp>
      <p:sp>
        <p:nvSpPr>
          <p:cNvPr id="298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0:11</a:t>
            </a:r>
          </a:p>
        </p:txBody>
      </p:sp>
      <p:sp>
        <p:nvSpPr>
          <p:cNvPr id="299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0:10</a:t>
            </a:r>
          </a:p>
        </p:txBody>
      </p:sp>
      <p:sp>
        <p:nvSpPr>
          <p:cNvPr id="300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0:09</a:t>
            </a:r>
          </a:p>
        </p:txBody>
      </p:sp>
      <p:sp>
        <p:nvSpPr>
          <p:cNvPr id="301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0:08</a:t>
            </a:r>
          </a:p>
        </p:txBody>
      </p:sp>
      <p:sp>
        <p:nvSpPr>
          <p:cNvPr id="302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0:07</a:t>
            </a:r>
          </a:p>
        </p:txBody>
      </p:sp>
      <p:sp>
        <p:nvSpPr>
          <p:cNvPr id="303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0:06</a:t>
            </a:r>
          </a:p>
        </p:txBody>
      </p:sp>
      <p:sp>
        <p:nvSpPr>
          <p:cNvPr id="304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0:05</a:t>
            </a:r>
          </a:p>
        </p:txBody>
      </p:sp>
      <p:sp>
        <p:nvSpPr>
          <p:cNvPr id="305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0:04</a:t>
            </a:r>
          </a:p>
        </p:txBody>
      </p:sp>
      <p:sp>
        <p:nvSpPr>
          <p:cNvPr id="306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0:03</a:t>
            </a:r>
          </a:p>
        </p:txBody>
      </p:sp>
      <p:sp>
        <p:nvSpPr>
          <p:cNvPr id="307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0:02</a:t>
            </a:r>
          </a:p>
        </p:txBody>
      </p:sp>
      <p:sp>
        <p:nvSpPr>
          <p:cNvPr id="308" name="40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0:01</a:t>
            </a:r>
          </a:p>
        </p:txBody>
      </p:sp>
      <p:sp>
        <p:nvSpPr>
          <p:cNvPr id="309" name="Times Up!"/>
          <p:cNvSpPr/>
          <p:nvPr/>
        </p:nvSpPr>
        <p:spPr>
          <a:xfrm>
            <a:off x="709930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rgbClr val="00B050"/>
                </a:solidFill>
              </a:rPr>
              <a:t>Time’s up!</a:t>
            </a:r>
          </a:p>
        </p:txBody>
      </p:sp>
      <p:grpSp>
        <p:nvGrpSpPr>
          <p:cNvPr id="3" name="Group 309"/>
          <p:cNvGrpSpPr>
            <a:grpSpLocks/>
          </p:cNvGrpSpPr>
          <p:nvPr/>
        </p:nvGrpSpPr>
        <p:grpSpPr bwMode="auto">
          <a:xfrm>
            <a:off x="600075" y="642938"/>
            <a:ext cx="7991475" cy="5668962"/>
            <a:chOff x="-8217650" y="2925933"/>
            <a:chExt cx="7992214" cy="5669282"/>
          </a:xfrm>
        </p:grpSpPr>
        <p:grpSp>
          <p:nvGrpSpPr>
            <p:cNvPr id="4" name="Group 310"/>
            <p:cNvGrpSpPr>
              <a:grpSpLocks/>
            </p:cNvGrpSpPr>
            <p:nvPr/>
          </p:nvGrpSpPr>
          <p:grpSpPr bwMode="auto">
            <a:xfrm>
              <a:off x="-8217650" y="2925933"/>
              <a:ext cx="7992214" cy="5669282"/>
              <a:chOff x="-8143674" y="-1681210"/>
              <a:chExt cx="7935064" cy="5669282"/>
            </a:xfrm>
          </p:grpSpPr>
          <p:sp>
            <p:nvSpPr>
              <p:cNvPr id="313" name="Rectangle 312"/>
              <p:cNvSpPr/>
              <p:nvPr/>
            </p:nvSpPr>
            <p:spPr>
              <a:xfrm>
                <a:off x="-8143674" y="-1681210"/>
                <a:ext cx="7935064" cy="56692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4461" name="TextBox 4"/>
              <p:cNvSpPr txBox="1">
                <a:spLocks noChangeArrowheads="1"/>
              </p:cNvSpPr>
              <p:nvPr/>
            </p:nvSpPr>
            <p:spPr bwMode="auto">
              <a:xfrm>
                <a:off x="-7846707" y="-1365386"/>
                <a:ext cx="4153048" cy="1369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Sorry! You have run out of time and Mr Whoops has slipped and fallen into the rapids!</a:t>
                </a:r>
              </a:p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The word was </a:t>
                </a:r>
                <a:r>
                  <a:rPr lang="en-GB" altLang="en-US" sz="2400">
                    <a:latin typeface="Twinkl ExtraBold" pitchFamily="2" charset="0"/>
                    <a:ea typeface="Sassoon Infant Rg" pitchFamily="50" charset="0"/>
                    <a:cs typeface="Sassoon Infant Rg" pitchFamily="50" charset="0"/>
                  </a:rPr>
                  <a:t>enclosure</a:t>
                </a: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!</a:t>
                </a:r>
              </a:p>
            </p:txBody>
          </p:sp>
          <p:pic>
            <p:nvPicPr>
              <p:cNvPr id="14462" name="Picture 314"/>
              <p:cNvPicPr>
                <a:picLocks noChangeAspect="1"/>
              </p:cNvPicPr>
              <p:nvPr/>
            </p:nvPicPr>
            <p:blipFill>
              <a:blip r:embed="rId5" cstate="print"/>
              <a:srcRect b="5646"/>
              <a:stretch>
                <a:fillRect/>
              </a:stretch>
            </p:blipFill>
            <p:spPr bwMode="auto">
              <a:xfrm>
                <a:off x="-8143674" y="125702"/>
                <a:ext cx="7935064" cy="3862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12" name="Rounded Rectangle 311">
              <a:hlinkClick r:id="rId6" action="ppaction://hlinksldjump"/>
            </p:cNvPr>
            <p:cNvSpPr/>
            <p:nvPr/>
          </p:nvSpPr>
          <p:spPr>
            <a:xfrm>
              <a:off x="-3327698" y="3392684"/>
              <a:ext cx="2656134" cy="830309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590550" y="641350"/>
            <a:ext cx="8001000" cy="5672138"/>
            <a:chOff x="-8122602" y="4118345"/>
            <a:chExt cx="7935064" cy="5672857"/>
          </a:xfrm>
        </p:grpSpPr>
        <p:grpSp>
          <p:nvGrpSpPr>
            <p:cNvPr id="6" name="Group 59"/>
            <p:cNvGrpSpPr>
              <a:grpSpLocks/>
            </p:cNvGrpSpPr>
            <p:nvPr/>
          </p:nvGrpSpPr>
          <p:grpSpPr bwMode="auto">
            <a:xfrm>
              <a:off x="-8122602" y="4118345"/>
              <a:ext cx="7935064" cy="5672857"/>
              <a:chOff x="596900" y="600892"/>
              <a:chExt cx="7935064" cy="5672857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596900" y="600892"/>
                <a:ext cx="7935064" cy="56696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4452" name="TextBox 4"/>
              <p:cNvSpPr txBox="1">
                <a:spLocks noChangeArrowheads="1"/>
              </p:cNvSpPr>
              <p:nvPr/>
            </p:nvSpPr>
            <p:spPr bwMode="auto">
              <a:xfrm>
                <a:off x="881379" y="1040337"/>
                <a:ext cx="4138310" cy="923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Congratulations, you spelt the word correctly and helped Mr Whoops cross to the other side of the river safely!</a:t>
                </a:r>
              </a:p>
            </p:txBody>
          </p:sp>
          <p:sp>
            <p:nvSpPr>
              <p:cNvPr id="14453" name="TextBox 4"/>
              <p:cNvSpPr txBox="1">
                <a:spLocks noChangeArrowheads="1"/>
              </p:cNvSpPr>
              <p:nvPr/>
            </p:nvSpPr>
            <p:spPr bwMode="auto">
              <a:xfrm>
                <a:off x="1060691" y="2519456"/>
                <a:ext cx="4260169" cy="11079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 sz="66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enclosure</a:t>
                </a:r>
              </a:p>
            </p:txBody>
          </p:sp>
          <p:pic>
            <p:nvPicPr>
              <p:cNvPr id="14454" name="Picture 63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374950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455" name="Picture 64"/>
              <p:cNvPicPr>
                <a:picLocks noChangeAspect="1"/>
              </p:cNvPicPr>
              <p:nvPr/>
            </p:nvPicPr>
            <p:blipFill>
              <a:blip r:embed="rId8"/>
              <a:srcRect b="33434"/>
              <a:stretch>
                <a:fillRect/>
              </a:stretch>
            </p:blipFill>
            <p:spPr bwMode="auto">
              <a:xfrm>
                <a:off x="3884023" y="3355924"/>
                <a:ext cx="3936275" cy="2914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456" name="Picture 65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>
                <a:off x="76246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457" name="Picture 66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2797861" y="5707692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8" name="Rounded Rectangle 67"/>
            <p:cNvSpPr/>
            <p:nvPr/>
          </p:nvSpPr>
          <p:spPr>
            <a:xfrm>
              <a:off x="-3399350" y="4604182"/>
              <a:ext cx="2656043" cy="830368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sp>
        <p:nvSpPr>
          <p:cNvPr id="126" name="Action Button: Custom 125">
            <a:hlinkClick r:id="" action="ppaction://hlinkshowjump?jump=nextslide" highlightClick="1"/>
          </p:cNvPr>
          <p:cNvSpPr/>
          <p:nvPr/>
        </p:nvSpPr>
        <p:spPr>
          <a:xfrm>
            <a:off x="5341938" y="1131888"/>
            <a:ext cx="2689225" cy="83185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 nodeType="clickPar">
                      <p:stCondLst>
                        <p:cond delay="0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3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 nodeType="clickPar">
                      <p:stCondLst>
                        <p:cond delay="0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" presetClass="exit" presetSubtype="0" fill="hold" grpId="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 nodeType="clickPar">
                      <p:stCondLst>
                        <p:cond delay="0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" presetClass="exit" presetSubtype="0" fill="hold" grpId="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 nodeType="clickPar">
                      <p:stCondLst>
                        <p:cond delay="0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" presetClass="exit" presetSubtype="0" fill="hold" grpId="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 nodeType="clickPar">
                      <p:stCondLst>
                        <p:cond delay="0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" presetClass="exit" presetSubtype="0" fill="hold" grpId="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 nodeType="clickPar">
                      <p:stCondLst>
                        <p:cond delay="0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" presetClass="exit" presetSubtype="0" fill="hold" grpId="1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 nodeType="clickPar">
                      <p:stCondLst>
                        <p:cond delay="0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1" presetID="1" presetClass="exit" presetSubtype="0" fill="hold" grpId="1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3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 nodeType="clickPar">
                      <p:stCondLst>
                        <p:cond delay="0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0" presetID="1" presetClass="exit" presetSubtype="0" fill="hold" grpId="1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 nodeType="clickPar">
                      <p:stCondLst>
                        <p:cond delay="0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9" presetID="1" presetClass="exit" presetSubtype="0" fill="hold" grpId="1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 nodeType="clickPar">
                      <p:stCondLst>
                        <p:cond delay="0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" presetClass="exit" presetSubtype="0" fill="hold" grpId="1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 nodeType="clickPar">
                      <p:stCondLst>
                        <p:cond delay="0"/>
                      </p:stCondLst>
                      <p:childTnLst>
                        <p:par>
                          <p:cTn id="1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7" presetID="1" presetClass="exit" presetSubtype="0" fill="hold" grpId="2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 nodeType="clickPar">
                      <p:stCondLst>
                        <p:cond delay="0"/>
                      </p:stCondLst>
                      <p:childTnLst>
                        <p:par>
                          <p:cTn id="2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ntr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6" presetID="1" presetClass="exit" presetSubtype="0" fill="hold" grpId="2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 nodeType="clickPar">
                      <p:stCondLst>
                        <p:cond delay="0"/>
                      </p:stCondLst>
                      <p:childTnLst>
                        <p:par>
                          <p:cTn id="2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ntr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5" presetID="1" presetClass="exit" presetSubtype="0" fill="hold" grpId="2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 nodeType="clickPar">
                      <p:stCondLst>
                        <p:cond delay="0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4" presetID="1" presetClass="exit" presetSubtype="0" fill="hold" grpId="2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4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 nodeType="clickPar">
                      <p:stCondLst>
                        <p:cond delay="indefinite"/>
                      </p:stCondLst>
                      <p:childTnLst>
                        <p:par>
                          <p:cTn id="2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ntr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3" presetID="1" presetClass="exit" presetSubtype="0" fill="hold" grpId="2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 nodeType="clickPar">
                      <p:stCondLst>
                        <p:cond delay="0"/>
                      </p:stCondLst>
                      <p:childTnLst>
                        <p:par>
                          <p:cTn id="2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8" presetID="10" presetClass="entr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2" presetID="1" presetClass="exit" presetSubtype="0" fill="hold" grpId="3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244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" fill="hold" nodeType="clickPar">
                      <p:stCondLst>
                        <p:cond delay="0"/>
                      </p:stCondLst>
                      <p:childTnLst>
                        <p:par>
                          <p:cTn id="2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10" presetClass="entr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1" presetID="1" presetClass="exit" presetSubtype="0" fill="hold" grpId="3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 nodeType="clickPar">
                      <p:stCondLst>
                        <p:cond delay="0"/>
                      </p:stCondLst>
                      <p:childTnLst>
                        <p:par>
                          <p:cTn id="2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6" presetID="10" presetClass="entr" presetSubtype="0" fill="hold" grpId="3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0" presetID="1" presetClass="exit" presetSubtype="0" fill="hold" grpId="3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 nodeType="clickPar">
                      <p:stCondLst>
                        <p:cond delay="0"/>
                      </p:stCondLst>
                      <p:childTnLst>
                        <p:par>
                          <p:cTn id="2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5" presetID="10" presetClass="entr" presetSubtype="0" fill="hold" grpId="3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9" presetID="1" presetClass="exit" presetSubtype="0" fill="hold" grpId="3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3"/>
                  </p:tgtEl>
                </p:cond>
              </p:nextCondLst>
            </p:seq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 nodeType="clickPar">
                      <p:stCondLst>
                        <p:cond delay="0"/>
                      </p:stCondLst>
                      <p:childTnLst>
                        <p:par>
                          <p:cTn id="2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4" presetID="10" presetClass="entr" presetSubtype="0" fill="hold" grpId="3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8" presetID="1" presetClass="exit" presetSubtype="0" fill="hold" grpId="3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4"/>
                  </p:tgtEl>
                </p:cond>
              </p:nextCondLst>
            </p:seq>
            <p:seq concurrent="1" nextAc="seek">
              <p:cTn id="280" restart="whenNotActive" fill="hold" evtFilter="cancelBubble" nodeType="interactiveSeq">
                <p:stCondLst>
                  <p:cond evt="onClick" delay="0">
                    <p:tgtEl>
                      <p:spTgt spid="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" fill="hold" nodeType="clickPar">
                      <p:stCondLst>
                        <p:cond delay="0"/>
                      </p:stCondLst>
                      <p:childTnLst>
                        <p:par>
                          <p:cTn id="2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3" presetID="10" presetClass="entr" presetSubtype="0" fill="hold" grpId="4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7" presetID="1" presetClass="exit" presetSubtype="0" fill="hold" grpId="4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5"/>
                  </p:tgtEl>
                </p:cond>
              </p:nextCondLst>
            </p:seq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2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 nodeType="clickPar">
                      <p:stCondLst>
                        <p:cond delay="0"/>
                      </p:stCondLst>
                      <p:childTnLst>
                        <p:par>
                          <p:cTn id="2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2" presetID="10" presetClass="entr" presetSubtype="0" fill="hold" grpId="4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6" presetID="1" presetClass="exit" presetSubtype="0" fill="hold" grpId="4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3"/>
                  </p:tgtEl>
                </p:cond>
              </p:nextCondLst>
            </p:seq>
            <p:seq concurrent="1" nextAc="seek">
              <p:cTn id="298" restart="whenNotActive" fill="hold" evtFilter="cancelBubble" nodeType="interactiveSeq">
                <p:stCondLst>
                  <p:cond evt="onClick" delay="0">
                    <p:tgtEl>
                      <p:spTgt spid="2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9" fill="hold" nodeType="clickPar">
                      <p:stCondLst>
                        <p:cond delay="0"/>
                      </p:stCondLst>
                      <p:childTnLst>
                        <p:par>
                          <p:cTn id="3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1" presetID="10" presetClass="entr" presetSubtype="0" fill="hold" grpId="4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5" presetID="1" presetClass="exit" presetSubtype="0" fill="hold" grpId="4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4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2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 nodeType="clickPar">
                      <p:stCondLst>
                        <p:cond delay="0"/>
                      </p:stCondLst>
                      <p:childTnLst>
                        <p:par>
                          <p:cTn id="3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0" presetID="10" presetClass="entr" presetSubtype="0" fill="hold" grpId="4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4" presetID="1" presetClass="exit" presetSubtype="0" fill="hold" grpId="4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5"/>
                  </p:tgtEl>
                </p:cond>
              </p:nextCondLst>
            </p:seq>
            <p:seq concurrent="1" nextAc="seek">
              <p:cTn id="316" restart="whenNotActive" fill="hold" evtFilter="cancelBubble" nodeType="interactiveSeq">
                <p:stCondLst>
                  <p:cond evt="onClick" delay="0">
                    <p:tgtEl>
                      <p:spTgt spid="2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7" fill="hold" nodeType="clickPar">
                      <p:stCondLst>
                        <p:cond delay="0"/>
                      </p:stCondLst>
                      <p:childTnLst>
                        <p:par>
                          <p:cTn id="3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3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3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3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3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3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39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39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3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4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40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40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40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4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4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4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4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4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4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43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4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43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43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44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4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4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4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4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4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4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2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4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46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46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1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47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4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47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47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48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4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6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48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9" fill="hold" nodeType="afterGroup">
                            <p:stCondLst>
                              <p:cond delay="55000"/>
                            </p:stCondLst>
                            <p:childTnLst>
                              <p:par>
                                <p:cTn id="49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2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49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49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49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50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4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5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"/>
                  </p:tgtEl>
                </p:cond>
              </p:nextCondLst>
            </p:seq>
          </p:childTnLst>
        </p:cTn>
      </p:par>
    </p:tnLst>
    <p:bldLst>
      <p:bldP spid="223" grpId="0"/>
      <p:bldP spid="224" grpId="0"/>
      <p:bldP spid="225" grpId="0"/>
      <p:bldP spid="228" grpId="0"/>
      <p:bldP spid="229" grpId="0"/>
      <p:bldP spid="230" grpId="0"/>
      <p:bldP spid="233" grpId="0"/>
      <p:bldP spid="234" grpId="0"/>
      <p:bldP spid="235" grpId="0"/>
      <p:bldP spid="238" grpId="0"/>
      <p:bldP spid="239" grpId="0"/>
      <p:bldP spid="240" grpId="0"/>
      <p:bldP spid="243" grpId="0"/>
      <p:bldP spid="244" grpId="0"/>
      <p:bldP spid="245" grpId="0"/>
      <p:bldP spid="248" grpId="0"/>
      <p:bldP spid="249" grpId="0"/>
      <p:bldP spid="250" grpId="0"/>
      <p:bldP spid="253" grpId="0"/>
      <p:bldP spid="254" grpId="0"/>
      <p:bldP spid="255" grpId="0"/>
      <p:bldP spid="263" grpId="0"/>
      <p:bldP spid="264" grpId="0"/>
      <p:bldP spid="265" grpId="0"/>
      <p:bldP spid="210" grpId="0" animBg="1"/>
      <p:bldP spid="210" grpId="1" animBg="1"/>
      <p:bldP spid="210" grpId="2" animBg="1"/>
      <p:bldP spid="210" grpId="3" animBg="1"/>
      <p:bldP spid="210" grpId="4" animBg="1"/>
      <p:bldP spid="210" grpId="5" animBg="1"/>
      <p:bldP spid="210" grpId="6" animBg="1"/>
      <p:bldP spid="210" grpId="7" animBg="1"/>
      <p:bldP spid="210" grpId="8" animBg="1"/>
      <p:bldP spid="210" grpId="9" animBg="1"/>
      <p:bldP spid="210" grpId="10" animBg="1"/>
      <p:bldP spid="210" grpId="11" animBg="1"/>
      <p:bldP spid="210" grpId="12" animBg="1"/>
      <p:bldP spid="210" grpId="13" animBg="1"/>
      <p:bldP spid="210" grpId="14" animBg="1"/>
      <p:bldP spid="210" grpId="15" animBg="1"/>
      <p:bldP spid="210" grpId="16" animBg="1"/>
      <p:bldP spid="210" grpId="17" animBg="1"/>
      <p:bldP spid="210" grpId="18" animBg="1"/>
      <p:bldP spid="210" grpId="19" animBg="1"/>
      <p:bldP spid="210" grpId="20" animBg="1"/>
      <p:bldP spid="210" grpId="21" animBg="1"/>
      <p:bldP spid="210" grpId="22" animBg="1"/>
      <p:bldP spid="210" grpId="23" animBg="1"/>
      <p:bldP spid="210" grpId="24" animBg="1"/>
      <p:bldP spid="210" grpId="25" animBg="1"/>
      <p:bldP spid="210" grpId="26" animBg="1"/>
      <p:bldP spid="210" grpId="27" animBg="1"/>
      <p:bldP spid="210" grpId="28" animBg="1"/>
      <p:bldP spid="210" grpId="29" animBg="1"/>
      <p:bldP spid="210" grpId="30" animBg="1"/>
      <p:bldP spid="210" grpId="31" animBg="1"/>
      <p:bldP spid="210" grpId="32" animBg="1"/>
      <p:bldP spid="210" grpId="33" animBg="1"/>
      <p:bldP spid="210" grpId="34" animBg="1"/>
      <p:bldP spid="210" grpId="35" animBg="1"/>
      <p:bldP spid="210" grpId="36" animBg="1"/>
      <p:bldP spid="210" grpId="37" animBg="1"/>
      <p:bldP spid="210" grpId="38" animBg="1"/>
      <p:bldP spid="210" grpId="39" animBg="1"/>
      <p:bldP spid="210" grpId="40" animBg="1"/>
      <p:bldP spid="210" grpId="41" animBg="1"/>
      <p:bldP spid="210" grpId="42" animBg="1"/>
      <p:bldP spid="210" grpId="43" animBg="1"/>
      <p:bldP spid="210" grpId="44" animBg="1"/>
      <p:bldP spid="210" grpId="45" animBg="1"/>
      <p:bldP spid="210" grpId="46" animBg="1"/>
      <p:bldP spid="210" grpId="47" animBg="1"/>
      <p:bldP spid="208" grpId="0" animBg="1"/>
      <p:bldP spid="209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21" grpId="0" animBg="1"/>
      <p:bldP spid="226" grpId="0" animBg="1"/>
      <p:bldP spid="231" grpId="0" animBg="1"/>
      <p:bldP spid="236" grpId="0" animBg="1"/>
      <p:bldP spid="241" grpId="0" animBg="1"/>
      <p:bldP spid="246" grpId="0" animBg="1"/>
      <p:bldP spid="251" grpId="0" animBg="1"/>
      <p:bldP spid="256" grpId="0" animBg="1"/>
      <p:bldP spid="261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/>
          </p:cNvPicPr>
          <p:nvPr/>
        </p:nvPicPr>
        <p:blipFill>
          <a:blip r:embed="rId2"/>
          <a:srcRect t="233"/>
          <a:stretch>
            <a:fillRect/>
          </a:stretch>
        </p:blipFill>
        <p:spPr bwMode="auto">
          <a:xfrm>
            <a:off x="587375" y="1543050"/>
            <a:ext cx="7940675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7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7200" y="1892300"/>
            <a:ext cx="1258888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7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37238" y="1766888"/>
            <a:ext cx="1255712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7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2513" y="1892300"/>
            <a:ext cx="1258887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27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9375" y="1766888"/>
            <a:ext cx="1258888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27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1892300"/>
            <a:ext cx="1258887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27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43100" y="1766888"/>
            <a:ext cx="12573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278"/>
          <p:cNvPicPr>
            <a:picLocks noChangeAspect="1"/>
          </p:cNvPicPr>
          <p:nvPr/>
        </p:nvPicPr>
        <p:blipFill>
          <a:blip r:embed="rId3"/>
          <a:srcRect b="76497"/>
          <a:stretch>
            <a:fillRect/>
          </a:stretch>
        </p:blipFill>
        <p:spPr bwMode="auto">
          <a:xfrm>
            <a:off x="968375" y="3435350"/>
            <a:ext cx="12588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rrect 1"/>
          <p:cNvSpPr/>
          <p:nvPr/>
        </p:nvSpPr>
        <p:spPr>
          <a:xfrm>
            <a:off x="1330325" y="36449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22" name="correct 1"/>
          <p:cNvSpPr/>
          <p:nvPr/>
        </p:nvSpPr>
        <p:spPr>
          <a:xfrm>
            <a:off x="2298700" y="30940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23" name="Oval 222"/>
          <p:cNvSpPr/>
          <p:nvPr/>
        </p:nvSpPr>
        <p:spPr>
          <a:xfrm>
            <a:off x="2320925" y="21494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4" name="Oval 223"/>
          <p:cNvSpPr/>
          <p:nvPr/>
        </p:nvSpPr>
        <p:spPr>
          <a:xfrm>
            <a:off x="2286000" y="41783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25" name="Oval 224"/>
          <p:cNvSpPr/>
          <p:nvPr/>
        </p:nvSpPr>
        <p:spPr>
          <a:xfrm>
            <a:off x="2216150" y="5149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27" name="correct 1"/>
          <p:cNvSpPr/>
          <p:nvPr/>
        </p:nvSpPr>
        <p:spPr>
          <a:xfrm>
            <a:off x="3262313" y="51371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28" name="Oval 227"/>
          <p:cNvSpPr/>
          <p:nvPr/>
        </p:nvSpPr>
        <p:spPr>
          <a:xfrm>
            <a:off x="3209925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229" name="Oval 228"/>
          <p:cNvSpPr/>
          <p:nvPr/>
        </p:nvSpPr>
        <p:spPr>
          <a:xfrm>
            <a:off x="3206750" y="20986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230" name="Oval 229"/>
          <p:cNvSpPr/>
          <p:nvPr/>
        </p:nvSpPr>
        <p:spPr>
          <a:xfrm>
            <a:off x="3289300" y="41179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32" name="correct 1"/>
          <p:cNvSpPr/>
          <p:nvPr/>
        </p:nvSpPr>
        <p:spPr>
          <a:xfrm>
            <a:off x="4211638" y="4146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33" name="Oval 232"/>
          <p:cNvSpPr/>
          <p:nvPr/>
        </p:nvSpPr>
        <p:spPr>
          <a:xfrm>
            <a:off x="4249738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234" name="Oval 233"/>
          <p:cNvSpPr/>
          <p:nvPr/>
        </p:nvSpPr>
        <p:spPr>
          <a:xfrm>
            <a:off x="4184650" y="20923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35" name="Oval 234"/>
          <p:cNvSpPr/>
          <p:nvPr/>
        </p:nvSpPr>
        <p:spPr>
          <a:xfrm>
            <a:off x="4189413" y="5149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37" name="correct 1"/>
          <p:cNvSpPr/>
          <p:nvPr/>
        </p:nvSpPr>
        <p:spPr>
          <a:xfrm>
            <a:off x="5207000" y="51371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38" name="Oval 237"/>
          <p:cNvSpPr/>
          <p:nvPr/>
        </p:nvSpPr>
        <p:spPr>
          <a:xfrm>
            <a:off x="5214938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39" name="Oval 238"/>
          <p:cNvSpPr/>
          <p:nvPr/>
        </p:nvSpPr>
        <p:spPr>
          <a:xfrm>
            <a:off x="5191125" y="41783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0" name="Oval 239"/>
          <p:cNvSpPr/>
          <p:nvPr/>
        </p:nvSpPr>
        <p:spPr>
          <a:xfrm>
            <a:off x="5176838" y="20605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42" name="correct 1"/>
          <p:cNvSpPr/>
          <p:nvPr/>
        </p:nvSpPr>
        <p:spPr>
          <a:xfrm>
            <a:off x="6202363" y="4146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43" name="Oval 242"/>
          <p:cNvSpPr/>
          <p:nvPr/>
        </p:nvSpPr>
        <p:spPr>
          <a:xfrm>
            <a:off x="6178550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44" name="Oval 243"/>
          <p:cNvSpPr/>
          <p:nvPr/>
        </p:nvSpPr>
        <p:spPr>
          <a:xfrm>
            <a:off x="6159500" y="2101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245" name="Oval 244"/>
          <p:cNvSpPr/>
          <p:nvPr/>
        </p:nvSpPr>
        <p:spPr>
          <a:xfrm>
            <a:off x="6164263" y="5149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7" name="correct 1"/>
          <p:cNvSpPr/>
          <p:nvPr/>
        </p:nvSpPr>
        <p:spPr>
          <a:xfrm>
            <a:off x="7116763" y="4146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8" name="Oval 247"/>
          <p:cNvSpPr/>
          <p:nvPr/>
        </p:nvSpPr>
        <p:spPr>
          <a:xfrm>
            <a:off x="7143750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49" name="Oval 248"/>
          <p:cNvSpPr/>
          <p:nvPr/>
        </p:nvSpPr>
        <p:spPr>
          <a:xfrm>
            <a:off x="7164388" y="20907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50" name="Oval 249"/>
          <p:cNvSpPr/>
          <p:nvPr/>
        </p:nvSpPr>
        <p:spPr>
          <a:xfrm>
            <a:off x="7151688" y="5149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5395" name="Rectangle 53"/>
          <p:cNvSpPr>
            <a:spLocks noChangeArrowheads="1"/>
          </p:cNvSpPr>
          <p:nvPr/>
        </p:nvSpPr>
        <p:spPr bwMode="auto">
          <a:xfrm>
            <a:off x="549275" y="842963"/>
            <a:ext cx="5381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en-US" sz="2000" b="1">
                <a:ea typeface="Sassoon Infant Rg" pitchFamily="50" charset="0"/>
                <a:cs typeface="Sassoon Infant Rg" pitchFamily="50" charset="0"/>
              </a:rPr>
              <a:t>Clue: </a:t>
            </a:r>
            <a:r>
              <a:rPr lang="en-GB" altLang="en-US" sz="2000">
                <a:ea typeface="Sassoon Infant Rg" pitchFamily="50" charset="0"/>
                <a:cs typeface="Sassoon Infant Rg" pitchFamily="50" charset="0"/>
              </a:rPr>
              <a:t>the number twelve in a sequence. </a:t>
            </a:r>
          </a:p>
        </p:txBody>
      </p:sp>
      <p:sp>
        <p:nvSpPr>
          <p:cNvPr id="210" name="Rectangle 1"/>
          <p:cNvSpPr>
            <a:spLocks noChangeArrowheads="1"/>
          </p:cNvSpPr>
          <p:nvPr/>
        </p:nvSpPr>
        <p:spPr bwMode="auto">
          <a:xfrm>
            <a:off x="585788" y="1444625"/>
            <a:ext cx="7983537" cy="4824413"/>
          </a:xfrm>
          <a:prstGeom prst="rect">
            <a:avLst/>
          </a:prstGeom>
          <a:solidFill>
            <a:srgbClr val="EB8634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en-GB" altLang="en-US" sz="3600" b="1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Incorrect Letter! </a:t>
            </a:r>
          </a:p>
          <a:p>
            <a:pPr algn="ctr" eaLnBrk="1" hangingPunct="1"/>
            <a:r>
              <a:rPr lang="en-GB" altLang="en-US" sz="2400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Please wait five seconds</a:t>
            </a:r>
          </a:p>
        </p:txBody>
      </p:sp>
      <p:sp>
        <p:nvSpPr>
          <p:cNvPr id="292" name="Start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Start</a:t>
            </a:r>
          </a:p>
        </p:txBody>
      </p:sp>
      <p:sp>
        <p:nvSpPr>
          <p:cNvPr id="293" name="Start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294" name="6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295" name="59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0:59</a:t>
            </a:r>
          </a:p>
        </p:txBody>
      </p:sp>
      <p:sp>
        <p:nvSpPr>
          <p:cNvPr id="296" name="58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0:58</a:t>
            </a:r>
          </a:p>
        </p:txBody>
      </p:sp>
      <p:sp>
        <p:nvSpPr>
          <p:cNvPr id="297" name="57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0:57</a:t>
            </a:r>
          </a:p>
        </p:txBody>
      </p:sp>
      <p:sp>
        <p:nvSpPr>
          <p:cNvPr id="298" name="56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0:56</a:t>
            </a:r>
          </a:p>
        </p:txBody>
      </p:sp>
      <p:sp>
        <p:nvSpPr>
          <p:cNvPr id="299" name="55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0:55</a:t>
            </a:r>
          </a:p>
        </p:txBody>
      </p:sp>
      <p:sp>
        <p:nvSpPr>
          <p:cNvPr id="300" name="54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0:54</a:t>
            </a:r>
          </a:p>
        </p:txBody>
      </p:sp>
      <p:sp>
        <p:nvSpPr>
          <p:cNvPr id="301" name="53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0:53</a:t>
            </a:r>
          </a:p>
        </p:txBody>
      </p:sp>
      <p:sp>
        <p:nvSpPr>
          <p:cNvPr id="302" name="52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0:52</a:t>
            </a:r>
          </a:p>
        </p:txBody>
      </p:sp>
      <p:sp>
        <p:nvSpPr>
          <p:cNvPr id="303" name="51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0:51</a:t>
            </a:r>
          </a:p>
        </p:txBody>
      </p:sp>
      <p:sp>
        <p:nvSpPr>
          <p:cNvPr id="304" name="5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0:50</a:t>
            </a:r>
          </a:p>
        </p:txBody>
      </p:sp>
      <p:sp>
        <p:nvSpPr>
          <p:cNvPr id="305" name="49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0:49</a:t>
            </a:r>
          </a:p>
        </p:txBody>
      </p:sp>
      <p:sp>
        <p:nvSpPr>
          <p:cNvPr id="306" name="48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0:48</a:t>
            </a:r>
          </a:p>
        </p:txBody>
      </p:sp>
      <p:sp>
        <p:nvSpPr>
          <p:cNvPr id="307" name="47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0:47</a:t>
            </a:r>
          </a:p>
        </p:txBody>
      </p:sp>
      <p:sp>
        <p:nvSpPr>
          <p:cNvPr id="308" name="46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0:46</a:t>
            </a:r>
          </a:p>
        </p:txBody>
      </p:sp>
      <p:sp>
        <p:nvSpPr>
          <p:cNvPr id="309" name="45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0:45</a:t>
            </a:r>
          </a:p>
        </p:txBody>
      </p:sp>
      <p:sp>
        <p:nvSpPr>
          <p:cNvPr id="310" name="44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0:44</a:t>
            </a:r>
          </a:p>
        </p:txBody>
      </p:sp>
      <p:sp>
        <p:nvSpPr>
          <p:cNvPr id="311" name="43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0:43</a:t>
            </a:r>
          </a:p>
        </p:txBody>
      </p:sp>
      <p:sp>
        <p:nvSpPr>
          <p:cNvPr id="312" name="42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0:42</a:t>
            </a:r>
          </a:p>
        </p:txBody>
      </p:sp>
      <p:sp>
        <p:nvSpPr>
          <p:cNvPr id="313" name="41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0:41</a:t>
            </a:r>
          </a:p>
        </p:txBody>
      </p:sp>
      <p:sp>
        <p:nvSpPr>
          <p:cNvPr id="31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0:40</a:t>
            </a:r>
          </a:p>
        </p:txBody>
      </p:sp>
      <p:sp>
        <p:nvSpPr>
          <p:cNvPr id="31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0:39</a:t>
            </a:r>
          </a:p>
        </p:txBody>
      </p:sp>
      <p:sp>
        <p:nvSpPr>
          <p:cNvPr id="31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0:38</a:t>
            </a:r>
          </a:p>
        </p:txBody>
      </p:sp>
      <p:sp>
        <p:nvSpPr>
          <p:cNvPr id="31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0:37</a:t>
            </a:r>
          </a:p>
        </p:txBody>
      </p:sp>
      <p:sp>
        <p:nvSpPr>
          <p:cNvPr id="31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0:36</a:t>
            </a:r>
          </a:p>
        </p:txBody>
      </p:sp>
      <p:sp>
        <p:nvSpPr>
          <p:cNvPr id="31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0:35</a:t>
            </a:r>
          </a:p>
        </p:txBody>
      </p:sp>
      <p:sp>
        <p:nvSpPr>
          <p:cNvPr id="32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0:34</a:t>
            </a:r>
          </a:p>
        </p:txBody>
      </p:sp>
      <p:sp>
        <p:nvSpPr>
          <p:cNvPr id="32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0:33</a:t>
            </a:r>
          </a:p>
        </p:txBody>
      </p:sp>
      <p:sp>
        <p:nvSpPr>
          <p:cNvPr id="32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0:32</a:t>
            </a:r>
          </a:p>
        </p:txBody>
      </p:sp>
      <p:sp>
        <p:nvSpPr>
          <p:cNvPr id="32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0:31</a:t>
            </a:r>
          </a:p>
        </p:txBody>
      </p:sp>
      <p:sp>
        <p:nvSpPr>
          <p:cNvPr id="32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0:30</a:t>
            </a:r>
          </a:p>
        </p:txBody>
      </p:sp>
      <p:sp>
        <p:nvSpPr>
          <p:cNvPr id="32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0:29</a:t>
            </a:r>
          </a:p>
        </p:txBody>
      </p:sp>
      <p:sp>
        <p:nvSpPr>
          <p:cNvPr id="32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0:28</a:t>
            </a:r>
          </a:p>
        </p:txBody>
      </p:sp>
      <p:sp>
        <p:nvSpPr>
          <p:cNvPr id="32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0:27</a:t>
            </a:r>
          </a:p>
        </p:txBody>
      </p:sp>
      <p:sp>
        <p:nvSpPr>
          <p:cNvPr id="32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0:26</a:t>
            </a:r>
          </a:p>
        </p:txBody>
      </p:sp>
      <p:sp>
        <p:nvSpPr>
          <p:cNvPr id="32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0:25</a:t>
            </a:r>
          </a:p>
        </p:txBody>
      </p:sp>
      <p:sp>
        <p:nvSpPr>
          <p:cNvPr id="33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0:24</a:t>
            </a:r>
          </a:p>
        </p:txBody>
      </p:sp>
      <p:sp>
        <p:nvSpPr>
          <p:cNvPr id="33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0:23</a:t>
            </a:r>
          </a:p>
        </p:txBody>
      </p:sp>
      <p:sp>
        <p:nvSpPr>
          <p:cNvPr id="33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0:22</a:t>
            </a:r>
          </a:p>
        </p:txBody>
      </p:sp>
      <p:sp>
        <p:nvSpPr>
          <p:cNvPr id="33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0:21</a:t>
            </a:r>
          </a:p>
        </p:txBody>
      </p:sp>
      <p:sp>
        <p:nvSpPr>
          <p:cNvPr id="33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0:20</a:t>
            </a:r>
          </a:p>
        </p:txBody>
      </p:sp>
      <p:sp>
        <p:nvSpPr>
          <p:cNvPr id="33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0:19</a:t>
            </a:r>
          </a:p>
        </p:txBody>
      </p:sp>
      <p:sp>
        <p:nvSpPr>
          <p:cNvPr id="33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0:18</a:t>
            </a:r>
          </a:p>
        </p:txBody>
      </p:sp>
      <p:sp>
        <p:nvSpPr>
          <p:cNvPr id="33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0:17</a:t>
            </a:r>
          </a:p>
        </p:txBody>
      </p:sp>
      <p:sp>
        <p:nvSpPr>
          <p:cNvPr id="33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0:16</a:t>
            </a:r>
          </a:p>
        </p:txBody>
      </p:sp>
      <p:sp>
        <p:nvSpPr>
          <p:cNvPr id="33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0:15</a:t>
            </a:r>
          </a:p>
        </p:txBody>
      </p:sp>
      <p:sp>
        <p:nvSpPr>
          <p:cNvPr id="34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0:14</a:t>
            </a:r>
          </a:p>
        </p:txBody>
      </p:sp>
      <p:sp>
        <p:nvSpPr>
          <p:cNvPr id="34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0:13</a:t>
            </a:r>
          </a:p>
        </p:txBody>
      </p:sp>
      <p:sp>
        <p:nvSpPr>
          <p:cNvPr id="34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0:12</a:t>
            </a:r>
          </a:p>
        </p:txBody>
      </p:sp>
      <p:sp>
        <p:nvSpPr>
          <p:cNvPr id="34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0:11</a:t>
            </a:r>
          </a:p>
        </p:txBody>
      </p:sp>
      <p:sp>
        <p:nvSpPr>
          <p:cNvPr id="34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0:10</a:t>
            </a:r>
          </a:p>
        </p:txBody>
      </p:sp>
      <p:sp>
        <p:nvSpPr>
          <p:cNvPr id="34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0:09</a:t>
            </a:r>
          </a:p>
        </p:txBody>
      </p:sp>
      <p:sp>
        <p:nvSpPr>
          <p:cNvPr id="34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0:08</a:t>
            </a:r>
          </a:p>
        </p:txBody>
      </p:sp>
      <p:sp>
        <p:nvSpPr>
          <p:cNvPr id="34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0:07</a:t>
            </a:r>
          </a:p>
        </p:txBody>
      </p:sp>
      <p:sp>
        <p:nvSpPr>
          <p:cNvPr id="34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0:06</a:t>
            </a:r>
          </a:p>
        </p:txBody>
      </p:sp>
      <p:sp>
        <p:nvSpPr>
          <p:cNvPr id="34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0:05</a:t>
            </a:r>
          </a:p>
        </p:txBody>
      </p:sp>
      <p:sp>
        <p:nvSpPr>
          <p:cNvPr id="35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0:04</a:t>
            </a:r>
          </a:p>
        </p:txBody>
      </p:sp>
      <p:sp>
        <p:nvSpPr>
          <p:cNvPr id="35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0:03</a:t>
            </a:r>
          </a:p>
        </p:txBody>
      </p:sp>
      <p:sp>
        <p:nvSpPr>
          <p:cNvPr id="35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0:02</a:t>
            </a:r>
          </a:p>
        </p:txBody>
      </p:sp>
      <p:sp>
        <p:nvSpPr>
          <p:cNvPr id="35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0:01</a:t>
            </a:r>
          </a:p>
        </p:txBody>
      </p:sp>
      <p:sp>
        <p:nvSpPr>
          <p:cNvPr id="354" name="Times Up!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rgbClr val="00B050"/>
                </a:solidFill>
              </a:rPr>
              <a:t>Time’s up!</a:t>
            </a:r>
          </a:p>
        </p:txBody>
      </p:sp>
      <p:grpSp>
        <p:nvGrpSpPr>
          <p:cNvPr id="3" name="Group 354"/>
          <p:cNvGrpSpPr>
            <a:grpSpLocks/>
          </p:cNvGrpSpPr>
          <p:nvPr/>
        </p:nvGrpSpPr>
        <p:grpSpPr bwMode="auto">
          <a:xfrm>
            <a:off x="585788" y="615950"/>
            <a:ext cx="7991475" cy="5668963"/>
            <a:chOff x="-8217650" y="2925933"/>
            <a:chExt cx="7992214" cy="5669282"/>
          </a:xfrm>
        </p:grpSpPr>
        <p:grpSp>
          <p:nvGrpSpPr>
            <p:cNvPr id="4" name="Group 355"/>
            <p:cNvGrpSpPr>
              <a:grpSpLocks/>
            </p:cNvGrpSpPr>
            <p:nvPr/>
          </p:nvGrpSpPr>
          <p:grpSpPr bwMode="auto">
            <a:xfrm>
              <a:off x="-8217650" y="2925933"/>
              <a:ext cx="7992214" cy="5669282"/>
              <a:chOff x="-8143674" y="-1681210"/>
              <a:chExt cx="7935064" cy="5669282"/>
            </a:xfrm>
          </p:grpSpPr>
          <p:sp>
            <p:nvSpPr>
              <p:cNvPr id="358" name="Rectangle 357"/>
              <p:cNvSpPr/>
              <p:nvPr/>
            </p:nvSpPr>
            <p:spPr>
              <a:xfrm>
                <a:off x="-8143674" y="-1681210"/>
                <a:ext cx="7935064" cy="56692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5475" name="TextBox 4"/>
              <p:cNvSpPr txBox="1">
                <a:spLocks noChangeArrowheads="1"/>
              </p:cNvSpPr>
              <p:nvPr/>
            </p:nvSpPr>
            <p:spPr bwMode="auto">
              <a:xfrm>
                <a:off x="-7697542" y="-1365386"/>
                <a:ext cx="3589927" cy="1369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Sorry! You have run out of time and Mr Whoops has slipped and fallen into the rapids!</a:t>
                </a:r>
              </a:p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The word was </a:t>
                </a:r>
                <a:r>
                  <a:rPr lang="en-GB" altLang="en-US" sz="2400">
                    <a:latin typeface="Twinkl ExtraBold" pitchFamily="2" charset="0"/>
                    <a:ea typeface="Sassoon Infant Rg" pitchFamily="50" charset="0"/>
                    <a:cs typeface="Sassoon Infant Rg" pitchFamily="50" charset="0"/>
                  </a:rPr>
                  <a:t>closure</a:t>
                </a: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!</a:t>
                </a:r>
              </a:p>
            </p:txBody>
          </p:sp>
          <p:pic>
            <p:nvPicPr>
              <p:cNvPr id="15476" name="Picture 359"/>
              <p:cNvPicPr>
                <a:picLocks noChangeAspect="1"/>
              </p:cNvPicPr>
              <p:nvPr/>
            </p:nvPicPr>
            <p:blipFill>
              <a:blip r:embed="rId5" cstate="print"/>
              <a:srcRect b="5646"/>
              <a:stretch>
                <a:fillRect/>
              </a:stretch>
            </p:blipFill>
            <p:spPr bwMode="auto">
              <a:xfrm>
                <a:off x="-8143674" y="125702"/>
                <a:ext cx="7935064" cy="3862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57" name="Rounded Rectangle 356">
              <a:hlinkClick r:id="rId6" action="ppaction://hlinksldjump"/>
            </p:cNvPr>
            <p:cNvSpPr/>
            <p:nvPr/>
          </p:nvSpPr>
          <p:spPr>
            <a:xfrm>
              <a:off x="-3327698" y="3392684"/>
              <a:ext cx="2656133" cy="830310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550863" y="617538"/>
            <a:ext cx="8026400" cy="5672137"/>
            <a:chOff x="-8122602" y="4118345"/>
            <a:chExt cx="7935064" cy="5672857"/>
          </a:xfrm>
        </p:grpSpPr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-8122602" y="4118345"/>
              <a:ext cx="7935064" cy="5672857"/>
              <a:chOff x="596900" y="600892"/>
              <a:chExt cx="7935064" cy="5672857"/>
            </a:xfrm>
          </p:grpSpPr>
          <p:sp>
            <p:nvSpPr>
              <p:cNvPr id="46" name="Rectangle 45"/>
              <p:cNvSpPr/>
              <p:nvPr/>
            </p:nvSpPr>
            <p:spPr>
              <a:xfrm>
                <a:off x="596900" y="600892"/>
                <a:ext cx="7935064" cy="56696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5466" name="TextBox 4"/>
              <p:cNvSpPr txBox="1">
                <a:spLocks noChangeArrowheads="1"/>
              </p:cNvSpPr>
              <p:nvPr/>
            </p:nvSpPr>
            <p:spPr bwMode="auto">
              <a:xfrm>
                <a:off x="881379" y="1040337"/>
                <a:ext cx="4138310" cy="923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Congratulations, you spelt the word correctly and helped Mr Whoops cross to the other side of the river safely!</a:t>
                </a:r>
              </a:p>
            </p:txBody>
          </p:sp>
          <p:sp>
            <p:nvSpPr>
              <p:cNvPr id="15467" name="TextBox 4"/>
              <p:cNvSpPr txBox="1">
                <a:spLocks noChangeArrowheads="1"/>
              </p:cNvSpPr>
              <p:nvPr/>
            </p:nvSpPr>
            <p:spPr bwMode="auto">
              <a:xfrm>
                <a:off x="1426132" y="2519456"/>
                <a:ext cx="3894728" cy="11079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 sz="66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closure</a:t>
                </a:r>
              </a:p>
            </p:txBody>
          </p:sp>
          <p:pic>
            <p:nvPicPr>
              <p:cNvPr id="15468" name="Picture 48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374950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69" name="Picture 49"/>
              <p:cNvPicPr>
                <a:picLocks noChangeAspect="1"/>
              </p:cNvPicPr>
              <p:nvPr/>
            </p:nvPicPr>
            <p:blipFill>
              <a:blip r:embed="rId8"/>
              <a:srcRect b="33434"/>
              <a:stretch>
                <a:fillRect/>
              </a:stretch>
            </p:blipFill>
            <p:spPr bwMode="auto">
              <a:xfrm>
                <a:off x="3884023" y="3355924"/>
                <a:ext cx="3936275" cy="2914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70" name="Picture 50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>
                <a:off x="76246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71" name="Picture 51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2797861" y="5707692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5" name="Rounded Rectangle 44"/>
            <p:cNvSpPr/>
            <p:nvPr/>
          </p:nvSpPr>
          <p:spPr>
            <a:xfrm>
              <a:off x="-3398602" y="4604182"/>
              <a:ext cx="2655484" cy="830367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sp>
        <p:nvSpPr>
          <p:cNvPr id="116" name="Action Button: Custom 115">
            <a:hlinkClick r:id="" action="ppaction://hlinkshowjump?jump=nextslide" highlightClick="1"/>
          </p:cNvPr>
          <p:cNvSpPr/>
          <p:nvPr/>
        </p:nvSpPr>
        <p:spPr>
          <a:xfrm>
            <a:off x="5341938" y="1131888"/>
            <a:ext cx="2689225" cy="83185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3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 nodeType="clickPar">
                      <p:stCondLst>
                        <p:cond delay="0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2" presetID="1" presetClass="exit" presetSubtype="0" fill="hold" grpId="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 nodeType="clickPar">
                      <p:stCondLst>
                        <p:cond delay="0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" presetClass="exit" presetSubtype="0" fill="hold" grpId="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 nodeType="clickPar">
                      <p:stCondLst>
                        <p:cond delay="0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" presetClass="exit" presetSubtype="0" fill="hold" grpId="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 nodeType="clickPar">
                      <p:stCondLst>
                        <p:cond delay="0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" presetClass="exit" presetSubtype="0" fill="hold" grpId="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 nodeType="clickPar">
                      <p:stCondLst>
                        <p:cond delay="0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" presetClass="exit" presetSubtype="0" fill="hold" grpId="1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 nodeType="clickPar">
                      <p:stCondLst>
                        <p:cond delay="0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" presetClass="exit" presetSubtype="0" fill="hold" grpId="1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3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 nodeType="clickPar">
                      <p:stCondLst>
                        <p:cond delay="0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6" presetID="1" presetClass="exit" presetSubtype="0" fill="hold" grpId="1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 nodeType="clickPar">
                      <p:stCondLst>
                        <p:cond delay="0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" presetClass="exit" presetSubtype="0" fill="hold" grpId="1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 nodeType="clickPar">
                      <p:stCondLst>
                        <p:cond delay="0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4" presetID="1" presetClass="exit" presetSubtype="0" fill="hold" grpId="1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 nodeType="clickPar">
                      <p:stCondLst>
                        <p:cond delay="0"/>
                      </p:stCondLst>
                      <p:childTnLst>
                        <p:par>
                          <p:cTn id="1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3" presetID="1" presetClass="exit" presetSubtype="0" fill="hold" grpId="2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 nodeType="clickPar">
                      <p:stCondLst>
                        <p:cond delay="0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2" presetID="1" presetClass="exit" presetSubtype="0" fill="hold" grpId="2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 nodeType="clickPar">
                      <p:stCondLst>
                        <p:cond delay="0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1" presetID="1" presetClass="exit" presetSubtype="0" fill="hold" grpId="2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 nodeType="clickPar">
                      <p:stCondLst>
                        <p:cond delay="0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0" presetID="1" presetClass="exit" presetSubtype="0" fill="hold" grpId="2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4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 nodeType="clickPar">
                      <p:stCondLst>
                        <p:cond delay="0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9" presetID="1" presetClass="exit" presetSubtype="0" fill="hold" grpId="2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 nodeType="clickPar">
                      <p:stCondLst>
                        <p:cond delay="0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8" presetID="1" presetClass="exit" presetSubtype="0" fill="hold" grpId="3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 nodeType="clickPar">
                      <p:stCondLst>
                        <p:cond delay="0"/>
                      </p:stCondLst>
                      <p:childTnLst>
                        <p:par>
                          <p:cTn id="2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7" presetID="1" presetClass="exit" presetSubtype="0" fill="hold" grpId="3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 nodeType="clickPar">
                      <p:stCondLst>
                        <p:cond delay="0"/>
                      </p:stCondLst>
                      <p:childTnLst>
                        <p:par>
                          <p:cTn id="2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ntr" presetSubtype="0" fill="hold" grpId="3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6" presetID="1" presetClass="exit" presetSubtype="0" fill="hold" grpId="3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2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 nodeType="clickPar">
                      <p:stCondLst>
                        <p:cond delay="0"/>
                      </p:stCondLst>
                      <p:childTnLst>
                        <p:par>
                          <p:cTn id="2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2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3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3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3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3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3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3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3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3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3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3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3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3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3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3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3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3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3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3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3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3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3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3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3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3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3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3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3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39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39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3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4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40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40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40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 nodeType="afterGroup">
                            <p:stCondLst>
                              <p:cond delay="55000"/>
                            </p:stCondLst>
                            <p:childTnLst>
                              <p:par>
                                <p:cTn id="4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4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4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4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4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4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"/>
                  </p:tgtEl>
                </p:cond>
              </p:nextCondLst>
            </p:seq>
          </p:childTnLst>
        </p:cTn>
      </p:par>
    </p:tnLst>
    <p:bldLst>
      <p:bldP spid="223" grpId="0"/>
      <p:bldP spid="224" grpId="0"/>
      <p:bldP spid="225" grpId="0"/>
      <p:bldP spid="228" grpId="0"/>
      <p:bldP spid="229" grpId="0"/>
      <p:bldP spid="230" grpId="0"/>
      <p:bldP spid="233" grpId="0"/>
      <p:bldP spid="234" grpId="0"/>
      <p:bldP spid="235" grpId="0"/>
      <p:bldP spid="238" grpId="0"/>
      <p:bldP spid="239" grpId="0"/>
      <p:bldP spid="240" grpId="0"/>
      <p:bldP spid="243" grpId="0"/>
      <p:bldP spid="244" grpId="0"/>
      <p:bldP spid="245" grpId="0"/>
      <p:bldP spid="248" grpId="0"/>
      <p:bldP spid="249" grpId="0"/>
      <p:bldP spid="250" grpId="0"/>
      <p:bldP spid="210" grpId="0" animBg="1"/>
      <p:bldP spid="210" grpId="1" animBg="1"/>
      <p:bldP spid="210" grpId="2" animBg="1"/>
      <p:bldP spid="210" grpId="3" animBg="1"/>
      <p:bldP spid="210" grpId="4" animBg="1"/>
      <p:bldP spid="210" grpId="5" animBg="1"/>
      <p:bldP spid="210" grpId="6" animBg="1"/>
      <p:bldP spid="210" grpId="7" animBg="1"/>
      <p:bldP spid="210" grpId="8" animBg="1"/>
      <p:bldP spid="210" grpId="9" animBg="1"/>
      <p:bldP spid="210" grpId="10" animBg="1"/>
      <p:bldP spid="210" grpId="11" animBg="1"/>
      <p:bldP spid="210" grpId="12" animBg="1"/>
      <p:bldP spid="210" grpId="13" animBg="1"/>
      <p:bldP spid="210" grpId="14" animBg="1"/>
      <p:bldP spid="210" grpId="15" animBg="1"/>
      <p:bldP spid="210" grpId="16" animBg="1"/>
      <p:bldP spid="210" grpId="17" animBg="1"/>
      <p:bldP spid="210" grpId="18" animBg="1"/>
      <p:bldP spid="210" grpId="19" animBg="1"/>
      <p:bldP spid="210" grpId="20" animBg="1"/>
      <p:bldP spid="210" grpId="21" animBg="1"/>
      <p:bldP spid="210" grpId="22" animBg="1"/>
      <p:bldP spid="210" grpId="23" animBg="1"/>
      <p:bldP spid="210" grpId="24" animBg="1"/>
      <p:bldP spid="210" grpId="25" animBg="1"/>
      <p:bldP spid="210" grpId="26" animBg="1"/>
      <p:bldP spid="210" grpId="27" animBg="1"/>
      <p:bldP spid="210" grpId="28" animBg="1"/>
      <p:bldP spid="210" grpId="29" animBg="1"/>
      <p:bldP spid="210" grpId="30" animBg="1"/>
      <p:bldP spid="210" grpId="31" animBg="1"/>
      <p:bldP spid="210" grpId="32" animBg="1"/>
      <p:bldP spid="210" grpId="33" animBg="1"/>
      <p:bldP spid="210" grpId="34" animBg="1"/>
      <p:bldP spid="210" grpId="35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 animBg="1"/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/>
          </p:cNvPicPr>
          <p:nvPr/>
        </p:nvPicPr>
        <p:blipFill>
          <a:blip r:embed="rId2"/>
          <a:srcRect t="233"/>
          <a:stretch>
            <a:fillRect/>
          </a:stretch>
        </p:blipFill>
        <p:spPr bwMode="auto">
          <a:xfrm>
            <a:off x="587375" y="1543050"/>
            <a:ext cx="7940675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7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7200" y="1892300"/>
            <a:ext cx="1258888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27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37238" y="1766888"/>
            <a:ext cx="1255712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7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2513" y="1892300"/>
            <a:ext cx="1258887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7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9375" y="1766888"/>
            <a:ext cx="1258888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27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1892300"/>
            <a:ext cx="1258887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27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43100" y="1766888"/>
            <a:ext cx="12573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278"/>
          <p:cNvPicPr>
            <a:picLocks noChangeAspect="1"/>
          </p:cNvPicPr>
          <p:nvPr/>
        </p:nvPicPr>
        <p:blipFill>
          <a:blip r:embed="rId3"/>
          <a:srcRect b="76497"/>
          <a:stretch>
            <a:fillRect/>
          </a:stretch>
        </p:blipFill>
        <p:spPr bwMode="auto">
          <a:xfrm>
            <a:off x="968375" y="3435350"/>
            <a:ext cx="12588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rrect 1"/>
          <p:cNvSpPr/>
          <p:nvPr/>
        </p:nvSpPr>
        <p:spPr>
          <a:xfrm>
            <a:off x="1330325" y="36449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22" name="correct 1"/>
          <p:cNvSpPr/>
          <p:nvPr/>
        </p:nvSpPr>
        <p:spPr>
          <a:xfrm>
            <a:off x="2316163" y="41783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3" name="Oval 222"/>
          <p:cNvSpPr/>
          <p:nvPr/>
        </p:nvSpPr>
        <p:spPr>
          <a:xfrm>
            <a:off x="2320925" y="21494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4" name="Oval 223"/>
          <p:cNvSpPr/>
          <p:nvPr/>
        </p:nvSpPr>
        <p:spPr>
          <a:xfrm>
            <a:off x="2322513" y="30670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25" name="Oval 224"/>
          <p:cNvSpPr/>
          <p:nvPr/>
        </p:nvSpPr>
        <p:spPr>
          <a:xfrm>
            <a:off x="2216150" y="5149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27" name="correct 1"/>
          <p:cNvSpPr/>
          <p:nvPr/>
        </p:nvSpPr>
        <p:spPr>
          <a:xfrm>
            <a:off x="3225800" y="41687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28" name="Oval 227"/>
          <p:cNvSpPr/>
          <p:nvPr/>
        </p:nvSpPr>
        <p:spPr>
          <a:xfrm>
            <a:off x="3209925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229" name="Oval 228"/>
          <p:cNvSpPr/>
          <p:nvPr/>
        </p:nvSpPr>
        <p:spPr>
          <a:xfrm>
            <a:off x="3206750" y="20986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230" name="Oval 229"/>
          <p:cNvSpPr/>
          <p:nvPr/>
        </p:nvSpPr>
        <p:spPr>
          <a:xfrm>
            <a:off x="3289300" y="51133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32" name="correct 1"/>
          <p:cNvSpPr/>
          <p:nvPr/>
        </p:nvSpPr>
        <p:spPr>
          <a:xfrm>
            <a:off x="4265613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33" name="Oval 232"/>
          <p:cNvSpPr/>
          <p:nvPr/>
        </p:nvSpPr>
        <p:spPr>
          <a:xfrm>
            <a:off x="4249738" y="41735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234" name="Oval 233"/>
          <p:cNvSpPr/>
          <p:nvPr/>
        </p:nvSpPr>
        <p:spPr>
          <a:xfrm>
            <a:off x="4184650" y="209232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35" name="Oval 234"/>
          <p:cNvSpPr/>
          <p:nvPr/>
        </p:nvSpPr>
        <p:spPr>
          <a:xfrm>
            <a:off x="4189413" y="5149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37" name="correct 1"/>
          <p:cNvSpPr/>
          <p:nvPr/>
        </p:nvSpPr>
        <p:spPr>
          <a:xfrm>
            <a:off x="5233988" y="2060575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238" name="Oval 237"/>
          <p:cNvSpPr/>
          <p:nvPr/>
        </p:nvSpPr>
        <p:spPr>
          <a:xfrm>
            <a:off x="5214938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39" name="Oval 238"/>
          <p:cNvSpPr/>
          <p:nvPr/>
        </p:nvSpPr>
        <p:spPr>
          <a:xfrm>
            <a:off x="5191125" y="41783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0" name="Oval 239"/>
          <p:cNvSpPr/>
          <p:nvPr/>
        </p:nvSpPr>
        <p:spPr>
          <a:xfrm>
            <a:off x="5221288" y="518160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42" name="correct 1"/>
          <p:cNvSpPr/>
          <p:nvPr/>
        </p:nvSpPr>
        <p:spPr>
          <a:xfrm>
            <a:off x="6202363" y="41465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43" name="Oval 242"/>
          <p:cNvSpPr/>
          <p:nvPr/>
        </p:nvSpPr>
        <p:spPr>
          <a:xfrm>
            <a:off x="6178550" y="30797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44" name="Oval 243"/>
          <p:cNvSpPr/>
          <p:nvPr/>
        </p:nvSpPr>
        <p:spPr>
          <a:xfrm>
            <a:off x="6159500" y="2101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245" name="Oval 244"/>
          <p:cNvSpPr/>
          <p:nvPr/>
        </p:nvSpPr>
        <p:spPr>
          <a:xfrm>
            <a:off x="6164263" y="5149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7" name="correct 1"/>
          <p:cNvSpPr/>
          <p:nvPr/>
        </p:nvSpPr>
        <p:spPr>
          <a:xfrm>
            <a:off x="7126288" y="31321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48" name="Oval 247"/>
          <p:cNvSpPr/>
          <p:nvPr/>
        </p:nvSpPr>
        <p:spPr>
          <a:xfrm>
            <a:off x="7099300" y="41735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249" name="Oval 248"/>
          <p:cNvSpPr/>
          <p:nvPr/>
        </p:nvSpPr>
        <p:spPr>
          <a:xfrm>
            <a:off x="7164388" y="2090738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50" name="Oval 249"/>
          <p:cNvSpPr/>
          <p:nvPr/>
        </p:nvSpPr>
        <p:spPr>
          <a:xfrm>
            <a:off x="7151688" y="5149850"/>
            <a:ext cx="552450" cy="552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6419" name="Rectangle 53"/>
          <p:cNvSpPr>
            <a:spLocks noChangeArrowheads="1"/>
          </p:cNvSpPr>
          <p:nvPr/>
        </p:nvSpPr>
        <p:spPr bwMode="auto">
          <a:xfrm>
            <a:off x="549275" y="842963"/>
            <a:ext cx="60848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en-US" sz="2000" b="1">
                <a:ea typeface="Sassoon Infant Rg" pitchFamily="50" charset="0"/>
                <a:cs typeface="Sassoon Infant Rg" pitchFamily="50" charset="0"/>
              </a:rPr>
              <a:t>Clue: </a:t>
            </a:r>
            <a:r>
              <a:rPr lang="en-GB" altLang="en-US" sz="2000">
                <a:ea typeface="Sassoon Infant Rg" pitchFamily="50" charset="0"/>
                <a:cs typeface="Sassoon Infant Rg" pitchFamily="50" charset="0"/>
              </a:rPr>
              <a:t>the time when you are not at work or school. </a:t>
            </a:r>
          </a:p>
        </p:txBody>
      </p:sp>
      <p:sp>
        <p:nvSpPr>
          <p:cNvPr id="210" name="Rectangle 1"/>
          <p:cNvSpPr>
            <a:spLocks noChangeArrowheads="1"/>
          </p:cNvSpPr>
          <p:nvPr/>
        </p:nvSpPr>
        <p:spPr bwMode="auto">
          <a:xfrm>
            <a:off x="585788" y="1444625"/>
            <a:ext cx="7983537" cy="4824413"/>
          </a:xfrm>
          <a:prstGeom prst="rect">
            <a:avLst/>
          </a:prstGeom>
          <a:solidFill>
            <a:srgbClr val="EB8634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en-GB" altLang="en-US" sz="3600" b="1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Incorrect Letter! </a:t>
            </a:r>
          </a:p>
          <a:p>
            <a:pPr algn="ctr" eaLnBrk="1" hangingPunct="1"/>
            <a:r>
              <a:rPr lang="en-GB" altLang="en-US" sz="2400">
                <a:solidFill>
                  <a:srgbClr val="FFFFFF"/>
                </a:solidFill>
                <a:ea typeface="Sassoon Infant Rg" pitchFamily="50" charset="0"/>
                <a:cs typeface="Sassoon Infant Rg" pitchFamily="50" charset="0"/>
              </a:rPr>
              <a:t>Please wait five seconds</a:t>
            </a:r>
          </a:p>
        </p:txBody>
      </p:sp>
      <p:sp>
        <p:nvSpPr>
          <p:cNvPr id="292" name="Start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Start</a:t>
            </a:r>
          </a:p>
        </p:txBody>
      </p:sp>
      <p:sp>
        <p:nvSpPr>
          <p:cNvPr id="293" name="Start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294" name="6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1:00</a:t>
            </a:r>
          </a:p>
        </p:txBody>
      </p:sp>
      <p:sp>
        <p:nvSpPr>
          <p:cNvPr id="295" name="59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0:59</a:t>
            </a:r>
          </a:p>
        </p:txBody>
      </p:sp>
      <p:sp>
        <p:nvSpPr>
          <p:cNvPr id="296" name="58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0:58</a:t>
            </a:r>
          </a:p>
        </p:txBody>
      </p:sp>
      <p:sp>
        <p:nvSpPr>
          <p:cNvPr id="297" name="57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0:57</a:t>
            </a:r>
          </a:p>
        </p:txBody>
      </p:sp>
      <p:sp>
        <p:nvSpPr>
          <p:cNvPr id="298" name="56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0:56</a:t>
            </a:r>
          </a:p>
        </p:txBody>
      </p:sp>
      <p:sp>
        <p:nvSpPr>
          <p:cNvPr id="299" name="55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0:55</a:t>
            </a:r>
          </a:p>
        </p:txBody>
      </p:sp>
      <p:sp>
        <p:nvSpPr>
          <p:cNvPr id="300" name="54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0:54</a:t>
            </a:r>
          </a:p>
        </p:txBody>
      </p:sp>
      <p:sp>
        <p:nvSpPr>
          <p:cNvPr id="301" name="53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0:53</a:t>
            </a:r>
          </a:p>
        </p:txBody>
      </p:sp>
      <p:sp>
        <p:nvSpPr>
          <p:cNvPr id="302" name="52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0:52</a:t>
            </a:r>
          </a:p>
        </p:txBody>
      </p:sp>
      <p:sp>
        <p:nvSpPr>
          <p:cNvPr id="303" name="51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0:51</a:t>
            </a:r>
          </a:p>
        </p:txBody>
      </p:sp>
      <p:sp>
        <p:nvSpPr>
          <p:cNvPr id="304" name="5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0:50</a:t>
            </a:r>
          </a:p>
        </p:txBody>
      </p:sp>
      <p:sp>
        <p:nvSpPr>
          <p:cNvPr id="305" name="49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0:49</a:t>
            </a:r>
          </a:p>
        </p:txBody>
      </p:sp>
      <p:sp>
        <p:nvSpPr>
          <p:cNvPr id="306" name="48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0:48</a:t>
            </a:r>
          </a:p>
        </p:txBody>
      </p:sp>
      <p:sp>
        <p:nvSpPr>
          <p:cNvPr id="307" name="47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0:47</a:t>
            </a:r>
          </a:p>
        </p:txBody>
      </p:sp>
      <p:sp>
        <p:nvSpPr>
          <p:cNvPr id="308" name="46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0:46</a:t>
            </a:r>
          </a:p>
        </p:txBody>
      </p:sp>
      <p:sp>
        <p:nvSpPr>
          <p:cNvPr id="309" name="45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0:45</a:t>
            </a:r>
          </a:p>
        </p:txBody>
      </p:sp>
      <p:sp>
        <p:nvSpPr>
          <p:cNvPr id="310" name="44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0:44</a:t>
            </a:r>
          </a:p>
        </p:txBody>
      </p:sp>
      <p:sp>
        <p:nvSpPr>
          <p:cNvPr id="311" name="43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0:43</a:t>
            </a:r>
          </a:p>
        </p:txBody>
      </p:sp>
      <p:sp>
        <p:nvSpPr>
          <p:cNvPr id="312" name="42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0:42</a:t>
            </a:r>
          </a:p>
        </p:txBody>
      </p:sp>
      <p:sp>
        <p:nvSpPr>
          <p:cNvPr id="313" name="41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0:41</a:t>
            </a:r>
          </a:p>
        </p:txBody>
      </p:sp>
      <p:sp>
        <p:nvSpPr>
          <p:cNvPr id="31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0:40</a:t>
            </a:r>
          </a:p>
        </p:txBody>
      </p:sp>
      <p:sp>
        <p:nvSpPr>
          <p:cNvPr id="31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0:39</a:t>
            </a:r>
          </a:p>
        </p:txBody>
      </p:sp>
      <p:sp>
        <p:nvSpPr>
          <p:cNvPr id="31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0:38</a:t>
            </a:r>
          </a:p>
        </p:txBody>
      </p:sp>
      <p:sp>
        <p:nvSpPr>
          <p:cNvPr id="31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0:37</a:t>
            </a:r>
          </a:p>
        </p:txBody>
      </p:sp>
      <p:sp>
        <p:nvSpPr>
          <p:cNvPr id="31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0:36</a:t>
            </a:r>
          </a:p>
        </p:txBody>
      </p:sp>
      <p:sp>
        <p:nvSpPr>
          <p:cNvPr id="31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0:35</a:t>
            </a:r>
          </a:p>
        </p:txBody>
      </p:sp>
      <p:sp>
        <p:nvSpPr>
          <p:cNvPr id="32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0:34</a:t>
            </a:r>
          </a:p>
        </p:txBody>
      </p:sp>
      <p:sp>
        <p:nvSpPr>
          <p:cNvPr id="32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0:33</a:t>
            </a:r>
          </a:p>
        </p:txBody>
      </p:sp>
      <p:sp>
        <p:nvSpPr>
          <p:cNvPr id="32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0:32</a:t>
            </a:r>
          </a:p>
        </p:txBody>
      </p:sp>
      <p:sp>
        <p:nvSpPr>
          <p:cNvPr id="32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0:31</a:t>
            </a:r>
          </a:p>
        </p:txBody>
      </p:sp>
      <p:sp>
        <p:nvSpPr>
          <p:cNvPr id="32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0:30</a:t>
            </a:r>
          </a:p>
        </p:txBody>
      </p:sp>
      <p:sp>
        <p:nvSpPr>
          <p:cNvPr id="32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0:29</a:t>
            </a:r>
          </a:p>
        </p:txBody>
      </p:sp>
      <p:sp>
        <p:nvSpPr>
          <p:cNvPr id="32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0:28</a:t>
            </a:r>
          </a:p>
        </p:txBody>
      </p:sp>
      <p:sp>
        <p:nvSpPr>
          <p:cNvPr id="32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0:27</a:t>
            </a:r>
          </a:p>
        </p:txBody>
      </p:sp>
      <p:sp>
        <p:nvSpPr>
          <p:cNvPr id="32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0:26</a:t>
            </a:r>
          </a:p>
        </p:txBody>
      </p:sp>
      <p:sp>
        <p:nvSpPr>
          <p:cNvPr id="32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0:25</a:t>
            </a:r>
          </a:p>
        </p:txBody>
      </p:sp>
      <p:sp>
        <p:nvSpPr>
          <p:cNvPr id="33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0:24</a:t>
            </a:r>
          </a:p>
        </p:txBody>
      </p:sp>
      <p:sp>
        <p:nvSpPr>
          <p:cNvPr id="33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0:23</a:t>
            </a:r>
          </a:p>
        </p:txBody>
      </p:sp>
      <p:sp>
        <p:nvSpPr>
          <p:cNvPr id="33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0:22</a:t>
            </a:r>
          </a:p>
        </p:txBody>
      </p:sp>
      <p:sp>
        <p:nvSpPr>
          <p:cNvPr id="33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0:21</a:t>
            </a:r>
          </a:p>
        </p:txBody>
      </p:sp>
      <p:sp>
        <p:nvSpPr>
          <p:cNvPr id="33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0:20</a:t>
            </a:r>
          </a:p>
        </p:txBody>
      </p:sp>
      <p:sp>
        <p:nvSpPr>
          <p:cNvPr id="33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0:19</a:t>
            </a:r>
          </a:p>
        </p:txBody>
      </p:sp>
      <p:sp>
        <p:nvSpPr>
          <p:cNvPr id="33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0:18</a:t>
            </a:r>
          </a:p>
        </p:txBody>
      </p:sp>
      <p:sp>
        <p:nvSpPr>
          <p:cNvPr id="33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0:17</a:t>
            </a:r>
          </a:p>
        </p:txBody>
      </p:sp>
      <p:sp>
        <p:nvSpPr>
          <p:cNvPr id="33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0:16</a:t>
            </a:r>
          </a:p>
        </p:txBody>
      </p:sp>
      <p:sp>
        <p:nvSpPr>
          <p:cNvPr id="33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0:15</a:t>
            </a:r>
          </a:p>
        </p:txBody>
      </p:sp>
      <p:sp>
        <p:nvSpPr>
          <p:cNvPr id="34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0:14</a:t>
            </a:r>
          </a:p>
        </p:txBody>
      </p:sp>
      <p:sp>
        <p:nvSpPr>
          <p:cNvPr id="34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0:13</a:t>
            </a:r>
          </a:p>
        </p:txBody>
      </p:sp>
      <p:sp>
        <p:nvSpPr>
          <p:cNvPr id="34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0:12</a:t>
            </a:r>
          </a:p>
        </p:txBody>
      </p:sp>
      <p:sp>
        <p:nvSpPr>
          <p:cNvPr id="34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0:11</a:t>
            </a:r>
          </a:p>
        </p:txBody>
      </p:sp>
      <p:sp>
        <p:nvSpPr>
          <p:cNvPr id="344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0:10</a:t>
            </a:r>
          </a:p>
        </p:txBody>
      </p:sp>
      <p:sp>
        <p:nvSpPr>
          <p:cNvPr id="345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0:09</a:t>
            </a:r>
          </a:p>
        </p:txBody>
      </p:sp>
      <p:sp>
        <p:nvSpPr>
          <p:cNvPr id="346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0:08</a:t>
            </a:r>
          </a:p>
        </p:txBody>
      </p:sp>
      <p:sp>
        <p:nvSpPr>
          <p:cNvPr id="347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0:07</a:t>
            </a:r>
          </a:p>
        </p:txBody>
      </p:sp>
      <p:sp>
        <p:nvSpPr>
          <p:cNvPr id="348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0:06</a:t>
            </a:r>
          </a:p>
        </p:txBody>
      </p:sp>
      <p:sp>
        <p:nvSpPr>
          <p:cNvPr id="349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0:05</a:t>
            </a:r>
          </a:p>
        </p:txBody>
      </p:sp>
      <p:sp>
        <p:nvSpPr>
          <p:cNvPr id="350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0:04</a:t>
            </a:r>
          </a:p>
        </p:txBody>
      </p:sp>
      <p:sp>
        <p:nvSpPr>
          <p:cNvPr id="351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0:03</a:t>
            </a:r>
          </a:p>
        </p:txBody>
      </p:sp>
      <p:sp>
        <p:nvSpPr>
          <p:cNvPr id="352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0:02</a:t>
            </a:r>
          </a:p>
        </p:txBody>
      </p:sp>
      <p:sp>
        <p:nvSpPr>
          <p:cNvPr id="353" name="40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>
                <a:solidFill>
                  <a:srgbClr val="00B050"/>
                </a:solidFill>
              </a:rPr>
              <a:t>0:01</a:t>
            </a:r>
          </a:p>
        </p:txBody>
      </p:sp>
      <p:sp>
        <p:nvSpPr>
          <p:cNvPr id="354" name="Times Up!"/>
          <p:cNvSpPr/>
          <p:nvPr/>
        </p:nvSpPr>
        <p:spPr>
          <a:xfrm>
            <a:off x="7080250" y="763588"/>
            <a:ext cx="1438275" cy="592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rgbClr val="00B050"/>
                </a:solidFill>
              </a:rPr>
              <a:t>Time’s up!</a:t>
            </a:r>
          </a:p>
        </p:txBody>
      </p:sp>
      <p:grpSp>
        <p:nvGrpSpPr>
          <p:cNvPr id="3" name="Group 354"/>
          <p:cNvGrpSpPr>
            <a:grpSpLocks/>
          </p:cNvGrpSpPr>
          <p:nvPr/>
        </p:nvGrpSpPr>
        <p:grpSpPr bwMode="auto">
          <a:xfrm>
            <a:off x="585788" y="615950"/>
            <a:ext cx="7991475" cy="5668963"/>
            <a:chOff x="-8217650" y="2925933"/>
            <a:chExt cx="7992214" cy="5669282"/>
          </a:xfrm>
        </p:grpSpPr>
        <p:grpSp>
          <p:nvGrpSpPr>
            <p:cNvPr id="4" name="Group 355"/>
            <p:cNvGrpSpPr>
              <a:grpSpLocks/>
            </p:cNvGrpSpPr>
            <p:nvPr/>
          </p:nvGrpSpPr>
          <p:grpSpPr bwMode="auto">
            <a:xfrm>
              <a:off x="-8217650" y="2925933"/>
              <a:ext cx="7992214" cy="5669282"/>
              <a:chOff x="-8143674" y="-1681210"/>
              <a:chExt cx="7935064" cy="5669282"/>
            </a:xfrm>
          </p:grpSpPr>
          <p:sp>
            <p:nvSpPr>
              <p:cNvPr id="358" name="Rectangle 357"/>
              <p:cNvSpPr/>
              <p:nvPr/>
            </p:nvSpPr>
            <p:spPr>
              <a:xfrm>
                <a:off x="-8143674" y="-1681210"/>
                <a:ext cx="7935064" cy="56692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6499" name="TextBox 4"/>
              <p:cNvSpPr txBox="1">
                <a:spLocks noChangeArrowheads="1"/>
              </p:cNvSpPr>
              <p:nvPr/>
            </p:nvSpPr>
            <p:spPr bwMode="auto">
              <a:xfrm>
                <a:off x="-7697542" y="-1365386"/>
                <a:ext cx="3589927" cy="1369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Sorry! You have run out of time and Mr Whoops has slipped and fallen into the rapids!</a:t>
                </a:r>
              </a:p>
              <a:p>
                <a:pPr algn="ctr" eaLnBrk="1" hangingPunct="1">
                  <a:spcAft>
                    <a:spcPts val="600"/>
                  </a:spcAft>
                </a:pP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The word was </a:t>
                </a:r>
                <a:r>
                  <a:rPr lang="en-GB" altLang="en-US" sz="2400">
                    <a:latin typeface="Twinkl ExtraBold" pitchFamily="2" charset="0"/>
                    <a:ea typeface="Sassoon Infant Rg" pitchFamily="50" charset="0"/>
                    <a:cs typeface="Sassoon Infant Rg" pitchFamily="50" charset="0"/>
                  </a:rPr>
                  <a:t>leisure</a:t>
                </a:r>
                <a:r>
                  <a:rPr lang="en-GB" altLang="en-US" sz="24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!</a:t>
                </a:r>
              </a:p>
            </p:txBody>
          </p:sp>
          <p:pic>
            <p:nvPicPr>
              <p:cNvPr id="16500" name="Picture 359"/>
              <p:cNvPicPr>
                <a:picLocks noChangeAspect="1"/>
              </p:cNvPicPr>
              <p:nvPr/>
            </p:nvPicPr>
            <p:blipFill>
              <a:blip r:embed="rId5" cstate="print"/>
              <a:srcRect b="5646"/>
              <a:stretch>
                <a:fillRect/>
              </a:stretch>
            </p:blipFill>
            <p:spPr bwMode="auto">
              <a:xfrm>
                <a:off x="-8143674" y="125702"/>
                <a:ext cx="7935064" cy="3862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57" name="Rounded Rectangle 356">
              <a:hlinkClick r:id="rId6" action="ppaction://hlinksldjump"/>
            </p:cNvPr>
            <p:cNvSpPr/>
            <p:nvPr/>
          </p:nvSpPr>
          <p:spPr>
            <a:xfrm>
              <a:off x="-3327698" y="3392684"/>
              <a:ext cx="2656133" cy="830310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550863" y="617538"/>
            <a:ext cx="8026400" cy="5672137"/>
            <a:chOff x="-8122602" y="4118345"/>
            <a:chExt cx="7935064" cy="5672857"/>
          </a:xfrm>
        </p:grpSpPr>
        <p:grpSp>
          <p:nvGrpSpPr>
            <p:cNvPr id="6" name="Group 43"/>
            <p:cNvGrpSpPr>
              <a:grpSpLocks/>
            </p:cNvGrpSpPr>
            <p:nvPr/>
          </p:nvGrpSpPr>
          <p:grpSpPr bwMode="auto">
            <a:xfrm>
              <a:off x="-8122602" y="4118345"/>
              <a:ext cx="7935064" cy="5672857"/>
              <a:chOff x="596900" y="600892"/>
              <a:chExt cx="7935064" cy="5672857"/>
            </a:xfrm>
          </p:grpSpPr>
          <p:sp>
            <p:nvSpPr>
              <p:cNvPr id="46" name="Rectangle 45"/>
              <p:cNvSpPr/>
              <p:nvPr/>
            </p:nvSpPr>
            <p:spPr>
              <a:xfrm>
                <a:off x="596900" y="600892"/>
                <a:ext cx="7935064" cy="56696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/>
              </a:p>
            </p:txBody>
          </p:sp>
          <p:sp>
            <p:nvSpPr>
              <p:cNvPr id="16490" name="TextBox 4"/>
              <p:cNvSpPr txBox="1">
                <a:spLocks noChangeArrowheads="1"/>
              </p:cNvSpPr>
              <p:nvPr/>
            </p:nvSpPr>
            <p:spPr bwMode="auto">
              <a:xfrm>
                <a:off x="881379" y="1040337"/>
                <a:ext cx="4138310" cy="923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Congratulations, you spelt the word correctly and helped Mr Whoops cross to the other side of the river safely!</a:t>
                </a:r>
              </a:p>
            </p:txBody>
          </p:sp>
          <p:sp>
            <p:nvSpPr>
              <p:cNvPr id="16491" name="TextBox 4"/>
              <p:cNvSpPr txBox="1">
                <a:spLocks noChangeArrowheads="1"/>
              </p:cNvSpPr>
              <p:nvPr/>
            </p:nvSpPr>
            <p:spPr bwMode="auto">
              <a:xfrm>
                <a:off x="1426132" y="2519456"/>
                <a:ext cx="3894728" cy="11079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GB" altLang="en-US" sz="6600">
                    <a:latin typeface="Twinkl SemiBold" pitchFamily="2" charset="0"/>
                    <a:ea typeface="Sassoon Infant Rg" pitchFamily="50" charset="0"/>
                    <a:cs typeface="Sassoon Infant Rg" pitchFamily="50" charset="0"/>
                  </a:rPr>
                  <a:t>leisure</a:t>
                </a:r>
              </a:p>
            </p:txBody>
          </p:sp>
          <p:pic>
            <p:nvPicPr>
              <p:cNvPr id="16492" name="Picture 48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374950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93" name="Picture 49"/>
              <p:cNvPicPr>
                <a:picLocks noChangeAspect="1"/>
              </p:cNvPicPr>
              <p:nvPr/>
            </p:nvPicPr>
            <p:blipFill>
              <a:blip r:embed="rId8"/>
              <a:srcRect b="33434"/>
              <a:stretch>
                <a:fillRect/>
              </a:stretch>
            </p:blipFill>
            <p:spPr bwMode="auto">
              <a:xfrm>
                <a:off x="3884023" y="3355924"/>
                <a:ext cx="3936275" cy="2914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94" name="Picture 50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>
                <a:off x="762465" y="5698983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95" name="Picture 51"/>
              <p:cNvPicPr>
                <a:picLocks noChangeAspect="1"/>
              </p:cNvPicPr>
              <p:nvPr/>
            </p:nvPicPr>
            <p:blipFill>
              <a:blip r:embed="rId7"/>
              <a:srcRect b="17351"/>
              <a:stretch>
                <a:fillRect/>
              </a:stretch>
            </p:blipFill>
            <p:spPr bwMode="auto">
              <a:xfrm flipH="1">
                <a:off x="2797861" y="5707692"/>
                <a:ext cx="1327334" cy="566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5" name="Rounded Rectangle 44"/>
            <p:cNvSpPr/>
            <p:nvPr/>
          </p:nvSpPr>
          <p:spPr>
            <a:xfrm>
              <a:off x="-3398602" y="4604182"/>
              <a:ext cx="2655484" cy="830367"/>
            </a:xfrm>
            <a:prstGeom prst="roundRect">
              <a:avLst/>
            </a:prstGeom>
            <a:solidFill>
              <a:srgbClr val="EB86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b="1" dirty="0"/>
                <a:t>Continue</a:t>
              </a:r>
            </a:p>
          </p:txBody>
        </p:sp>
      </p:grpSp>
      <p:sp>
        <p:nvSpPr>
          <p:cNvPr id="116" name="Action Button: Custom 115">
            <a:hlinkClick r:id="" action="ppaction://hlinkshowjump?jump=nextslide" highlightClick="1"/>
          </p:cNvPr>
          <p:cNvSpPr/>
          <p:nvPr/>
        </p:nvSpPr>
        <p:spPr>
          <a:xfrm>
            <a:off x="5341938" y="1131888"/>
            <a:ext cx="2689225" cy="83185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3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 nodeType="clickPar">
                      <p:stCondLst>
                        <p:cond delay="0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2" presetID="1" presetClass="exit" presetSubtype="0" fill="hold" grpId="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 nodeType="clickPar">
                      <p:stCondLst>
                        <p:cond delay="0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" presetClass="exit" presetSubtype="0" fill="hold" grpId="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 nodeType="clickPar">
                      <p:stCondLst>
                        <p:cond delay="0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" presetClass="exit" presetSubtype="0" fill="hold" grpId="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 nodeType="clickPar">
                      <p:stCondLst>
                        <p:cond delay="0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" presetClass="exit" presetSubtype="0" fill="hold" grpId="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 nodeType="clickPar">
                      <p:stCondLst>
                        <p:cond delay="0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" presetClass="exit" presetSubtype="0" fill="hold" grpId="1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 nodeType="clickPar">
                      <p:stCondLst>
                        <p:cond delay="0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" presetClass="exit" presetSubtype="0" fill="hold" grpId="1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3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 nodeType="clickPar">
                      <p:stCondLst>
                        <p:cond delay="0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6" presetID="1" presetClass="exit" presetSubtype="0" fill="hold" grpId="1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 nodeType="clickPar">
                      <p:stCondLst>
                        <p:cond delay="0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" presetClass="exit" presetSubtype="0" fill="hold" grpId="1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 nodeType="clickPar">
                      <p:stCondLst>
                        <p:cond delay="0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4" presetID="1" presetClass="exit" presetSubtype="0" fill="hold" grpId="1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 nodeType="clickPar">
                      <p:stCondLst>
                        <p:cond delay="0"/>
                      </p:stCondLst>
                      <p:childTnLst>
                        <p:par>
                          <p:cTn id="1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3" presetID="1" presetClass="exit" presetSubtype="0" fill="hold" grpId="2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 nodeType="clickPar">
                      <p:stCondLst>
                        <p:cond delay="0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2" presetID="1" presetClass="exit" presetSubtype="0" fill="hold" grpId="2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 nodeType="clickPar">
                      <p:stCondLst>
                        <p:cond delay="0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1" presetID="1" presetClass="exit" presetSubtype="0" fill="hold" grpId="2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 nodeType="clickPar">
                      <p:stCondLst>
                        <p:cond delay="0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0" presetID="1" presetClass="exit" presetSubtype="0" fill="hold" grpId="27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4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 nodeType="clickPar">
                      <p:stCondLst>
                        <p:cond delay="0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9" presetID="1" presetClass="exit" presetSubtype="0" fill="hold" grpId="29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 nodeType="clickPar">
                      <p:stCondLst>
                        <p:cond delay="0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8" presetID="1" presetClass="exit" presetSubtype="0" fill="hold" grpId="3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 nodeType="clickPar">
                      <p:stCondLst>
                        <p:cond delay="0"/>
                      </p:stCondLst>
                      <p:childTnLst>
                        <p:par>
                          <p:cTn id="2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7" presetID="1" presetClass="exit" presetSubtype="0" fill="hold" grpId="33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 nodeType="clickPar">
                      <p:stCondLst>
                        <p:cond delay="0"/>
                      </p:stCondLst>
                      <p:childTnLst>
                        <p:par>
                          <p:cTn id="2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ntr" presetSubtype="0" fill="hold" grpId="3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6" presetID="1" presetClass="exit" presetSubtype="0" fill="hold" grpId="35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2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 nodeType="clickPar">
                      <p:stCondLst>
                        <p:cond delay="0"/>
                      </p:stCondLst>
                      <p:childTnLst>
                        <p:par>
                          <p:cTn id="2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2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3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3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3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3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3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3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3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3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3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3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3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3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3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3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3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3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3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3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3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3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3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3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3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3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3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3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3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39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39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3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4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40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40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40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 nodeType="afterGroup">
                            <p:stCondLst>
                              <p:cond delay="55000"/>
                            </p:stCondLst>
                            <p:childTnLst>
                              <p:par>
                                <p:cTn id="4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4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4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4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4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4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"/>
                  </p:tgtEl>
                </p:cond>
              </p:nextCondLst>
            </p:seq>
          </p:childTnLst>
        </p:cTn>
      </p:par>
    </p:tnLst>
    <p:bldLst>
      <p:bldP spid="223" grpId="0"/>
      <p:bldP spid="224" grpId="0"/>
      <p:bldP spid="225" grpId="0"/>
      <p:bldP spid="228" grpId="0"/>
      <p:bldP spid="229" grpId="0"/>
      <p:bldP spid="230" grpId="0"/>
      <p:bldP spid="233" grpId="0"/>
      <p:bldP spid="234" grpId="0"/>
      <p:bldP spid="235" grpId="0"/>
      <p:bldP spid="238" grpId="0"/>
      <p:bldP spid="239" grpId="0"/>
      <p:bldP spid="240" grpId="0"/>
      <p:bldP spid="243" grpId="0"/>
      <p:bldP spid="244" grpId="0"/>
      <p:bldP spid="245" grpId="0"/>
      <p:bldP spid="248" grpId="0"/>
      <p:bldP spid="249" grpId="0"/>
      <p:bldP spid="250" grpId="0"/>
      <p:bldP spid="210" grpId="0" animBg="1"/>
      <p:bldP spid="210" grpId="1" animBg="1"/>
      <p:bldP spid="210" grpId="2" animBg="1"/>
      <p:bldP spid="210" grpId="3" animBg="1"/>
      <p:bldP spid="210" grpId="4" animBg="1"/>
      <p:bldP spid="210" grpId="5" animBg="1"/>
      <p:bldP spid="210" grpId="6" animBg="1"/>
      <p:bldP spid="210" grpId="7" animBg="1"/>
      <p:bldP spid="210" grpId="8" animBg="1"/>
      <p:bldP spid="210" grpId="9" animBg="1"/>
      <p:bldP spid="210" grpId="10" animBg="1"/>
      <p:bldP spid="210" grpId="11" animBg="1"/>
      <p:bldP spid="210" grpId="12" animBg="1"/>
      <p:bldP spid="210" grpId="13" animBg="1"/>
      <p:bldP spid="210" grpId="14" animBg="1"/>
      <p:bldP spid="210" grpId="15" animBg="1"/>
      <p:bldP spid="210" grpId="16" animBg="1"/>
      <p:bldP spid="210" grpId="17" animBg="1"/>
      <p:bldP spid="210" grpId="18" animBg="1"/>
      <p:bldP spid="210" grpId="19" animBg="1"/>
      <p:bldP spid="210" grpId="20" animBg="1"/>
      <p:bldP spid="210" grpId="21" animBg="1"/>
      <p:bldP spid="210" grpId="22" animBg="1"/>
      <p:bldP spid="210" grpId="23" animBg="1"/>
      <p:bldP spid="210" grpId="24" animBg="1"/>
      <p:bldP spid="210" grpId="25" animBg="1"/>
      <p:bldP spid="210" grpId="26" animBg="1"/>
      <p:bldP spid="210" grpId="27" animBg="1"/>
      <p:bldP spid="210" grpId="28" animBg="1"/>
      <p:bldP spid="210" grpId="29" animBg="1"/>
      <p:bldP spid="210" grpId="30" animBg="1"/>
      <p:bldP spid="210" grpId="31" animBg="1"/>
      <p:bldP spid="210" grpId="32" animBg="1"/>
      <p:bldP spid="210" grpId="33" animBg="1"/>
      <p:bldP spid="210" grpId="34" animBg="1"/>
      <p:bldP spid="210" grpId="35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 animBg="1"/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1656</Words>
  <Application>Microsoft Office PowerPoint</Application>
  <PresentationFormat>On-screen Show (4:3)</PresentationFormat>
  <Paragraphs>1010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Shannon Hurdman</dc:creator>
  <cp:lastModifiedBy>Shannon Hurdman</cp:lastModifiedBy>
  <cp:revision>2</cp:revision>
  <dcterms:created xsi:type="dcterms:W3CDTF">2020-06-15T09:40:47Z</dcterms:created>
  <dcterms:modified xsi:type="dcterms:W3CDTF">2020-06-15T09:45:14Z</dcterms:modified>
</cp:coreProperties>
</file>