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302" r:id="rId2"/>
    <p:sldId id="285" r:id="rId3"/>
    <p:sldId id="294" r:id="rId4"/>
    <p:sldId id="279" r:id="rId5"/>
    <p:sldId id="300" r:id="rId6"/>
    <p:sldId id="301" r:id="rId7"/>
    <p:sldId id="303" r:id="rId8"/>
    <p:sldId id="291" r:id="rId9"/>
    <p:sldId id="304" r:id="rId10"/>
    <p:sldId id="305" r:id="rId11"/>
    <p:sldId id="30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0" autoAdjust="0"/>
    <p:restoredTop sz="88631" autoAdjust="0"/>
  </p:normalViewPr>
  <p:slideViewPr>
    <p:cSldViewPr snapToGrid="0">
      <p:cViewPr varScale="1">
        <p:scale>
          <a:sx n="65" d="100"/>
          <a:sy n="65" d="100"/>
        </p:scale>
        <p:origin x="17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29/04/2020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987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Adding 1-digit numbers to 3-digit numbers Sheet 1, complete Section A and first 4 questions of Section 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ARE:  Adding 1-digit numbers to 3-digit numbers Sheet 1, complete at least Sections A and 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Adding 1-digit numbers to 3-digit numbers Sheet 1, start at Section 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94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5715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b="1" dirty="0" smtClean="0"/>
              <a:t>Week 3 </a:t>
            </a:r>
            <a:br>
              <a:rPr lang="en-GB" b="1" dirty="0" smtClean="0"/>
            </a:br>
            <a:r>
              <a:rPr lang="en-GB" b="1" dirty="0" smtClean="0"/>
              <a:t>Addition and Subtraction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2264492"/>
            <a:ext cx="2809875" cy="3765812"/>
          </a:xfrm>
          <a:prstGeom prst="rect">
            <a:avLst/>
          </a:prstGeom>
          <a:ln w="571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392167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en-GB" b="1" u="sng" dirty="0" smtClean="0">
                <a:latin typeface="Comic Sans MS" panose="030F0702030302020204" pitchFamily="66" charset="0"/>
              </a:rPr>
              <a:t>Challenge.</a:t>
            </a:r>
            <a:endParaRPr lang="en-GB" b="1" u="sng" dirty="0">
              <a:latin typeface="Comic Sans MS" panose="030F0702030302020204" pitchFamily="66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213" y="2448232"/>
            <a:ext cx="8657303" cy="2743200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10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9511" y="4214988"/>
            <a:ext cx="2088740" cy="250648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838" y="503605"/>
            <a:ext cx="104250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80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latin typeface="Comic Sans MS" panose="030F0702030302020204" pitchFamily="66" charset="0"/>
              </a:rPr>
              <a:t>Want a further challenge?</a:t>
            </a:r>
            <a:endParaRPr lang="en-GB" b="1" dirty="0">
              <a:latin typeface="Comic Sans MS" panose="030F0702030302020204" pitchFamily="66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664" y="1945243"/>
            <a:ext cx="5428571" cy="4545862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11</a:t>
            </a:fld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6261612" y="2510014"/>
            <a:ext cx="2450076" cy="34163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In the Year 3 folder today is a PDF labelled investigation.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It will </a:t>
            </a:r>
            <a:r>
              <a:rPr lang="en-GB" smtClean="0">
                <a:latin typeface="Comic Sans MS" panose="030F0702030302020204" pitchFamily="66" charset="0"/>
              </a:rPr>
              <a:t>challenge your brain </a:t>
            </a:r>
            <a:r>
              <a:rPr lang="en-GB" dirty="0" smtClean="0">
                <a:latin typeface="Comic Sans MS" panose="030F0702030302020204" pitchFamily="66" charset="0"/>
              </a:rPr>
              <a:t>and see if you are a ‘master’ of addition and subtraction.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Have a go!</a:t>
            </a:r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692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2" y="278215"/>
            <a:ext cx="8130503" cy="46166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GB" sz="2400" b="1" dirty="0" smtClean="0">
                <a:solidFill>
                  <a:srgbClr val="253746"/>
                </a:solidFill>
              </a:rPr>
              <a:t>Starter</a:t>
            </a:r>
            <a:endParaRPr lang="en-GB" sz="2400" b="1" dirty="0">
              <a:solidFill>
                <a:srgbClr val="253746"/>
              </a:solidFill>
            </a:endParaRPr>
          </a:p>
        </p:txBody>
      </p:sp>
      <p:pic>
        <p:nvPicPr>
          <p:cNvPr id="3074" name="Picture 2" descr="N:\Documents\Website\Wagtail Website\User Manuel for HT\Alarm-clock---wake-up-your-maths-brain-FINA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2734" y="820212"/>
            <a:ext cx="1505418" cy="142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381" y="2226526"/>
            <a:ext cx="7020231" cy="38978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439" y="1298537"/>
            <a:ext cx="370529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 smtClean="0"/>
              <a:t>Look carefully at the start number!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029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265600" cy="181588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>
              <a:buClr>
                <a:srgbClr val="EA7600"/>
              </a:buClr>
              <a:buSzPct val="120000"/>
            </a:pPr>
            <a:r>
              <a:rPr lang="en-GB" sz="2800" b="1" u="sng" dirty="0" smtClean="0">
                <a:solidFill>
                  <a:srgbClr val="253746"/>
                </a:solidFill>
                <a:latin typeface="Comic Sans MS" panose="030F0702030302020204" pitchFamily="66" charset="0"/>
              </a:rPr>
              <a:t>Day 1  </a:t>
            </a:r>
          </a:p>
          <a:p>
            <a:pPr>
              <a:buClr>
                <a:srgbClr val="EA7600"/>
              </a:buClr>
              <a:buSzPct val="120000"/>
            </a:pPr>
            <a:endParaRPr lang="en-GB" sz="2800" b="1" dirty="0" smtClean="0">
              <a:solidFill>
                <a:srgbClr val="253746"/>
              </a:solidFill>
              <a:latin typeface="Comic Sans MS" panose="030F0702030302020204" pitchFamily="66" charset="0"/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LO: To add 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1-digit numbers to 3-digit </a:t>
            </a:r>
            <a:endParaRPr lang="en-GB" sz="28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numbers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90401" y="223088"/>
            <a:ext cx="8910088" cy="892552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  <a:latin typeface="Comic Sans MS" panose="030F0702030302020204" pitchFamily="66" charset="0"/>
              </a:rPr>
              <a:t>Addition and Subtraction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  <a:latin typeface="Comic Sans MS" panose="030F0702030302020204" pitchFamily="66" charset="0"/>
              </a:rPr>
              <a:t>Mentally add/subtract 1-digit numbers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6681" y="3688019"/>
            <a:ext cx="195262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723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7470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FF0000"/>
                </a:solidFill>
              </a:rPr>
              <a:t>LO: To add </a:t>
            </a:r>
            <a:r>
              <a:rPr lang="en-GB" sz="2000" b="1" dirty="0">
                <a:solidFill>
                  <a:srgbClr val="FF0000"/>
                </a:solidFill>
              </a:rPr>
              <a:t>1-digit numbers to 3-digit numbers.</a:t>
            </a:r>
          </a:p>
        </p:txBody>
      </p:sp>
      <p:sp>
        <p:nvSpPr>
          <p:cNvPr id="3" name="Rectangle 2"/>
          <p:cNvSpPr/>
          <p:nvPr/>
        </p:nvSpPr>
        <p:spPr>
          <a:xfrm>
            <a:off x="4826038" y="501893"/>
            <a:ext cx="1167307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GB" sz="2400" b="1" dirty="0"/>
              <a:t>347 + 5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0" y="531399"/>
            <a:ext cx="5642517" cy="3285177"/>
            <a:chOff x="0" y="1010910"/>
            <a:chExt cx="5642517" cy="3285177"/>
          </a:xfrm>
        </p:grpSpPr>
        <p:sp>
          <p:nvSpPr>
            <p:cNvPr id="7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0" y="1010910"/>
              <a:ext cx="5642517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Think, pair, share – what different strategies could you use to find 347 + 5?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7618" y="1948933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56785" y="3983852"/>
            <a:ext cx="4426663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use </a:t>
            </a:r>
            <a:r>
              <a:rPr lang="en-GB" b="1" dirty="0">
                <a:solidFill>
                  <a:srgbClr val="FF0000"/>
                </a:solidFill>
              </a:rPr>
              <a:t>number facts: 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7 + 5 = 12 so 347 + 5 = 352.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Can you see why?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021762" y="1798158"/>
            <a:ext cx="3698492" cy="1597992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just count on 5 from 347… 348, 349, 350, 351, </a:t>
            </a:r>
            <a:r>
              <a:rPr lang="en-GB" b="1" dirty="0">
                <a:solidFill>
                  <a:srgbClr val="FF0000"/>
                </a:solidFill>
              </a:rPr>
              <a:t>352, </a:t>
            </a:r>
            <a:r>
              <a:rPr lang="en-GB" b="1" dirty="0">
                <a:solidFill>
                  <a:srgbClr val="253746"/>
                </a:solidFill>
              </a:rPr>
              <a:t>but is there a better way?</a:t>
            </a:r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793934" y="3983851"/>
            <a:ext cx="4060133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</a:t>
            </a:r>
            <a:r>
              <a:rPr lang="en-GB" b="1" dirty="0">
                <a:solidFill>
                  <a:srgbClr val="FF0000"/>
                </a:solidFill>
              </a:rPr>
              <a:t>‘bridge the 10’</a:t>
            </a:r>
            <a:r>
              <a:rPr lang="en-GB" b="1" dirty="0">
                <a:solidFill>
                  <a:srgbClr val="253746"/>
                </a:solidFill>
              </a:rPr>
              <a:t>, adding 5 in two steps: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347 + 3 + 2 = ?</a:t>
            </a:r>
          </a:p>
        </p:txBody>
      </p:sp>
    </p:spTree>
    <p:extLst>
      <p:ext uri="{BB962C8B-B14F-4D97-AF65-F5344CB8AC3E}">
        <p14:creationId xmlns:p14="http://schemas.microsoft.com/office/powerpoint/2010/main" val="204784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>
                <a:solidFill>
                  <a:srgbClr val="FF0000"/>
                </a:solidFill>
              </a:rPr>
              <a:t>LO: To add 1-digit numbers to 3-digit numbers.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41864" y="538755"/>
            <a:ext cx="2783134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GB" sz="2400" b="1" dirty="0"/>
              <a:t>236 + 7 and 878 + 6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0" y="531399"/>
            <a:ext cx="5642517" cy="3285177"/>
            <a:chOff x="0" y="1010910"/>
            <a:chExt cx="5642517" cy="3285177"/>
          </a:xfrm>
        </p:grpSpPr>
        <p:sp>
          <p:nvSpPr>
            <p:cNvPr id="7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0" y="1010910"/>
              <a:ext cx="5642517" cy="3285177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Discuss how you can solve these two questions without counting on in 1s.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7618" y="1948933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56785" y="3983852"/>
            <a:ext cx="4426663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use </a:t>
            </a:r>
            <a:r>
              <a:rPr lang="en-GB" b="1" dirty="0">
                <a:solidFill>
                  <a:srgbClr val="FF0000"/>
                </a:solidFill>
              </a:rPr>
              <a:t>number facts: 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6 + 7 = 13 so 236 + 7 = 243, can you see why?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263376" y="1798158"/>
            <a:ext cx="3456878" cy="889286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Let’s check 236 + 7</a:t>
            </a:r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793934" y="3983851"/>
            <a:ext cx="4060133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</a:t>
            </a:r>
            <a:r>
              <a:rPr lang="en-GB" b="1" dirty="0">
                <a:solidFill>
                  <a:srgbClr val="FF0000"/>
                </a:solidFill>
              </a:rPr>
              <a:t>‘bridge the 10’</a:t>
            </a:r>
            <a:r>
              <a:rPr lang="en-GB" b="1" dirty="0">
                <a:solidFill>
                  <a:srgbClr val="253746"/>
                </a:solidFill>
              </a:rPr>
              <a:t>, adding 7 in two steps: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236 + 4 + 3 = ?</a:t>
            </a:r>
          </a:p>
        </p:txBody>
      </p:sp>
      <p:sp>
        <p:nvSpPr>
          <p:cNvPr id="1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56785" y="3983850"/>
            <a:ext cx="4426663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use </a:t>
            </a:r>
            <a:r>
              <a:rPr lang="en-GB" b="1" dirty="0">
                <a:solidFill>
                  <a:srgbClr val="FF0000"/>
                </a:solidFill>
              </a:rPr>
              <a:t>number facts: 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8 + 6 = 14 so 878 + 6 = 884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Can you see why?</a:t>
            </a:r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263376" y="1806998"/>
            <a:ext cx="3456878" cy="889286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Let’s check 878 + 6</a:t>
            </a:r>
          </a:p>
        </p:txBody>
      </p:sp>
      <p:sp>
        <p:nvSpPr>
          <p:cNvPr id="1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793933" y="3983852"/>
            <a:ext cx="4060133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</a:t>
            </a:r>
            <a:r>
              <a:rPr lang="en-GB" b="1" dirty="0">
                <a:solidFill>
                  <a:srgbClr val="FF0000"/>
                </a:solidFill>
              </a:rPr>
              <a:t>‘bridge the 10’</a:t>
            </a:r>
            <a:r>
              <a:rPr lang="en-GB" b="1" dirty="0">
                <a:solidFill>
                  <a:srgbClr val="253746"/>
                </a:solidFill>
              </a:rPr>
              <a:t>, adding 6 in two steps: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878 + 2 + 4 = ?</a:t>
            </a:r>
          </a:p>
        </p:txBody>
      </p:sp>
    </p:spTree>
    <p:extLst>
      <p:ext uri="{BB962C8B-B14F-4D97-AF65-F5344CB8AC3E}">
        <p14:creationId xmlns:p14="http://schemas.microsoft.com/office/powerpoint/2010/main" val="330724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>
                <a:solidFill>
                  <a:srgbClr val="FF0000"/>
                </a:solidFill>
              </a:rPr>
              <a:t>LO: To add 1-digit numbers to 3-digit numbers.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19732" y="439670"/>
            <a:ext cx="2632451" cy="461665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GB" sz="2400" b="1" dirty="0"/>
              <a:t>397 + 5 and 693 + 9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E9A5378-B51B-43AA-A6B8-A0C167D106BC}"/>
              </a:ext>
            </a:extLst>
          </p:cNvPr>
          <p:cNvGrpSpPr/>
          <p:nvPr/>
        </p:nvGrpSpPr>
        <p:grpSpPr>
          <a:xfrm>
            <a:off x="0" y="423747"/>
            <a:ext cx="6133430" cy="3713356"/>
            <a:chOff x="0" y="903258"/>
            <a:chExt cx="6133430" cy="3713356"/>
          </a:xfrm>
        </p:grpSpPr>
        <p:sp>
          <p:nvSpPr>
            <p:cNvPr id="7" name="Speech Bubble: Rectangle with Corners Rounded 14">
              <a:extLst>
                <a:ext uri="{FF2B5EF4-FFF2-40B4-BE49-F238E27FC236}">
                  <a16:creationId xmlns:a16="http://schemas.microsoft.com/office/drawing/2014/main" id="{DB9E29E8-CA16-4472-9224-9EDC2178042C}"/>
                </a:ext>
              </a:extLst>
            </p:cNvPr>
            <p:cNvSpPr/>
            <p:nvPr/>
          </p:nvSpPr>
          <p:spPr>
            <a:xfrm>
              <a:off x="0" y="903258"/>
              <a:ext cx="6133430" cy="3713356"/>
            </a:xfrm>
            <a:prstGeom prst="irregularSeal2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Discuss how you can solve these two questions without counting on in 1s.</a:t>
              </a:r>
            </a:p>
            <a:p>
              <a:pPr algn="ctr"/>
              <a:r>
                <a:rPr lang="en-GB" b="1" dirty="0">
                  <a:solidFill>
                    <a:schemeClr val="accent5">
                      <a:lumMod val="20000"/>
                      <a:lumOff val="80000"/>
                    </a:schemeClr>
                  </a:solidFill>
                </a:rPr>
                <a:t>This time we cross a 100s number…!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57618" y="1948933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33458" y="4223404"/>
            <a:ext cx="4426663" cy="1583036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use </a:t>
            </a:r>
            <a:r>
              <a:rPr lang="en-GB" b="1" dirty="0">
                <a:solidFill>
                  <a:srgbClr val="FF0000"/>
                </a:solidFill>
              </a:rPr>
              <a:t>number facts: 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7 + 5 = 12 so 397 + 5 = 402.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Can you see why?</a:t>
            </a: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263376" y="1798158"/>
            <a:ext cx="3456878" cy="889286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Let’s check 397 + 5 </a:t>
            </a:r>
          </a:p>
        </p:txBody>
      </p:sp>
      <p:sp>
        <p:nvSpPr>
          <p:cNvPr id="13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704726" y="3860749"/>
            <a:ext cx="4060133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</a:t>
            </a:r>
            <a:r>
              <a:rPr lang="en-GB" b="1" dirty="0">
                <a:solidFill>
                  <a:srgbClr val="FF0000"/>
                </a:solidFill>
              </a:rPr>
              <a:t>‘bridge the 10’</a:t>
            </a:r>
            <a:r>
              <a:rPr lang="en-GB" b="1" dirty="0">
                <a:solidFill>
                  <a:srgbClr val="253746"/>
                </a:solidFill>
              </a:rPr>
              <a:t>, adding 5 in two steps: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397 + 3 + 2 = ?</a:t>
            </a:r>
          </a:p>
        </p:txBody>
      </p:sp>
      <p:sp>
        <p:nvSpPr>
          <p:cNvPr id="1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33458" y="4223404"/>
            <a:ext cx="4493942" cy="1514138"/>
          </a:xfrm>
          <a:prstGeom prst="wedgeEllipseCallout">
            <a:avLst>
              <a:gd name="adj1" fmla="val 54716"/>
              <a:gd name="adj2" fmla="val -53884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use </a:t>
            </a:r>
            <a:r>
              <a:rPr lang="en-GB" b="1" dirty="0">
                <a:solidFill>
                  <a:srgbClr val="FF0000"/>
                </a:solidFill>
              </a:rPr>
              <a:t>number facts: 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3 + 9 = 12 so 693 + 9 = 702.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Can you see why?</a:t>
            </a:r>
          </a:p>
        </p:txBody>
      </p:sp>
      <p:sp>
        <p:nvSpPr>
          <p:cNvPr id="15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263376" y="1812981"/>
            <a:ext cx="3456878" cy="889286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Let’s check 693 + 9</a:t>
            </a:r>
          </a:p>
        </p:txBody>
      </p:sp>
      <p:sp>
        <p:nvSpPr>
          <p:cNvPr id="16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772005" y="3875572"/>
            <a:ext cx="4060133" cy="1736287"/>
          </a:xfrm>
          <a:prstGeom prst="wedgeEllipseCallout">
            <a:avLst>
              <a:gd name="adj1" fmla="val 55460"/>
              <a:gd name="adj2" fmla="val -40627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253746"/>
                </a:solidFill>
              </a:rPr>
              <a:t>We could </a:t>
            </a:r>
            <a:r>
              <a:rPr lang="en-GB" b="1" dirty="0">
                <a:solidFill>
                  <a:srgbClr val="FF0000"/>
                </a:solidFill>
              </a:rPr>
              <a:t>‘bridge the 10’</a:t>
            </a:r>
            <a:r>
              <a:rPr lang="en-GB" b="1" dirty="0">
                <a:solidFill>
                  <a:srgbClr val="253746"/>
                </a:solidFill>
              </a:rPr>
              <a:t>, adding 9 in two steps:</a:t>
            </a:r>
          </a:p>
          <a:p>
            <a:pPr algn="ctr"/>
            <a:r>
              <a:rPr lang="en-GB" b="1" dirty="0">
                <a:solidFill>
                  <a:srgbClr val="253746"/>
                </a:solidFill>
              </a:rPr>
              <a:t>693 + 7 + 2 = ?</a:t>
            </a:r>
          </a:p>
        </p:txBody>
      </p:sp>
    </p:spTree>
    <p:extLst>
      <p:ext uri="{BB962C8B-B14F-4D97-AF65-F5344CB8AC3E}">
        <p14:creationId xmlns:p14="http://schemas.microsoft.com/office/powerpoint/2010/main" val="131228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9" grpId="1" animBg="1"/>
      <p:bldP spid="11" grpId="0" animBg="1"/>
      <p:bldP spid="11" grpId="1" animBg="1"/>
      <p:bldP spid="13" grpId="0" animBg="1"/>
      <p:bldP spid="13" grpId="1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n-GB" b="1" u="sng" dirty="0" smtClean="0"/>
              <a:t>Activities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351338"/>
          </a:xfrm>
          <a:ln w="38100">
            <a:solidFill>
              <a:srgbClr val="0070C0"/>
            </a:solidFill>
          </a:ln>
        </p:spPr>
        <p:txBody>
          <a:bodyPr/>
          <a:lstStyle/>
          <a:p>
            <a:r>
              <a:rPr lang="en-GB" dirty="0" smtClean="0"/>
              <a:t>You will see in the today’s folder a sheet with an option of A, B or C. A is the easiest to C which is more of a challenge.</a:t>
            </a:r>
          </a:p>
          <a:p>
            <a:endParaRPr lang="en-GB" dirty="0"/>
          </a:p>
          <a:p>
            <a:r>
              <a:rPr lang="en-GB" dirty="0" smtClean="0"/>
              <a:t>Please choose</a:t>
            </a:r>
            <a:r>
              <a:rPr lang="en-GB" b="1" dirty="0" smtClean="0"/>
              <a:t> one </a:t>
            </a:r>
            <a:r>
              <a:rPr lang="en-GB" dirty="0" smtClean="0"/>
              <a:t>to complete but remember to make sure you challenge yourself.</a:t>
            </a:r>
          </a:p>
          <a:p>
            <a:endParaRPr lang="en-GB" dirty="0"/>
          </a:p>
          <a:p>
            <a:r>
              <a:rPr lang="en-GB" dirty="0" smtClean="0"/>
              <a:t>If you have whizzed through, you might want to try the today’s challenge.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7</a:t>
            </a:fld>
            <a:endParaRPr lang="en-GB"/>
          </a:p>
        </p:txBody>
      </p:sp>
      <p:pic>
        <p:nvPicPr>
          <p:cNvPr id="6" name="Picture 5" descr="File:Smiley.svg - Wikipedia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819" y="488236"/>
            <a:ext cx="1045291" cy="10452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166" y="453391"/>
            <a:ext cx="929149" cy="111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36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8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1A555F-FA13-4B28-A390-C90BD0BE69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365" y="935821"/>
            <a:ext cx="8312935" cy="4771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811" y="147484"/>
            <a:ext cx="1522003" cy="182640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0794" y="4988897"/>
            <a:ext cx="104250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3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950371"/>
          </a:xfrm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dirty="0" smtClean="0">
                <a:latin typeface="Comic Sans MS" panose="030F0702030302020204" pitchFamily="66" charset="0"/>
              </a:rPr>
              <a:t>If you are finding it hard, don’t forget frog jumps on a number line.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650" y="4293925"/>
            <a:ext cx="7733333" cy="1561905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9</a:t>
            </a:fld>
            <a:endParaRPr lang="en-GB"/>
          </a:p>
        </p:txBody>
      </p:sp>
      <p:sp>
        <p:nvSpPr>
          <p:cNvPr id="7" name="AutoShape 2" descr="Clipart Fro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0699" y="2483410"/>
            <a:ext cx="1642602" cy="164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399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3304</TotalTime>
  <Words>639</Words>
  <Application>Microsoft Office PowerPoint</Application>
  <PresentationFormat>On-screen Show (4:3)</PresentationFormat>
  <Paragraphs>95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Week 3  Addition and Subtraction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Activities.</vt:lpstr>
      <vt:lpstr>PowerPoint Presentation</vt:lpstr>
      <vt:lpstr>If you are finding it hard, don’t forget frog jumps on a number line.</vt:lpstr>
      <vt:lpstr>Challenge.</vt:lpstr>
      <vt:lpstr>Want a further challenge?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216</cp:revision>
  <dcterms:created xsi:type="dcterms:W3CDTF">2018-09-13T11:08:58Z</dcterms:created>
  <dcterms:modified xsi:type="dcterms:W3CDTF">2020-04-29T12:15:22Z</dcterms:modified>
</cp:coreProperties>
</file>