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67" r:id="rId10"/>
    <p:sldId id="268" r:id="rId11"/>
    <p:sldId id="279" r:id="rId12"/>
    <p:sldId id="270" r:id="rId13"/>
    <p:sldId id="271" r:id="rId14"/>
    <p:sldId id="272" r:id="rId15"/>
    <p:sldId id="273" r:id="rId16"/>
    <p:sldId id="276" r:id="rId17"/>
    <p:sldId id="274" r:id="rId18"/>
    <p:sldId id="275" r:id="rId19"/>
    <p:sldId id="277" r:id="rId20"/>
    <p:sldId id="278" r:id="rId21"/>
    <p:sldId id="269" r:id="rId22"/>
    <p:sldId id="280" r:id="rId23"/>
    <p:sldId id="281" r:id="rId24"/>
    <p:sldId id="282" r:id="rId25"/>
    <p:sldId id="283" r:id="rId26"/>
    <p:sldId id="284" r:id="rId27"/>
    <p:sldId id="285" r:id="rId28"/>
    <p:sldId id="286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A73E-B75D-40BC-A53C-540622337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AAE45B-C60D-4AA1-87CC-181C658C20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3B867-D42E-4437-89D5-4A7A5B9A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66822E-C65E-42EA-A0A8-76CA6E908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94D15-45EE-43AB-823A-714D4177F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652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F9AD4-6118-4556-94C9-762F5C5D2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A91BA4-A85E-41C6-86C5-F170431DBC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7A14D-691F-44F6-A72B-891BBE128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8EFA9-6587-4194-A287-61E4B68B0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8E9C5-C277-4E8D-BFBC-437E3F5C7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8252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7D8652-D23E-4DC8-BA6A-2781F72648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3E4DA9-3280-4CF1-9532-8661AC7C5F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5B07A-5B17-42A0-882C-80493DC04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EF48B-F52D-4414-BB16-FEA301B45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7DFA78-318D-4562-BE68-B4AF6A065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896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4720E-0E67-4F4D-8EA8-33F230115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8FD10B-EE0F-46F6-AC93-0090A5BF8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D9135-CE8F-4A66-9879-27757A56F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578A76-5604-4389-A4E0-89395A650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D51CFF-0373-4201-9C50-88D7E49E6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925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1C453-AD89-48E7-900C-949FECB3D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494B23-BB4C-4AC4-B5C7-774B600E4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A0D3F-F234-4585-BE1C-7EB285A82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AFF62-B185-4165-86E8-77D77A503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2818E2-5B4E-4AA0-9B78-18F07B2D1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659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F6587-BF5F-4802-9D94-C640239AD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CF3232-C496-4E9F-86D9-B00B61EC21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6688FA-7625-496C-9EEB-0D207B8F0A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494FBB-1DD4-4BC6-86BD-E0763F329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FBA2F6-5DF6-4EFB-962C-6BE8F7BC2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B97683-D923-4D38-BAF8-B89FCC55A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6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A764D-F199-4AC4-8CE4-F2917CBA8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0E07FB-61E0-47DA-8223-2786C99010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192C4A-4AE8-4D34-8F96-DFE039EC2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A78E74-7415-48ED-9928-406D8ED66D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D87569-51A7-45D7-A7E6-66736012C3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42AB4E-063B-4B87-932A-9D4D6CAD3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1797DA-9168-4395-AC14-3ED3F0B28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74B841-9EE6-44B8-8EA3-A16982381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6922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B7D50-9E49-4B30-B326-F617A7D41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7C7489-4899-491A-80A1-9F800BF9C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9E7129-2E07-4440-95A0-65D3828AA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BCF246-C979-4C8A-A02A-30225987A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720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943CC8-AF61-49DA-8D97-A1DA0331D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656061-A847-4321-82D5-567938666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A5E1ED-765B-4418-8383-69A2B1640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239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9B929-DFF3-407F-A0B4-C111BD1CC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5EC63-CA54-4BBA-8EAD-2F395A0E34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0B6D34-5551-45B9-80FD-A8DFB7EB45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6BDCE4-2012-4B2E-8E25-FD8BC9E78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0B1186-593E-4F5E-874F-A64EA84C0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BCBD66-8296-4F91-A81B-EAED83C60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716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7EA72-2D0C-44D0-8E24-AB29F8C0F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C33ADA-465A-4E23-BDA0-66CFA4BE1B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E54DA1-7A66-4A8F-AA3A-FCCD924089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8563FE-D74B-4850-8F19-539CBD94A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75CE4F-EC21-4036-B8E8-6DDFE8502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7EC9D9-6780-4FB7-92EA-B8E6B0700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768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FCF9B6-BCBB-4643-8317-270A8EF11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9C0CA9-5376-4DAF-AB96-B73692D42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70342-877F-4DCA-B36D-702E128CFD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E7685-6D13-450B-87BC-78C56DA1DBD4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C33A16-8E1C-4737-8454-C0B1942E1A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DA290-583A-4D2D-8F48-9A8BDFFE1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98A9A-532E-4762-9738-D283BA634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51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bc.co.uk/bitesize/topics/zjbg87h/articles/zwqt6fr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mymaths.co.uk/266-homework/area-of-rectangles" TargetMode="External"/><Relationship Id="rId2" Type="http://schemas.openxmlformats.org/officeDocument/2006/relationships/hyperlink" Target="https://app.mymaths.co.uk/266-lesson/area-of-rectangles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6AD6C4-8DE1-4B09-A8D1-7805201A3D56}"/>
              </a:ext>
            </a:extLst>
          </p:cNvPr>
          <p:cNvSpPr txBox="1"/>
          <p:nvPr/>
        </p:nvSpPr>
        <p:spPr>
          <a:xfrm>
            <a:off x="718930" y="1233408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Starter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1FD463-ADC6-4332-855C-C449EDD92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714" y="1538524"/>
            <a:ext cx="7428571" cy="3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116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222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Orange task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1E93BE-A83E-44A4-87D7-795747E85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791" y="735255"/>
            <a:ext cx="7620000" cy="570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435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222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Orange task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6421D7-52F5-44F2-A52C-94D134D07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902" y="1258957"/>
            <a:ext cx="9669611" cy="2331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01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222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 task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015FA2-05EB-499D-8809-BDEE11A2B7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451" y="1128713"/>
            <a:ext cx="6714455" cy="343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59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222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 task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4061B3-D7DC-426C-A552-2F403B6F4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98" y="1045200"/>
            <a:ext cx="9775394" cy="348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7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222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 task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4BA329-2C6A-45A5-9D25-2753691D7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742" y="980417"/>
            <a:ext cx="9618345" cy="389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151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3339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 task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A9B2DD-43A4-4CED-883D-7342950E2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17" y="817188"/>
            <a:ext cx="11685519" cy="345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402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3339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Green/Purple task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A9B2DD-43A4-4CED-883D-7342950E2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17" y="817188"/>
            <a:ext cx="11685519" cy="345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569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3339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Green/Purple task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1939F1-7153-43A6-B87A-32C753387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496" y="622731"/>
            <a:ext cx="9565597" cy="561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615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3339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Green/Purple task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E06CB7-60C7-4E29-AD1E-CB0089B3F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387" y="1596098"/>
            <a:ext cx="9919709" cy="225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339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41611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 task : Answers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C89EAA-F18E-4F87-B8A1-FD5BE0F2B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661" y="870038"/>
            <a:ext cx="10567104" cy="51179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579268D-8FCF-48F4-940B-3578A01953BF}"/>
              </a:ext>
            </a:extLst>
          </p:cNvPr>
          <p:cNvSpPr txBox="1"/>
          <p:nvPr/>
        </p:nvSpPr>
        <p:spPr>
          <a:xfrm>
            <a:off x="7776218" y="3257272"/>
            <a:ext cx="1444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G = 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4B8631-A138-4BA4-A66D-5809E787B93B}"/>
              </a:ext>
            </a:extLst>
          </p:cNvPr>
          <p:cNvSpPr txBox="1"/>
          <p:nvPr/>
        </p:nvSpPr>
        <p:spPr>
          <a:xfrm>
            <a:off x="7776218" y="3871015"/>
            <a:ext cx="1428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B = 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68D02B-D210-47B5-A59E-0EEF901A573B}"/>
              </a:ext>
            </a:extLst>
          </p:cNvPr>
          <p:cNvSpPr txBox="1"/>
          <p:nvPr/>
        </p:nvSpPr>
        <p:spPr>
          <a:xfrm>
            <a:off x="9627327" y="2677398"/>
            <a:ext cx="1459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 = 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3E5896-2DAC-426F-B24F-994A8E297EF3}"/>
              </a:ext>
            </a:extLst>
          </p:cNvPr>
          <p:cNvSpPr txBox="1"/>
          <p:nvPr/>
        </p:nvSpPr>
        <p:spPr>
          <a:xfrm>
            <a:off x="7776219" y="2677399"/>
            <a:ext cx="1268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E = 3m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E2A442-376B-4D5A-AD98-3AF3F0B43D07}"/>
              </a:ext>
            </a:extLst>
          </p:cNvPr>
          <p:cNvSpPr txBox="1"/>
          <p:nvPr/>
        </p:nvSpPr>
        <p:spPr>
          <a:xfrm>
            <a:off x="9627326" y="3198167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F = 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589C6C-74E2-47D9-A837-6E1F2543E63D}"/>
              </a:ext>
            </a:extLst>
          </p:cNvPr>
          <p:cNvSpPr txBox="1"/>
          <p:nvPr/>
        </p:nvSpPr>
        <p:spPr>
          <a:xfrm>
            <a:off x="9627326" y="3775817"/>
            <a:ext cx="1470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 = 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06CE81-0948-4515-A688-24CF790AD547}"/>
              </a:ext>
            </a:extLst>
          </p:cNvPr>
          <p:cNvSpPr txBox="1"/>
          <p:nvPr/>
        </p:nvSpPr>
        <p:spPr>
          <a:xfrm>
            <a:off x="9640578" y="4353467"/>
            <a:ext cx="1457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D = 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BFD8DE-A2F8-4D46-90EA-079F89CE22CD}"/>
              </a:ext>
            </a:extLst>
          </p:cNvPr>
          <p:cNvSpPr txBox="1"/>
          <p:nvPr/>
        </p:nvSpPr>
        <p:spPr>
          <a:xfrm>
            <a:off x="7776218" y="4584299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I = 2cm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B49C8A-C36F-4AA1-8A8D-DB77CC10F4C1}"/>
              </a:ext>
            </a:extLst>
          </p:cNvPr>
          <p:cNvSpPr txBox="1"/>
          <p:nvPr/>
        </p:nvSpPr>
        <p:spPr>
          <a:xfrm>
            <a:off x="7800262" y="5161949"/>
            <a:ext cx="1420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 = 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14405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46AD6C4-8DE1-4B09-A8D1-7805201A3D56}"/>
              </a:ext>
            </a:extLst>
          </p:cNvPr>
          <p:cNvSpPr txBox="1"/>
          <p:nvPr/>
        </p:nvSpPr>
        <p:spPr>
          <a:xfrm>
            <a:off x="359465" y="1461472"/>
            <a:ext cx="58189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Answer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first step is to convert all of the times into the same units – either minutes or seconds.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1FD463-ADC6-4332-855C-C449EDD92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7877" y="786983"/>
            <a:ext cx="4686714" cy="238541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C17868-AC51-4B45-8C86-CC9FB7CFEDA5}"/>
              </a:ext>
            </a:extLst>
          </p:cNvPr>
          <p:cNvSpPr txBox="1"/>
          <p:nvPr/>
        </p:nvSpPr>
        <p:spPr>
          <a:xfrm>
            <a:off x="323057" y="3429000"/>
            <a:ext cx="109015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As 3 of the times are already in seconds, I am going to convert the other 2 into seconds.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Alex = 1 minute 16 seconds = 60 seconds + 16 seconds = 76 seconds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Ellie = 1 minute 39 seconds = 60 seconds + 39 seconds = 99 seconds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 one who took the least time finished first. So from first to last the order is: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Alex (76s), Victoria (92s), Chantelle (98s), Ellie (99s), Bob (103s)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58C16B-7BA8-4C2A-BCE8-6BDF35FE92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</p:spTree>
    <p:extLst>
      <p:ext uri="{BB962C8B-B14F-4D97-AF65-F5344CB8AC3E}">
        <p14:creationId xmlns:p14="http://schemas.microsoft.com/office/powerpoint/2010/main" val="31683370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4134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 task : Answers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1E93BE-A83E-44A4-87D7-795747E85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080" y="725436"/>
            <a:ext cx="7620000" cy="570278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522013-0235-4271-893F-B11F09F53EE0}"/>
              </a:ext>
            </a:extLst>
          </p:cNvPr>
          <p:cNvSpPr txBox="1"/>
          <p:nvPr/>
        </p:nvSpPr>
        <p:spPr>
          <a:xfrm>
            <a:off x="5585791" y="218660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&lt;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3D7EC7-B478-47A2-8012-25C8C0462AD0}"/>
              </a:ext>
            </a:extLst>
          </p:cNvPr>
          <p:cNvSpPr txBox="1"/>
          <p:nvPr/>
        </p:nvSpPr>
        <p:spPr>
          <a:xfrm>
            <a:off x="5535979" y="378910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&gt;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2B4EC6-916B-4772-83D7-90811AA1C0D3}"/>
              </a:ext>
            </a:extLst>
          </p:cNvPr>
          <p:cNvSpPr txBox="1"/>
          <p:nvPr/>
        </p:nvSpPr>
        <p:spPr>
          <a:xfrm>
            <a:off x="1259463" y="3705144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06B113-543E-422A-8753-14187DB6058A}"/>
              </a:ext>
            </a:extLst>
          </p:cNvPr>
          <p:cNvSpPr txBox="1"/>
          <p:nvPr/>
        </p:nvSpPr>
        <p:spPr>
          <a:xfrm>
            <a:off x="8713303" y="5334431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15cm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BBCD84-77AD-41AC-A780-844FAAEB4FBB}"/>
              </a:ext>
            </a:extLst>
          </p:cNvPr>
          <p:cNvSpPr txBox="1"/>
          <p:nvPr/>
        </p:nvSpPr>
        <p:spPr>
          <a:xfrm>
            <a:off x="1259463" y="5356974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15cm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539DE8-36CA-4D8A-8168-D200F632F55E}"/>
              </a:ext>
            </a:extLst>
          </p:cNvPr>
          <p:cNvSpPr txBox="1"/>
          <p:nvPr/>
        </p:nvSpPr>
        <p:spPr>
          <a:xfrm>
            <a:off x="8745926" y="3814299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9BE147-8189-4C72-B32B-9041CDEAE46C}"/>
              </a:ext>
            </a:extLst>
          </p:cNvPr>
          <p:cNvSpPr txBox="1"/>
          <p:nvPr/>
        </p:nvSpPr>
        <p:spPr>
          <a:xfrm>
            <a:off x="8713304" y="2063334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2DB368-EBE2-4B73-8025-4B1BE40B913D}"/>
              </a:ext>
            </a:extLst>
          </p:cNvPr>
          <p:cNvSpPr txBox="1"/>
          <p:nvPr/>
        </p:nvSpPr>
        <p:spPr>
          <a:xfrm>
            <a:off x="1262776" y="2063334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C9E169-A4A4-4290-BDC8-EA85D4FF23D0}"/>
              </a:ext>
            </a:extLst>
          </p:cNvPr>
          <p:cNvSpPr txBox="1"/>
          <p:nvPr/>
        </p:nvSpPr>
        <p:spPr>
          <a:xfrm>
            <a:off x="5585791" y="525027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15928356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4253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 task : 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6421D7-52F5-44F2-A52C-94D134D07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46" y="1143538"/>
            <a:ext cx="9669611" cy="23316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0D7AB1-43B4-4C5B-B5C3-68461E1C24AB}"/>
              </a:ext>
            </a:extLst>
          </p:cNvPr>
          <p:cNvSpPr txBox="1"/>
          <p:nvPr/>
        </p:nvSpPr>
        <p:spPr>
          <a:xfrm>
            <a:off x="4001125" y="4109398"/>
            <a:ext cx="1459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 = 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0AED0A-AB6F-45C3-908E-5A3BA477DF9D}"/>
              </a:ext>
            </a:extLst>
          </p:cNvPr>
          <p:cNvSpPr txBox="1"/>
          <p:nvPr/>
        </p:nvSpPr>
        <p:spPr>
          <a:xfrm>
            <a:off x="7769593" y="4095534"/>
            <a:ext cx="1428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B = 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BD4DD9-9E62-47E2-AD3C-EC94D3BCFB9C}"/>
              </a:ext>
            </a:extLst>
          </p:cNvPr>
          <p:cNvSpPr txBox="1"/>
          <p:nvPr/>
        </p:nvSpPr>
        <p:spPr>
          <a:xfrm>
            <a:off x="305046" y="4149768"/>
            <a:ext cx="1420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 = 9cm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554760-97F8-4873-A40E-7300D38CAC99}"/>
              </a:ext>
            </a:extLst>
          </p:cNvPr>
          <p:cNvSpPr txBox="1"/>
          <p:nvPr/>
        </p:nvSpPr>
        <p:spPr>
          <a:xfrm>
            <a:off x="1998310" y="4149157"/>
            <a:ext cx="1457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D = 8cm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1C3A1E-7A86-4519-A60E-8E06C57112C0}"/>
              </a:ext>
            </a:extLst>
          </p:cNvPr>
          <p:cNvSpPr txBox="1"/>
          <p:nvPr/>
        </p:nvSpPr>
        <p:spPr>
          <a:xfrm>
            <a:off x="5912707" y="4122651"/>
            <a:ext cx="1426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E = 5cm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C55664-79DC-4C17-B50B-B0535F5D9BCB}"/>
              </a:ext>
            </a:extLst>
          </p:cNvPr>
          <p:cNvSpPr txBox="1"/>
          <p:nvPr/>
        </p:nvSpPr>
        <p:spPr>
          <a:xfrm>
            <a:off x="3775903" y="3554543"/>
            <a:ext cx="19094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C, D, A, E, B</a:t>
            </a:r>
            <a:endParaRPr lang="en-GB" sz="2400" baseline="30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020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3953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 task: Answers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015FA2-05EB-499D-8809-BDEE11A2B7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451" y="1128713"/>
            <a:ext cx="6714455" cy="34300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89C8AC-4DA2-467E-B4A2-9F4AA206F9F4}"/>
              </a:ext>
            </a:extLst>
          </p:cNvPr>
          <p:cNvSpPr txBox="1"/>
          <p:nvPr/>
        </p:nvSpPr>
        <p:spPr>
          <a:xfrm>
            <a:off x="3210359" y="3896346"/>
            <a:ext cx="8947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E096AE-3EEE-402C-9989-45FD5A352BF2}"/>
              </a:ext>
            </a:extLst>
          </p:cNvPr>
          <p:cNvSpPr txBox="1"/>
          <p:nvPr/>
        </p:nvSpPr>
        <p:spPr>
          <a:xfrm>
            <a:off x="6921570" y="3896346"/>
            <a:ext cx="986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 9cm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6E6077-EF09-4D1F-936D-7EB0A7268D4A}"/>
              </a:ext>
            </a:extLst>
          </p:cNvPr>
          <p:cNvSpPr txBox="1"/>
          <p:nvPr/>
        </p:nvSpPr>
        <p:spPr>
          <a:xfrm>
            <a:off x="5369063" y="3910616"/>
            <a:ext cx="8947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EFF1E4-4908-4583-9EC5-1A708F13F2D5}"/>
              </a:ext>
            </a:extLst>
          </p:cNvPr>
          <p:cNvSpPr txBox="1"/>
          <p:nvPr/>
        </p:nvSpPr>
        <p:spPr>
          <a:xfrm>
            <a:off x="1585206" y="4702576"/>
            <a:ext cx="735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 is the odd one out because A and B both have an area of 8cm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  <a:r>
              <a:rPr lang="en-GB" sz="2400" dirty="0">
                <a:latin typeface="Comic Sans MS" panose="030F0702030302020204" pitchFamily="66" charset="0"/>
              </a:rPr>
              <a:t> but C has an area of 98cm</a:t>
            </a:r>
            <a:r>
              <a:rPr lang="en-GB" sz="2400" baseline="30000" dirty="0">
                <a:latin typeface="Comic Sans MS" panose="030F0702030302020204" pitchFamily="66" charset="0"/>
              </a:rPr>
              <a:t>2 </a:t>
            </a:r>
          </a:p>
        </p:txBody>
      </p:sp>
    </p:spTree>
    <p:extLst>
      <p:ext uri="{BB962C8B-B14F-4D97-AF65-F5344CB8AC3E}">
        <p14:creationId xmlns:p14="http://schemas.microsoft.com/office/powerpoint/2010/main" val="16365505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4061B3-D7DC-426C-A552-2F403B6F4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98" y="1045200"/>
            <a:ext cx="9775394" cy="34870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BD93371-38B2-4AA6-8BBC-10780AF879FB}"/>
              </a:ext>
            </a:extLst>
          </p:cNvPr>
          <p:cNvSpPr txBox="1"/>
          <p:nvPr/>
        </p:nvSpPr>
        <p:spPr>
          <a:xfrm>
            <a:off x="0" y="0"/>
            <a:ext cx="3953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 task: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73A81C-3712-4C00-837A-916A7B2498D0}"/>
              </a:ext>
            </a:extLst>
          </p:cNvPr>
          <p:cNvSpPr txBox="1"/>
          <p:nvPr/>
        </p:nvSpPr>
        <p:spPr>
          <a:xfrm>
            <a:off x="1626149" y="5397301"/>
            <a:ext cx="735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He has ordered them from smallest area to greatest rather than greatest to smallest.</a:t>
            </a:r>
            <a:endParaRPr lang="en-GB" sz="2400" baseline="30000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9496D-FE30-4963-85B6-76D3B7372F12}"/>
              </a:ext>
            </a:extLst>
          </p:cNvPr>
          <p:cNvSpPr txBox="1"/>
          <p:nvPr/>
        </p:nvSpPr>
        <p:spPr>
          <a:xfrm>
            <a:off x="1976511" y="4070578"/>
            <a:ext cx="982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11cm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4C2959-82E1-4DC5-9E41-F50FE26FB9A2}"/>
              </a:ext>
            </a:extLst>
          </p:cNvPr>
          <p:cNvSpPr txBox="1"/>
          <p:nvPr/>
        </p:nvSpPr>
        <p:spPr>
          <a:xfrm>
            <a:off x="4018285" y="4070577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AF38AE-B5CB-472B-8DE6-EAAA0AEF0E10}"/>
              </a:ext>
            </a:extLst>
          </p:cNvPr>
          <p:cNvSpPr txBox="1"/>
          <p:nvPr/>
        </p:nvSpPr>
        <p:spPr>
          <a:xfrm>
            <a:off x="5805395" y="4070577"/>
            <a:ext cx="8947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9cm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85131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4BA329-2C6A-45A5-9D25-2753691D7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742" y="980417"/>
            <a:ext cx="9618345" cy="38963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F846AE-C2C1-4176-8604-FC0437FF65A4}"/>
              </a:ext>
            </a:extLst>
          </p:cNvPr>
          <p:cNvSpPr txBox="1"/>
          <p:nvPr/>
        </p:nvSpPr>
        <p:spPr>
          <a:xfrm>
            <a:off x="0" y="0"/>
            <a:ext cx="3953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 task: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8A8BEF-DA56-4A4A-8872-67E1317F6919}"/>
              </a:ext>
            </a:extLst>
          </p:cNvPr>
          <p:cNvSpPr txBox="1"/>
          <p:nvPr/>
        </p:nvSpPr>
        <p:spPr>
          <a:xfrm>
            <a:off x="1976511" y="4415135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71A9E9-2E7F-4A97-95A5-B87C8C0FA4A1}"/>
              </a:ext>
            </a:extLst>
          </p:cNvPr>
          <p:cNvSpPr txBox="1"/>
          <p:nvPr/>
        </p:nvSpPr>
        <p:spPr>
          <a:xfrm>
            <a:off x="9054567" y="4415135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A9577A-EC07-421C-B970-9CA87461B59B}"/>
              </a:ext>
            </a:extLst>
          </p:cNvPr>
          <p:cNvSpPr txBox="1"/>
          <p:nvPr/>
        </p:nvSpPr>
        <p:spPr>
          <a:xfrm>
            <a:off x="1626149" y="5397301"/>
            <a:ext cx="735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They are both wrong as the two shapes have the same area.</a:t>
            </a:r>
            <a:endParaRPr lang="en-GB" sz="2400" baseline="30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5185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A9B2DD-43A4-4CED-883D-7342950E2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17" y="817188"/>
            <a:ext cx="11685519" cy="34500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7DA329-968D-42D5-BBC7-93F44E7D72CD}"/>
              </a:ext>
            </a:extLst>
          </p:cNvPr>
          <p:cNvSpPr txBox="1"/>
          <p:nvPr/>
        </p:nvSpPr>
        <p:spPr>
          <a:xfrm>
            <a:off x="0" y="0"/>
            <a:ext cx="3953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 task: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BC05D9-BB55-46C9-B4B9-FE9C25132C8C}"/>
              </a:ext>
            </a:extLst>
          </p:cNvPr>
          <p:cNvSpPr txBox="1"/>
          <p:nvPr/>
        </p:nvSpPr>
        <p:spPr>
          <a:xfrm>
            <a:off x="1031735" y="4946727"/>
            <a:ext cx="1012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Multiple different answers possible all with an area of 6cm</a:t>
            </a:r>
            <a:r>
              <a:rPr lang="en-GB" sz="2400" baseline="30000" dirty="0">
                <a:latin typeface="Comic Sans MS" panose="030F0702030302020204" pitchFamily="66" charset="0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27498096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412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Green/Purple: Answers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A9B2DD-43A4-4CED-883D-7342950E2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17" y="817188"/>
            <a:ext cx="11685519" cy="34500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3DD839-5FA6-4B51-96D6-628AE7BC224F}"/>
              </a:ext>
            </a:extLst>
          </p:cNvPr>
          <p:cNvSpPr txBox="1"/>
          <p:nvPr/>
        </p:nvSpPr>
        <p:spPr>
          <a:xfrm>
            <a:off x="1031735" y="4946727"/>
            <a:ext cx="1012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Multiple different answers possible all with an area of 6cm</a:t>
            </a:r>
            <a:r>
              <a:rPr lang="en-GB" sz="2400" baseline="30000" dirty="0">
                <a:latin typeface="Comic Sans MS" panose="030F0702030302020204" pitchFamily="66" charset="0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3186027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-1" y="0"/>
            <a:ext cx="4332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Green/Purple: Answers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1939F1-7153-43A6-B87A-32C753387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496" y="622731"/>
            <a:ext cx="9565597" cy="56125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A5379F-CBA2-4E04-8ED9-AA810BAE227C}"/>
              </a:ext>
            </a:extLst>
          </p:cNvPr>
          <p:cNvSpPr txBox="1"/>
          <p:nvPr/>
        </p:nvSpPr>
        <p:spPr>
          <a:xfrm>
            <a:off x="9120659" y="2105052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9cm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0794B9-DB79-4503-8C98-DA52CB7D9916}"/>
              </a:ext>
            </a:extLst>
          </p:cNvPr>
          <p:cNvSpPr txBox="1"/>
          <p:nvPr/>
        </p:nvSpPr>
        <p:spPr>
          <a:xfrm>
            <a:off x="9144809" y="1682546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78DB98-D9E4-491A-81B3-D06B341A9805}"/>
              </a:ext>
            </a:extLst>
          </p:cNvPr>
          <p:cNvSpPr txBox="1"/>
          <p:nvPr/>
        </p:nvSpPr>
        <p:spPr>
          <a:xfrm>
            <a:off x="9111333" y="1260040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7cm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FDE628-FBCE-4F72-8A9E-4930C6922609}"/>
              </a:ext>
            </a:extLst>
          </p:cNvPr>
          <p:cNvSpPr txBox="1"/>
          <p:nvPr/>
        </p:nvSpPr>
        <p:spPr>
          <a:xfrm>
            <a:off x="9226165" y="2871747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95FEB7-3623-4B49-BBA5-772E7FC59E66}"/>
              </a:ext>
            </a:extLst>
          </p:cNvPr>
          <p:cNvSpPr txBox="1"/>
          <p:nvPr/>
        </p:nvSpPr>
        <p:spPr>
          <a:xfrm>
            <a:off x="9026924" y="3282574"/>
            <a:ext cx="1205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10cm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3FFD87-4868-4D73-A04B-FD72044B992C}"/>
              </a:ext>
            </a:extLst>
          </p:cNvPr>
          <p:cNvSpPr txBox="1"/>
          <p:nvPr/>
        </p:nvSpPr>
        <p:spPr>
          <a:xfrm>
            <a:off x="9153536" y="2480135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5cm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B1EE41-C966-46C6-8701-5B941605EA6A}"/>
              </a:ext>
            </a:extLst>
          </p:cNvPr>
          <p:cNvSpPr txBox="1"/>
          <p:nvPr/>
        </p:nvSpPr>
        <p:spPr>
          <a:xfrm>
            <a:off x="10359001" y="2097910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7554E8-AF7E-497A-926C-3B3BECC8D802}"/>
              </a:ext>
            </a:extLst>
          </p:cNvPr>
          <p:cNvSpPr txBox="1"/>
          <p:nvPr/>
        </p:nvSpPr>
        <p:spPr>
          <a:xfrm>
            <a:off x="10305018" y="3282574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F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046499-608D-47FF-A50C-E4BCE5CF13A9}"/>
              </a:ext>
            </a:extLst>
          </p:cNvPr>
          <p:cNvSpPr txBox="1"/>
          <p:nvPr/>
        </p:nvSpPr>
        <p:spPr>
          <a:xfrm>
            <a:off x="10287020" y="287111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DFDD6C-CE82-4AF9-AEF0-AD5E41207001}"/>
              </a:ext>
            </a:extLst>
          </p:cNvPr>
          <p:cNvSpPr txBox="1"/>
          <p:nvPr/>
        </p:nvSpPr>
        <p:spPr>
          <a:xfrm>
            <a:off x="10316749" y="2520730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AD38AA-9BF8-4F69-8ACC-E16306E2717B}"/>
              </a:ext>
            </a:extLst>
          </p:cNvPr>
          <p:cNvSpPr txBox="1"/>
          <p:nvPr/>
        </p:nvSpPr>
        <p:spPr>
          <a:xfrm>
            <a:off x="10240236" y="1249642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B445B6-1D63-4232-8883-15D3D65403D3}"/>
              </a:ext>
            </a:extLst>
          </p:cNvPr>
          <p:cNvSpPr txBox="1"/>
          <p:nvPr/>
        </p:nvSpPr>
        <p:spPr>
          <a:xfrm>
            <a:off x="10305018" y="1690231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30756108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4107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Green/Purple: Answers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E06CB7-60C7-4E29-AD1E-CB0089B3F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387" y="1596098"/>
            <a:ext cx="9919709" cy="2252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20173E0-D856-4F4F-A155-B77052DC41B7}"/>
              </a:ext>
            </a:extLst>
          </p:cNvPr>
          <p:cNvSpPr txBox="1"/>
          <p:nvPr/>
        </p:nvSpPr>
        <p:spPr>
          <a:xfrm>
            <a:off x="1031735" y="4946727"/>
            <a:ext cx="10128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The area is reducing by 1cm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  <a:r>
              <a:rPr lang="en-GB" sz="2400" dirty="0">
                <a:latin typeface="Comic Sans MS" panose="030F0702030302020204" pitchFamily="66" charset="0"/>
              </a:rPr>
              <a:t> each time as she takes one off each part of the cross working in a clockwise direction.</a:t>
            </a:r>
            <a:endParaRPr lang="en-GB" sz="2400" baseline="300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A1D1A7-8A6A-490A-9749-B0B4BE954B0C}"/>
              </a:ext>
            </a:extLst>
          </p:cNvPr>
          <p:cNvSpPr txBox="1"/>
          <p:nvPr/>
        </p:nvSpPr>
        <p:spPr>
          <a:xfrm>
            <a:off x="6733893" y="3848667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6cm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E2E3A6-D9FA-426E-96CE-ED5DB6A26E5D}"/>
              </a:ext>
            </a:extLst>
          </p:cNvPr>
          <p:cNvSpPr txBox="1"/>
          <p:nvPr/>
        </p:nvSpPr>
        <p:spPr>
          <a:xfrm>
            <a:off x="5158258" y="3848668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7cm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861582-BE9D-4916-A9D9-68617BECC39A}"/>
              </a:ext>
            </a:extLst>
          </p:cNvPr>
          <p:cNvSpPr txBox="1"/>
          <p:nvPr/>
        </p:nvSpPr>
        <p:spPr>
          <a:xfrm>
            <a:off x="3310755" y="3848669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F37EF8-3D46-413E-9516-EDB3B12878B9}"/>
              </a:ext>
            </a:extLst>
          </p:cNvPr>
          <p:cNvSpPr txBox="1"/>
          <p:nvPr/>
        </p:nvSpPr>
        <p:spPr>
          <a:xfrm>
            <a:off x="1395204" y="3849426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9cm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05670E-703B-4B05-BE18-F8080D971A54}"/>
              </a:ext>
            </a:extLst>
          </p:cNvPr>
          <p:cNvSpPr/>
          <p:nvPr/>
        </p:nvSpPr>
        <p:spPr>
          <a:xfrm>
            <a:off x="8074855" y="2574388"/>
            <a:ext cx="295421" cy="295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186FB3-77C6-48AC-ADCC-2C8A44C1E22E}"/>
              </a:ext>
            </a:extLst>
          </p:cNvPr>
          <p:cNvSpPr/>
          <p:nvPr/>
        </p:nvSpPr>
        <p:spPr>
          <a:xfrm>
            <a:off x="8398412" y="2865120"/>
            <a:ext cx="295421" cy="295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08DAD7-AA53-41A6-9537-FFDB01783ABF}"/>
              </a:ext>
            </a:extLst>
          </p:cNvPr>
          <p:cNvSpPr/>
          <p:nvPr/>
        </p:nvSpPr>
        <p:spPr>
          <a:xfrm>
            <a:off x="8389033" y="2247316"/>
            <a:ext cx="295421" cy="295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F03698-5A22-4E01-90C0-AF7658F9FA1C}"/>
              </a:ext>
            </a:extLst>
          </p:cNvPr>
          <p:cNvSpPr/>
          <p:nvPr/>
        </p:nvSpPr>
        <p:spPr>
          <a:xfrm>
            <a:off x="8689144" y="2565010"/>
            <a:ext cx="295421" cy="295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F8B6260-70C9-488A-BC2D-471762A9DD87}"/>
              </a:ext>
            </a:extLst>
          </p:cNvPr>
          <p:cNvSpPr/>
          <p:nvPr/>
        </p:nvSpPr>
        <p:spPr>
          <a:xfrm>
            <a:off x="8389034" y="2564252"/>
            <a:ext cx="295421" cy="295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32E42A8-2EC4-406C-A987-22DDE22C6837}"/>
              </a:ext>
            </a:extLst>
          </p:cNvPr>
          <p:cNvSpPr/>
          <p:nvPr/>
        </p:nvSpPr>
        <p:spPr>
          <a:xfrm>
            <a:off x="9642600" y="2555831"/>
            <a:ext cx="295421" cy="29542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7B970E0-3814-4A8C-97A4-925841892675}"/>
              </a:ext>
            </a:extLst>
          </p:cNvPr>
          <p:cNvSpPr/>
          <p:nvPr/>
        </p:nvSpPr>
        <p:spPr>
          <a:xfrm>
            <a:off x="9356557" y="2565409"/>
            <a:ext cx="295421" cy="29542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C800B2-AE43-4EE5-97B0-561D805579EF}"/>
              </a:ext>
            </a:extLst>
          </p:cNvPr>
          <p:cNvSpPr/>
          <p:nvPr/>
        </p:nvSpPr>
        <p:spPr>
          <a:xfrm>
            <a:off x="9940334" y="2564252"/>
            <a:ext cx="295421" cy="29542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0973583-A965-4BB7-9F78-30D24A198BE8}"/>
              </a:ext>
            </a:extLst>
          </p:cNvPr>
          <p:cNvSpPr/>
          <p:nvPr/>
        </p:nvSpPr>
        <p:spPr>
          <a:xfrm>
            <a:off x="9651978" y="2874498"/>
            <a:ext cx="295421" cy="29542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DB7D61-3247-427C-A501-767BC0D2166D}"/>
              </a:ext>
            </a:extLst>
          </p:cNvPr>
          <p:cNvSpPr txBox="1"/>
          <p:nvPr/>
        </p:nvSpPr>
        <p:spPr>
          <a:xfrm>
            <a:off x="8046824" y="3846540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5cm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113E7A-BFD4-41D4-BC4D-CA7986C401AD}"/>
              </a:ext>
            </a:extLst>
          </p:cNvPr>
          <p:cNvSpPr txBox="1"/>
          <p:nvPr/>
        </p:nvSpPr>
        <p:spPr>
          <a:xfrm>
            <a:off x="9370729" y="3880923"/>
            <a:ext cx="93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66771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53C3E98-B0B5-4328-A04E-71B41D56094C}"/>
              </a:ext>
            </a:extLst>
          </p:cNvPr>
          <p:cNvSpPr txBox="1"/>
          <p:nvPr/>
        </p:nvSpPr>
        <p:spPr>
          <a:xfrm>
            <a:off x="821635" y="1749287"/>
            <a:ext cx="1024992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Today and tomorrow we are revisiting area and perimeter.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Take a moment and try to write down what we mean by the two terms: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Area: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Perimeter: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D35FED-390C-4B1C-96A7-FB3CECC95C2E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</p:spTree>
    <p:extLst>
      <p:ext uri="{BB962C8B-B14F-4D97-AF65-F5344CB8AC3E}">
        <p14:creationId xmlns:p14="http://schemas.microsoft.com/office/powerpoint/2010/main" val="965172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53C3E98-B0B5-4328-A04E-71B41D56094C}"/>
              </a:ext>
            </a:extLst>
          </p:cNvPr>
          <p:cNvSpPr txBox="1"/>
          <p:nvPr/>
        </p:nvSpPr>
        <p:spPr>
          <a:xfrm>
            <a:off x="377686" y="1298714"/>
            <a:ext cx="110854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Area: Area is the amount of space taken up by a 2D shape. It is measured in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square units. Usually 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  <a:r>
              <a:rPr lang="en-GB" sz="2400" dirty="0">
                <a:latin typeface="Comic Sans MS" panose="030F0702030302020204" pitchFamily="66" charset="0"/>
              </a:rPr>
              <a:t> or 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Perimeter: The distance around the edge of a 2D shape. It is measured in our usual units of length i.e. cm, m, km etc.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Today, our focus will be on area. Watch this video: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https://www.bbc.co.uk/bitesize/topics/zjbg87h/articles/zwqt6fr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B95656-C9B2-4DCC-9165-19E60554FC4E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</p:spTree>
    <p:extLst>
      <p:ext uri="{BB962C8B-B14F-4D97-AF65-F5344CB8AC3E}">
        <p14:creationId xmlns:p14="http://schemas.microsoft.com/office/powerpoint/2010/main" val="982060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53C3E98-B0B5-4328-A04E-71B41D56094C}"/>
              </a:ext>
            </a:extLst>
          </p:cNvPr>
          <p:cNvSpPr txBox="1"/>
          <p:nvPr/>
        </p:nvSpPr>
        <p:spPr>
          <a:xfrm>
            <a:off x="311425" y="1179444"/>
            <a:ext cx="110854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Now work through p1-8 of the following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 lesson to revisit finding the area of rectangles.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https://app.mymaths.co.uk/266-lesson/area-of-rectangles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 test your understanding using the following homework: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3"/>
              </a:rPr>
              <a:t>https://app.mymaths.co.uk/266-homework/area-of-rectangles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458575-9B30-48EB-AA20-618A5B474420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</p:spTree>
    <p:extLst>
      <p:ext uri="{BB962C8B-B14F-4D97-AF65-F5344CB8AC3E}">
        <p14:creationId xmlns:p14="http://schemas.microsoft.com/office/powerpoint/2010/main" val="515664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D35F3B-CC3E-40BE-9682-CA85A3E08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89" y="1514156"/>
            <a:ext cx="3133333" cy="15238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C9F0DE-01AE-45DD-90DB-7DBA4CDA7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89" y="4115348"/>
            <a:ext cx="3380952" cy="21523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25ED4F-C76E-42D9-BF10-98331B3E9902}"/>
              </a:ext>
            </a:extLst>
          </p:cNvPr>
          <p:cNvSpPr txBox="1"/>
          <p:nvPr/>
        </p:nvSpPr>
        <p:spPr>
          <a:xfrm>
            <a:off x="5777949" y="1166842"/>
            <a:ext cx="56321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Sometimes, we need to find the area of shapes which aren’t rectangles.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This is not a problem if the shape is split into squares. We can simply count them.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Top tip: It helps to put a mark in each square as you count it so that you only count each one once!</a:t>
            </a:r>
          </a:p>
          <a:p>
            <a:endParaRPr lang="en-GB" sz="2400" dirty="0">
              <a:highlight>
                <a:srgbClr val="FFFF00"/>
              </a:highlight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Work out the area of each shape.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</p:spTree>
    <p:extLst>
      <p:ext uri="{BB962C8B-B14F-4D97-AF65-F5344CB8AC3E}">
        <p14:creationId xmlns:p14="http://schemas.microsoft.com/office/powerpoint/2010/main" val="664862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D35F3B-CC3E-40BE-9682-CA85A3E08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89" y="1514156"/>
            <a:ext cx="3133333" cy="15238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C9F0DE-01AE-45DD-90DB-7DBA4CDA7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89" y="4115348"/>
            <a:ext cx="3380952" cy="21523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35FEBF-B35F-448E-A9C8-9055A619B6FA}"/>
              </a:ext>
            </a:extLst>
          </p:cNvPr>
          <p:cNvSpPr/>
          <p:nvPr/>
        </p:nvSpPr>
        <p:spPr>
          <a:xfrm>
            <a:off x="4982554" y="1514156"/>
            <a:ext cx="56781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If the side of each square is 1cm, the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total area = 11cm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  <a:endParaRPr lang="en-GB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434379-F60D-450C-B891-4BD5D0D7BCBD}"/>
              </a:ext>
            </a:extLst>
          </p:cNvPr>
          <p:cNvSpPr/>
          <p:nvPr/>
        </p:nvSpPr>
        <p:spPr>
          <a:xfrm>
            <a:off x="5060482" y="4360541"/>
            <a:ext cx="56781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If the side of each square is 1cm, the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total area = 22cm</a:t>
            </a:r>
            <a:r>
              <a:rPr lang="en-GB" sz="2400" baseline="30000" dirty="0">
                <a:latin typeface="Comic Sans MS" panose="030F0702030302020204" pitchFamily="66" charset="0"/>
              </a:rPr>
              <a:t>2</a:t>
            </a:r>
            <a:endParaRPr lang="en-GB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61120C-01B7-472F-BD2F-A1D34FD9D751}"/>
              </a:ext>
            </a:extLst>
          </p:cNvPr>
          <p:cNvSpPr txBox="1"/>
          <p:nvPr/>
        </p:nvSpPr>
        <p:spPr>
          <a:xfrm>
            <a:off x="1083221" y="1052491"/>
            <a:ext cx="1394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2489636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03.06.20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area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35FEBF-B35F-448E-A9C8-9055A619B6FA}"/>
              </a:ext>
            </a:extLst>
          </p:cNvPr>
          <p:cNvSpPr/>
          <p:nvPr/>
        </p:nvSpPr>
        <p:spPr>
          <a:xfrm>
            <a:off x="410554" y="1328626"/>
            <a:ext cx="112116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Now try the task set for your maths group.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They can be printed from the maths resources folder or, if you don’t have access to a printer, there is a copy of each task on the next few slides.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49160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A0970-1632-42BD-828E-A988738FA04E}"/>
              </a:ext>
            </a:extLst>
          </p:cNvPr>
          <p:cNvSpPr txBox="1"/>
          <p:nvPr/>
        </p:nvSpPr>
        <p:spPr>
          <a:xfrm>
            <a:off x="0" y="0"/>
            <a:ext cx="222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Orange task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C89EAA-F18E-4F87-B8A1-FD5BE0F2B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661" y="870038"/>
            <a:ext cx="10567104" cy="511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413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733</Words>
  <Application>Microsoft Office PowerPoint</Application>
  <PresentationFormat>Widescreen</PresentationFormat>
  <Paragraphs>141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34</cp:revision>
  <dcterms:created xsi:type="dcterms:W3CDTF">2020-05-19T15:52:45Z</dcterms:created>
  <dcterms:modified xsi:type="dcterms:W3CDTF">2020-05-29T09:23:59Z</dcterms:modified>
</cp:coreProperties>
</file>