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0" r:id="rId6"/>
    <p:sldId id="262" r:id="rId7"/>
    <p:sldId id="259" r:id="rId8"/>
    <p:sldId id="263" r:id="rId9"/>
    <p:sldId id="266" r:id="rId10"/>
    <p:sldId id="267" r:id="rId11"/>
    <p:sldId id="261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2D9DF-39F2-49BD-B0F2-9C00D92B60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B5AEA1-B935-4DC5-9F24-A3C27DB207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89E806-438E-409D-8B55-D1CD9F5E2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59DED0-4910-479E-BB3A-C53064129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1C709-E23E-4AFE-8CC5-3F28BDB73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0089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30D4B-81EC-4F8D-BEB4-BF906213D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7A6FF7-C8D7-4188-A6E8-875567C8AD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B5501-0B7A-414C-9B5F-7B92BFDD2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659EC-AE43-4071-9187-A7EC68B78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53476-7730-4AE5-9C06-D866A8FD1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23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806AD4-8D26-41F0-8FBE-E3AF29AA08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40BD2A-73CA-4C41-9AB9-C6A3A70853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AE07C-710E-4EE4-A205-256F3A49A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84F21-AB76-45F4-8FA2-54528436B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0BC8B7-748F-4930-B412-2DD8794FB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826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57F28-046B-4928-87C6-FAA796F41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A87ED8-940A-4BD2-99EF-868C2BE10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096474-D35C-4C39-96E0-785C0A48B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93FA-B0AF-4ED6-AC2F-755E7A287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6B6C7-E058-43E2-AC71-EF4FB8EF2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83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0E029-D544-41C1-96C2-46B479419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D3E249-9369-4201-9221-01DC4E1A3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4A8AA9-E97A-4771-9648-A7C7BCE4B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11ADFC-6A72-4F6C-8490-5E65D57F1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5D06D-7EA6-4D2C-BA38-752F0DDC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837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AB112-89AD-4908-881D-DC6729688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D1BCE-5AE8-479E-8BE5-A56B326DD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8D843-EAC9-42D6-AEC9-5A5B3C2D27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3C7AAA-D66C-4D12-A4AD-187ECEC9F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9CF28C-E054-402D-981E-BD0D581D3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723E5-BEDB-4B5E-BB84-2A7A0EFDA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011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3E45E-5648-427F-81A0-1C88738BB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0D1A75-37C8-455B-A349-342A3D5A61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39FC26-D09E-4C72-BBDC-BB507A891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796F10-1295-4363-AD50-677A00451C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864545-4EBF-4916-B4FB-A191CBCAB7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E13263-5ECC-4AE7-96C2-88CFC4D3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0A8981-0ED9-41D4-976E-869D9F502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2C76F9-CD71-4481-BAF8-67C14509A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0485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0FAD2-8369-4FB2-A49F-A42810EBB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B94C80-B4CC-4551-BE28-22A077CCB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BE8FE2-F932-424E-9842-90BACE9DF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0E01F8-EA66-4902-AB3A-58FD21225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165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632A1F-8284-4768-B3BC-B647370B4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654E60-58D4-4ED6-8B4F-4EA8079F1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A073CC-4340-4D00-819B-28E8E52EF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049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70486-D034-494D-9376-C117D4B4E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2CEE5-9F54-4AA2-A5DB-91461AE11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CC256-142B-48C8-A313-1531EAA439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A60A30-CC07-435F-B7CA-FC7AB858A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7695EC-D038-4F28-B014-0DA69D2B4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81FEB2-311E-4C8A-8272-EAE86AE09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796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F2ED8-925D-4504-B6ED-FC86F71F6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BF8681-CC34-4997-8C64-C6D2AB52F3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05FD6C-EB47-4CC8-A107-3B206C104C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7A7D81-7583-40F1-9924-810859FF3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96FD2-CDCB-40F0-A27F-027EF812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EFFD9A-723A-4B5F-9D75-94F4BA38C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392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A8B8EA-24D3-4682-B7EC-9C351AEA1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FDF560-746C-4B4B-9126-D35FF6D5A7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CF786C-EDE6-4DA6-A29E-166AE1760A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C1E0F-6891-4DA2-B136-FFDD54D438B8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C6CA00-6B18-4331-BF75-A584FCB416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6AD331-668B-4B82-A80E-0F657D8A4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754C5-A662-4607-B4BD-4448DBB4BE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946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bc.co.uk/bitesize/clips/z8pfgk7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7ABA4D-E960-4179-93B2-58504950B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285" y="3429001"/>
            <a:ext cx="2371429" cy="1219048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5217825-E93F-4D04-AC33-7381FDC668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257416"/>
              </p:ext>
            </p:extLst>
          </p:nvPr>
        </p:nvGraphicFramePr>
        <p:xfrm>
          <a:off x="679174" y="1996516"/>
          <a:ext cx="10515600" cy="8229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10575006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  <a:latin typeface="Comic Sans MS" panose="030F0702030302020204" pitchFamily="66" charset="0"/>
                        </a:rPr>
                        <a:t>Create an equivalent fraction for each of the following. You must use the digit 8 in each one.</a:t>
                      </a:r>
                      <a:r>
                        <a:rPr lang="en-GB" dirty="0">
                          <a:effectLst/>
                        </a:rPr>
                        <a:t>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37170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650F428-4324-414F-816A-B3C99B895417}"/>
              </a:ext>
            </a:extLst>
          </p:cNvPr>
          <p:cNvSpPr txBox="1"/>
          <p:nvPr/>
        </p:nvSpPr>
        <p:spPr>
          <a:xfrm>
            <a:off x="679174" y="1382429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BA248E-530D-410C-898E-80BD247E5CC1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778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2A5C83C3-8F47-4A3C-AB36-02DE2B21707C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141F4F-BBEA-4590-8404-1AF3CFFCD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086" y="1296961"/>
            <a:ext cx="3942857" cy="50857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801085-6947-4F70-AA2A-EF97961DE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82" y="3429000"/>
            <a:ext cx="1647619" cy="271428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CEB940E-2164-4161-B68B-B14D9A5EBEAE}"/>
              </a:ext>
            </a:extLst>
          </p:cNvPr>
          <p:cNvSpPr/>
          <p:nvPr/>
        </p:nvSpPr>
        <p:spPr>
          <a:xfrm>
            <a:off x="7657239" y="1655370"/>
            <a:ext cx="4428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As you work around the perimeter of the shape, you can see that the length of every side has tripled as we used a scale factor of 3. </a:t>
            </a:r>
          </a:p>
        </p:txBody>
      </p:sp>
    </p:spTree>
    <p:extLst>
      <p:ext uri="{BB962C8B-B14F-4D97-AF65-F5344CB8AC3E}">
        <p14:creationId xmlns:p14="http://schemas.microsoft.com/office/powerpoint/2010/main" val="4107429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85F1A2D-5778-4CBF-ABB0-FBFD26E31A52}"/>
              </a:ext>
            </a:extLst>
          </p:cNvPr>
          <p:cNvSpPr txBox="1"/>
          <p:nvPr/>
        </p:nvSpPr>
        <p:spPr>
          <a:xfrm>
            <a:off x="143510" y="1828801"/>
            <a:ext cx="115799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Copy each shape in your book then enlarge it using the scale specified. </a:t>
            </a:r>
            <a:endParaRPr lang="en-GB" sz="2800" dirty="0">
              <a:effectLst/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Orange: start at 1 and complete at least 4 shapes</a:t>
            </a:r>
            <a:endParaRPr lang="en-GB" sz="2800" dirty="0">
              <a:effectLst/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Yellow: start at 4 and complete at least 4 shapes</a:t>
            </a:r>
            <a:endParaRPr lang="en-GB" sz="2800" dirty="0">
              <a:effectLst/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Green/Purple: start at Q7 and complete at least 4 shapes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Think about layout and presentation. Estimate the space required before starting to draw your shape.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9465B9-6521-4F8D-A712-E3D042FD1DA7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726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B288E3F-72E1-4621-A45E-E9090D64759A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2" y="954107"/>
            <a:ext cx="1932393" cy="56748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470" y="954107"/>
            <a:ext cx="1731615" cy="30796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9470" y="4076602"/>
            <a:ext cx="1866667" cy="25523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1458" y="954107"/>
            <a:ext cx="2276190" cy="443809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710645" y="559900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 copy of this can also be found in the Daily Doodle folder.</a:t>
            </a:r>
          </a:p>
        </p:txBody>
      </p:sp>
    </p:spTree>
    <p:extLst>
      <p:ext uri="{BB962C8B-B14F-4D97-AF65-F5344CB8AC3E}">
        <p14:creationId xmlns:p14="http://schemas.microsoft.com/office/powerpoint/2010/main" val="303728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5217825-E93F-4D04-AC33-7381FDC668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722181"/>
              </p:ext>
            </p:extLst>
          </p:nvPr>
        </p:nvGraphicFramePr>
        <p:xfrm>
          <a:off x="656099" y="1893504"/>
          <a:ext cx="10515600" cy="8229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10575006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  <a:latin typeface="Comic Sans MS" panose="030F0702030302020204" pitchFamily="66" charset="0"/>
                        </a:rPr>
                        <a:t>Remember: when creating equivalent fractions, whatever we do to the top, we must do to the bottom.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37170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650F428-4324-414F-816A-B3C99B895417}"/>
              </a:ext>
            </a:extLst>
          </p:cNvPr>
          <p:cNvSpPr txBox="1"/>
          <p:nvPr/>
        </p:nvSpPr>
        <p:spPr>
          <a:xfrm>
            <a:off x="679174" y="1382429"/>
            <a:ext cx="6598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</a:t>
            </a:r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: possible answers (there are others)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A5AD93C-57A3-4DD0-82F5-A839F947412E}"/>
                  </a:ext>
                </a:extLst>
              </p:cNvPr>
              <p:cNvSpPr txBox="1"/>
              <p:nvPr/>
            </p:nvSpPr>
            <p:spPr>
              <a:xfrm>
                <a:off x="10424492" y="3518938"/>
                <a:ext cx="504946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GB" sz="28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A5AD93C-57A3-4DD0-82F5-A839F94741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4492" y="3518938"/>
                <a:ext cx="504946" cy="8094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C0D1125-1790-4831-98FE-0CA330B03505}"/>
                  </a:ext>
                </a:extLst>
              </p:cNvPr>
              <p:cNvSpPr txBox="1"/>
              <p:nvPr/>
            </p:nvSpPr>
            <p:spPr>
              <a:xfrm>
                <a:off x="6570977" y="3566239"/>
                <a:ext cx="504946" cy="806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</m:oMath>
                  </m:oMathPara>
                </a14:m>
                <a:endParaRPr lang="en-GB" sz="28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C0D1125-1790-4831-98FE-0CA330B035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0977" y="3566239"/>
                <a:ext cx="504946" cy="8066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5133C23-7F3B-4D92-89AE-F42559358365}"/>
                  </a:ext>
                </a:extLst>
              </p:cNvPr>
              <p:cNvSpPr txBox="1"/>
              <p:nvPr/>
            </p:nvSpPr>
            <p:spPr>
              <a:xfrm>
                <a:off x="2523628" y="3573059"/>
                <a:ext cx="306173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28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5133C23-7F3B-4D92-89AE-F425593583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3628" y="3573059"/>
                <a:ext cx="306173" cy="8094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124BDFC-684B-4B38-A2C4-86A877319FE3}"/>
                  </a:ext>
                </a:extLst>
              </p:cNvPr>
              <p:cNvSpPr txBox="1"/>
              <p:nvPr/>
            </p:nvSpPr>
            <p:spPr>
              <a:xfrm>
                <a:off x="9152189" y="3529169"/>
                <a:ext cx="306173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28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124BDFC-684B-4B38-A2C4-86A877319F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2189" y="3529169"/>
                <a:ext cx="306173" cy="80945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090F806-718B-42C6-AEDA-D006AEA6D697}"/>
                  </a:ext>
                </a:extLst>
              </p:cNvPr>
              <p:cNvSpPr txBox="1"/>
              <p:nvPr/>
            </p:nvSpPr>
            <p:spPr>
              <a:xfrm>
                <a:off x="5306762" y="3563418"/>
                <a:ext cx="306173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28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090F806-718B-42C6-AEDA-D006AEA6D6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6762" y="3563418"/>
                <a:ext cx="306173" cy="80945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CBC8AFB-3EB7-4FAA-9708-F4E63B90A3F2}"/>
                  </a:ext>
                </a:extLst>
              </p:cNvPr>
              <p:cNvSpPr txBox="1"/>
              <p:nvPr/>
            </p:nvSpPr>
            <p:spPr>
              <a:xfrm>
                <a:off x="1241773" y="3560105"/>
                <a:ext cx="306173" cy="806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CBC8AFB-3EB7-4FAA-9708-F4E63B90A3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773" y="3560105"/>
                <a:ext cx="306173" cy="8066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6E06C9C8-B3B3-439C-B2C5-2F5F0BC65682}"/>
              </a:ext>
            </a:extLst>
          </p:cNvPr>
          <p:cNvSpPr txBox="1"/>
          <p:nvPr/>
        </p:nvSpPr>
        <p:spPr>
          <a:xfrm>
            <a:off x="1848910" y="367228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4F268B-0B0B-4B48-9BE7-2DFF6F0822E1}"/>
              </a:ext>
            </a:extLst>
          </p:cNvPr>
          <p:cNvSpPr txBox="1"/>
          <p:nvPr/>
        </p:nvSpPr>
        <p:spPr>
          <a:xfrm>
            <a:off x="5913899" y="370653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=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F18EBC-A809-4E1E-8B6D-A674BA2878B9}"/>
              </a:ext>
            </a:extLst>
          </p:cNvPr>
          <p:cNvSpPr txBox="1"/>
          <p:nvPr/>
        </p:nvSpPr>
        <p:spPr>
          <a:xfrm>
            <a:off x="9759326" y="367228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=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173F1A-8905-47E6-A3D5-5203FA1CFB21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16" name="Arrow: Curved Down 15">
            <a:extLst>
              <a:ext uri="{FF2B5EF4-FFF2-40B4-BE49-F238E27FC236}">
                <a16:creationId xmlns:a16="http://schemas.microsoft.com/office/drawing/2014/main" id="{C687C1C3-2966-4832-A27F-F0616CCB25DE}"/>
              </a:ext>
            </a:extLst>
          </p:cNvPr>
          <p:cNvSpPr/>
          <p:nvPr/>
        </p:nvSpPr>
        <p:spPr>
          <a:xfrm>
            <a:off x="1458310" y="3120994"/>
            <a:ext cx="1145402" cy="32789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urved Down 16">
            <a:extLst>
              <a:ext uri="{FF2B5EF4-FFF2-40B4-BE49-F238E27FC236}">
                <a16:creationId xmlns:a16="http://schemas.microsoft.com/office/drawing/2014/main" id="{8DDFEDC2-2C84-466D-8432-37C08F02D3B2}"/>
              </a:ext>
            </a:extLst>
          </p:cNvPr>
          <p:cNvSpPr/>
          <p:nvPr/>
        </p:nvSpPr>
        <p:spPr>
          <a:xfrm>
            <a:off x="9368726" y="3012137"/>
            <a:ext cx="1145402" cy="32789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Arrow: Curved Down 17">
            <a:extLst>
              <a:ext uri="{FF2B5EF4-FFF2-40B4-BE49-F238E27FC236}">
                <a16:creationId xmlns:a16="http://schemas.microsoft.com/office/drawing/2014/main" id="{87944F61-34C9-4723-AF2A-7695D636F3FE}"/>
              </a:ext>
            </a:extLst>
          </p:cNvPr>
          <p:cNvSpPr/>
          <p:nvPr/>
        </p:nvSpPr>
        <p:spPr>
          <a:xfrm>
            <a:off x="5523299" y="3032321"/>
            <a:ext cx="1145402" cy="32789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9" name="Arrow: Curved Down 18">
            <a:extLst>
              <a:ext uri="{FF2B5EF4-FFF2-40B4-BE49-F238E27FC236}">
                <a16:creationId xmlns:a16="http://schemas.microsoft.com/office/drawing/2014/main" id="{52969F38-169C-4525-B112-36C7C4198EBC}"/>
              </a:ext>
            </a:extLst>
          </p:cNvPr>
          <p:cNvSpPr/>
          <p:nvPr/>
        </p:nvSpPr>
        <p:spPr>
          <a:xfrm flipV="1">
            <a:off x="1384268" y="4555521"/>
            <a:ext cx="1145402" cy="32789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Arrow: Curved Down 19">
            <a:extLst>
              <a:ext uri="{FF2B5EF4-FFF2-40B4-BE49-F238E27FC236}">
                <a16:creationId xmlns:a16="http://schemas.microsoft.com/office/drawing/2014/main" id="{E337951D-4C2E-476D-9459-FEAEE6D01620}"/>
              </a:ext>
            </a:extLst>
          </p:cNvPr>
          <p:cNvSpPr/>
          <p:nvPr/>
        </p:nvSpPr>
        <p:spPr>
          <a:xfrm flipV="1">
            <a:off x="9368726" y="4527760"/>
            <a:ext cx="1145402" cy="32789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Arrow: Curved Down 20">
            <a:extLst>
              <a:ext uri="{FF2B5EF4-FFF2-40B4-BE49-F238E27FC236}">
                <a16:creationId xmlns:a16="http://schemas.microsoft.com/office/drawing/2014/main" id="{9816E14B-A2B8-4B09-A06E-7EB6AB0B1535}"/>
              </a:ext>
            </a:extLst>
          </p:cNvPr>
          <p:cNvSpPr/>
          <p:nvPr/>
        </p:nvSpPr>
        <p:spPr>
          <a:xfrm flipV="1">
            <a:off x="5523299" y="4648254"/>
            <a:ext cx="1145402" cy="32789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0B9FA7-7974-4066-99F1-E5BDAAAF611C}"/>
              </a:ext>
            </a:extLst>
          </p:cNvPr>
          <p:cNvSpPr txBox="1"/>
          <p:nvPr/>
        </p:nvSpPr>
        <p:spPr>
          <a:xfrm>
            <a:off x="9648718" y="2621252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x 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2B5626-3B87-4CE8-B22C-9F4A6B1BC665}"/>
              </a:ext>
            </a:extLst>
          </p:cNvPr>
          <p:cNvSpPr txBox="1"/>
          <p:nvPr/>
        </p:nvSpPr>
        <p:spPr>
          <a:xfrm>
            <a:off x="1746909" y="2758150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x 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E117D5D-4149-4FDB-B734-2DB81F7B2890}"/>
              </a:ext>
            </a:extLst>
          </p:cNvPr>
          <p:cNvSpPr txBox="1"/>
          <p:nvPr/>
        </p:nvSpPr>
        <p:spPr>
          <a:xfrm>
            <a:off x="1680078" y="4938415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x 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46022F-CDD4-45C0-A920-EC289935F66C}"/>
              </a:ext>
            </a:extLst>
          </p:cNvPr>
          <p:cNvSpPr txBox="1"/>
          <p:nvPr/>
        </p:nvSpPr>
        <p:spPr>
          <a:xfrm>
            <a:off x="5879297" y="5102926"/>
            <a:ext cx="556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x 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1C4F83-FAE2-4329-A720-7F569A3A3762}"/>
              </a:ext>
            </a:extLst>
          </p:cNvPr>
          <p:cNvSpPr txBox="1"/>
          <p:nvPr/>
        </p:nvSpPr>
        <p:spPr>
          <a:xfrm>
            <a:off x="5755361" y="261036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x 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3B04368-7542-43A7-BB78-2445E91C6772}"/>
              </a:ext>
            </a:extLst>
          </p:cNvPr>
          <p:cNvSpPr txBox="1"/>
          <p:nvPr/>
        </p:nvSpPr>
        <p:spPr>
          <a:xfrm>
            <a:off x="9747623" y="4938415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x 4</a:t>
            </a:r>
          </a:p>
        </p:txBody>
      </p:sp>
    </p:spTree>
    <p:extLst>
      <p:ext uri="{BB962C8B-B14F-4D97-AF65-F5344CB8AC3E}">
        <p14:creationId xmlns:p14="http://schemas.microsoft.com/office/powerpoint/2010/main" val="3216646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36A6EC-9107-4449-8F0A-61E8DE1F9A5B}"/>
              </a:ext>
            </a:extLst>
          </p:cNvPr>
          <p:cNvSpPr txBox="1"/>
          <p:nvPr/>
        </p:nvSpPr>
        <p:spPr>
          <a:xfrm>
            <a:off x="1842867" y="2844225"/>
            <a:ext cx="9100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  <a:hlinkClick r:id="rId2"/>
              </a:rPr>
              <a:t>https://www.bbc.co.uk/bitesize/clips/z8pfgk7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656E37-2FA1-478E-85FE-1AEFF8C246CE}"/>
              </a:ext>
            </a:extLst>
          </p:cNvPr>
          <p:cNvSpPr txBox="1"/>
          <p:nvPr/>
        </p:nvSpPr>
        <p:spPr>
          <a:xfrm>
            <a:off x="1350498" y="1688123"/>
            <a:ext cx="8714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Watch this clip about scaling. You may recognise it from Y3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D69B0C-31ED-4AE7-97E0-C35392BA7D5A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598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6150CA-9D71-40B1-9480-4E183536E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465" y="3305678"/>
            <a:ext cx="6537696" cy="32623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5E2F4C-4928-4BA8-BFD4-2B52C847429A}"/>
              </a:ext>
            </a:extLst>
          </p:cNvPr>
          <p:cNvSpPr txBox="1"/>
          <p:nvPr/>
        </p:nvSpPr>
        <p:spPr>
          <a:xfrm>
            <a:off x="329721" y="1277720"/>
            <a:ext cx="113321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200" dirty="0">
                <a:latin typeface="Comic Sans MS" panose="030F0702030302020204" pitchFamily="66" charset="0"/>
              </a:rPr>
              <a:t>A stage designer – working on a production of Jack and the Beanstalk – is calculating the dimensions for the giant's furniture! Every measurement must be four times the usual size.</a:t>
            </a:r>
          </a:p>
          <a:p>
            <a:pPr lvl="0"/>
            <a:endParaRPr lang="en-GB" sz="2200" dirty="0">
              <a:latin typeface="Comic Sans MS" panose="030F0702030302020204" pitchFamily="66" charset="0"/>
            </a:endParaRPr>
          </a:p>
          <a:p>
            <a:pPr lvl="0"/>
            <a:r>
              <a:rPr lang="en-GB" sz="2200" dirty="0">
                <a:latin typeface="Comic Sans MS" panose="030F0702030302020204" pitchFamily="66" charset="0"/>
              </a:rPr>
              <a:t>To do this, we need to multiply </a:t>
            </a:r>
            <a:r>
              <a:rPr lang="en-GB" sz="2200" u="sng" dirty="0">
                <a:latin typeface="Comic Sans MS" panose="030F0702030302020204" pitchFamily="66" charset="0"/>
              </a:rPr>
              <a:t>every dimension </a:t>
            </a:r>
            <a:r>
              <a:rPr lang="en-GB" sz="2200" dirty="0">
                <a:latin typeface="Comic Sans MS" panose="030F0702030302020204" pitchFamily="66" charset="0"/>
              </a:rPr>
              <a:t>of the table by 4 – the height, width and length.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827918-0A1D-40E5-82B5-F9754CCEBD8A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980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6150CA-9D71-40B1-9480-4E183536E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465" y="3305678"/>
            <a:ext cx="6537696" cy="32623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5E2F4C-4928-4BA8-BFD4-2B52C847429A}"/>
              </a:ext>
            </a:extLst>
          </p:cNvPr>
          <p:cNvSpPr txBox="1"/>
          <p:nvPr/>
        </p:nvSpPr>
        <p:spPr>
          <a:xfrm>
            <a:off x="329721" y="1277720"/>
            <a:ext cx="1133219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200" dirty="0">
                <a:latin typeface="Comic Sans MS" panose="030F0702030302020204" pitchFamily="66" charset="0"/>
              </a:rPr>
              <a:t>length x 4 = 4 x 240cm = (4 x 200) + (4 x 40) = 800 + 160 = 960cm</a:t>
            </a:r>
          </a:p>
          <a:p>
            <a:pPr lvl="0"/>
            <a:endParaRPr lang="en-GB" sz="2200" dirty="0">
              <a:latin typeface="Comic Sans MS" panose="030F0702030302020204" pitchFamily="66" charset="0"/>
            </a:endParaRPr>
          </a:p>
          <a:p>
            <a:pPr lvl="0"/>
            <a:r>
              <a:rPr lang="en-GB" sz="2200" dirty="0">
                <a:latin typeface="Comic Sans MS" panose="030F0702030302020204" pitchFamily="66" charset="0"/>
              </a:rPr>
              <a:t>Width x 4 = 4 x 90cm = 4 x 9 x 10 = 360cm</a:t>
            </a:r>
          </a:p>
          <a:p>
            <a:pPr lvl="0"/>
            <a:endParaRPr lang="en-GB" sz="2200" dirty="0">
              <a:latin typeface="Comic Sans MS" panose="030F0702030302020204" pitchFamily="66" charset="0"/>
            </a:endParaRPr>
          </a:p>
          <a:p>
            <a:pPr lvl="0"/>
            <a:r>
              <a:rPr lang="en-GB" sz="2200" dirty="0">
                <a:latin typeface="Comic Sans MS" panose="030F0702030302020204" pitchFamily="66" charset="0"/>
              </a:rPr>
              <a:t>Height x 4 = 4 x 75 = 300cm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150AFA-BA51-4DC9-8E80-DACD3A5420AD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659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95E2F4C-4928-4BA8-BFD4-2B52C847429A}"/>
              </a:ext>
            </a:extLst>
          </p:cNvPr>
          <p:cNvSpPr txBox="1"/>
          <p:nvPr/>
        </p:nvSpPr>
        <p:spPr>
          <a:xfrm>
            <a:off x="714035" y="1900572"/>
            <a:ext cx="104045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400" dirty="0">
                <a:latin typeface="Comic Sans MS" panose="030F0702030302020204" pitchFamily="66" charset="0"/>
              </a:rPr>
              <a:t>Architects, for example, will produce a </a:t>
            </a:r>
            <a:r>
              <a:rPr lang="en-GB" sz="2400" b="1" dirty="0">
                <a:latin typeface="Comic Sans MS" panose="030F0702030302020204" pitchFamily="66" charset="0"/>
              </a:rPr>
              <a:t>scale drawing</a:t>
            </a:r>
            <a:r>
              <a:rPr lang="en-GB" sz="2400" dirty="0">
                <a:latin typeface="Comic Sans MS" panose="030F0702030302020204" pitchFamily="66" charset="0"/>
              </a:rPr>
              <a:t> or even a </a:t>
            </a:r>
            <a:r>
              <a:rPr lang="en-GB" sz="2400" b="1" dirty="0">
                <a:latin typeface="Comic Sans MS" panose="030F0702030302020204" pitchFamily="66" charset="0"/>
              </a:rPr>
              <a:t>scale model</a:t>
            </a:r>
            <a:r>
              <a:rPr lang="en-GB" sz="2400" dirty="0">
                <a:latin typeface="Comic Sans MS" panose="030F0702030302020204" pitchFamily="66" charset="0"/>
              </a:rPr>
              <a:t> when working out what a design will look like, both as part of their work (to design a building), and then to show their clients. </a:t>
            </a:r>
          </a:p>
          <a:p>
            <a:pPr lvl="0"/>
            <a:endParaRPr lang="en-GB" sz="2400" dirty="0">
              <a:latin typeface="Comic Sans MS" panose="030F0702030302020204" pitchFamily="66" charset="0"/>
            </a:endParaRPr>
          </a:p>
          <a:p>
            <a:pPr lvl="0"/>
            <a:r>
              <a:rPr lang="en-GB" sz="2400" b="1" dirty="0">
                <a:latin typeface="Comic Sans MS" panose="030F0702030302020204" pitchFamily="66" charset="0"/>
              </a:rPr>
              <a:t>Every</a:t>
            </a:r>
            <a:r>
              <a:rPr lang="en-GB" sz="2400" dirty="0">
                <a:latin typeface="Comic Sans MS" panose="030F0702030302020204" pitchFamily="66" charset="0"/>
              </a:rPr>
              <a:t> dimension will be the </a:t>
            </a:r>
            <a:r>
              <a:rPr lang="en-GB" sz="2400" b="1" i="1" dirty="0">
                <a:latin typeface="Comic Sans MS" panose="030F0702030302020204" pitchFamily="66" charset="0"/>
              </a:rPr>
              <a:t>same</a:t>
            </a:r>
            <a:r>
              <a:rPr lang="en-GB" sz="2400" dirty="0">
                <a:latin typeface="Comic Sans MS" panose="030F0702030302020204" pitchFamily="66" charset="0"/>
              </a:rPr>
              <a:t> fraction of the life-size one, e.g. each length might be </a:t>
            </a:r>
            <a:r>
              <a:rPr lang="en-GB" sz="2400" baseline="30000" dirty="0">
                <a:latin typeface="Comic Sans MS" panose="030F0702030302020204" pitchFamily="66" charset="0"/>
              </a:rPr>
              <a:t>1</a:t>
            </a:r>
            <a:r>
              <a:rPr lang="en-GB" sz="2400" dirty="0">
                <a:latin typeface="Comic Sans MS" panose="030F0702030302020204" pitchFamily="66" charset="0"/>
              </a:rPr>
              <a:t>/</a:t>
            </a:r>
            <a:r>
              <a:rPr lang="en-GB" sz="2400" baseline="-25000" dirty="0">
                <a:latin typeface="Comic Sans MS" panose="030F0702030302020204" pitchFamily="66" charset="0"/>
              </a:rPr>
              <a:t>100</a:t>
            </a:r>
            <a:r>
              <a:rPr lang="en-GB" sz="2400" dirty="0">
                <a:latin typeface="Comic Sans MS" panose="030F0702030302020204" pitchFamily="66" charset="0"/>
              </a:rPr>
              <a:t> of what it will be when built.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3DB149-8744-48C2-B13E-A1FAEC9B93D6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373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CA807C-6540-4B94-B15D-A6C541355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943" y="1401882"/>
            <a:ext cx="3143568" cy="37839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E1CA556-7FF4-4BB8-81C2-F6E9AE550E10}"/>
              </a:ext>
            </a:extLst>
          </p:cNvPr>
          <p:cNvSpPr txBox="1"/>
          <p:nvPr/>
        </p:nvSpPr>
        <p:spPr>
          <a:xfrm>
            <a:off x="501197" y="1216353"/>
            <a:ext cx="57512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Let’s look at how we increase this shape by a scale factor of 2.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need to pick a starting point e.g. A, then double the measurement of every side working </a:t>
            </a:r>
            <a:r>
              <a:rPr lang="en-GB" sz="2400" u="sng" dirty="0">
                <a:latin typeface="Comic Sans MS" panose="030F0702030302020204" pitchFamily="66" charset="0"/>
              </a:rPr>
              <a:t>systematically</a:t>
            </a:r>
            <a:r>
              <a:rPr lang="en-GB" sz="2400" dirty="0">
                <a:latin typeface="Comic Sans MS" panose="030F0702030302020204" pitchFamily="66" charset="0"/>
              </a:rPr>
              <a:t> around the shape one side at a time.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It may help to think about the translation from your current position to the next corner. If the next corner is 2 up and you are scaling using factor 2 then your next corner is 2 x 4 = 4 up.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E53AA2-34F0-4EB0-B4D1-394764AE4E74}"/>
              </a:ext>
            </a:extLst>
          </p:cNvPr>
          <p:cNvSpPr txBox="1"/>
          <p:nvPr/>
        </p:nvSpPr>
        <p:spPr>
          <a:xfrm>
            <a:off x="7324528" y="4858262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F54B9C-A507-45DE-A477-CFBE32B76177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19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3CD18E-55CA-4BA1-AA4D-2875B614F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471" y="1795722"/>
            <a:ext cx="2628571" cy="33714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A4B61A-548D-4D2C-B1ED-2BE26B3A98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047" y="3333762"/>
            <a:ext cx="1361905" cy="17809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4242CA-A8CB-4655-8D97-14F02F9D4444}"/>
              </a:ext>
            </a:extLst>
          </p:cNvPr>
          <p:cNvSpPr txBox="1"/>
          <p:nvPr/>
        </p:nvSpPr>
        <p:spPr>
          <a:xfrm rot="16200000">
            <a:off x="281379" y="4406802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2cm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F7483C-BAA4-49B7-8F6D-16A67A314FEA}"/>
              </a:ext>
            </a:extLst>
          </p:cNvPr>
          <p:cNvSpPr txBox="1"/>
          <p:nvPr/>
        </p:nvSpPr>
        <p:spPr>
          <a:xfrm>
            <a:off x="1139117" y="5114714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3cm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4C341C-0DE1-4076-8E00-B9FA8CCBC6AA}"/>
              </a:ext>
            </a:extLst>
          </p:cNvPr>
          <p:cNvSpPr txBox="1"/>
          <p:nvPr/>
        </p:nvSpPr>
        <p:spPr>
          <a:xfrm>
            <a:off x="1303375" y="2967334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2cm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C6483E-10E0-48D4-A619-35CC2988EDEE}"/>
              </a:ext>
            </a:extLst>
          </p:cNvPr>
          <p:cNvSpPr txBox="1"/>
          <p:nvPr/>
        </p:nvSpPr>
        <p:spPr>
          <a:xfrm rot="5400000">
            <a:off x="2077630" y="3993404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4cm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162ED1-13C3-460E-A6FD-287E09FD3D9C}"/>
              </a:ext>
            </a:extLst>
          </p:cNvPr>
          <p:cNvSpPr txBox="1"/>
          <p:nvPr/>
        </p:nvSpPr>
        <p:spPr>
          <a:xfrm rot="16200000">
            <a:off x="754235" y="3516630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2cm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CC89A0-2A90-4563-83E4-C8260E35FEAA}"/>
              </a:ext>
            </a:extLst>
          </p:cNvPr>
          <p:cNvSpPr txBox="1"/>
          <p:nvPr/>
        </p:nvSpPr>
        <p:spPr>
          <a:xfrm>
            <a:off x="161487" y="3809618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1cm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E67415-A7BE-4538-B38F-4A4A3000D502}"/>
              </a:ext>
            </a:extLst>
          </p:cNvPr>
          <p:cNvCxnSpPr>
            <a:stCxn id="13" idx="3"/>
          </p:cNvCxnSpPr>
          <p:nvPr/>
        </p:nvCxnSpPr>
        <p:spPr>
          <a:xfrm>
            <a:off x="881556" y="4040451"/>
            <a:ext cx="257561" cy="18378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D6375F5-98D1-4AA7-8C03-1D44F322BA2A}"/>
              </a:ext>
            </a:extLst>
          </p:cNvPr>
          <p:cNvSpPr txBox="1"/>
          <p:nvPr/>
        </p:nvSpPr>
        <p:spPr>
          <a:xfrm>
            <a:off x="4618873" y="5069595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6cm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8A2603-B2E9-424E-8712-AD33DBE4DEE1}"/>
              </a:ext>
            </a:extLst>
          </p:cNvPr>
          <p:cNvSpPr txBox="1"/>
          <p:nvPr/>
        </p:nvSpPr>
        <p:spPr>
          <a:xfrm rot="5400000">
            <a:off x="6191343" y="3223429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8cm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1F44F5-46E1-48F5-9D96-7546300C7508}"/>
              </a:ext>
            </a:extLst>
          </p:cNvPr>
          <p:cNvSpPr txBox="1"/>
          <p:nvPr/>
        </p:nvSpPr>
        <p:spPr>
          <a:xfrm>
            <a:off x="5003755" y="1446543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4cm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F83EA1-CBE1-4025-84FA-2337FB40FA78}"/>
              </a:ext>
            </a:extLst>
          </p:cNvPr>
          <p:cNvSpPr txBox="1"/>
          <p:nvPr/>
        </p:nvSpPr>
        <p:spPr>
          <a:xfrm rot="16200000">
            <a:off x="3979739" y="2334158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4cm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05DDD3-8707-4609-99AF-2949895E6175}"/>
              </a:ext>
            </a:extLst>
          </p:cNvPr>
          <p:cNvSpPr txBox="1"/>
          <p:nvPr/>
        </p:nvSpPr>
        <p:spPr>
          <a:xfrm rot="16200000">
            <a:off x="3116361" y="4132344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4cm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1EA868-0648-4780-95CC-69E5E1B5B931}"/>
              </a:ext>
            </a:extLst>
          </p:cNvPr>
          <p:cNvSpPr txBox="1"/>
          <p:nvPr/>
        </p:nvSpPr>
        <p:spPr>
          <a:xfrm>
            <a:off x="3821285" y="3069380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2cm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66D68B-86EF-4420-B268-FCB74B9BC1EE}"/>
              </a:ext>
            </a:extLst>
          </p:cNvPr>
          <p:cNvSpPr txBox="1"/>
          <p:nvPr/>
        </p:nvSpPr>
        <p:spPr>
          <a:xfrm>
            <a:off x="5573485" y="2939143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9D6BC4-5C57-411E-9E5E-5C5ABDD15766}"/>
              </a:ext>
            </a:extLst>
          </p:cNvPr>
          <p:cNvSpPr txBox="1"/>
          <p:nvPr/>
        </p:nvSpPr>
        <p:spPr>
          <a:xfrm>
            <a:off x="7296074" y="1490007"/>
            <a:ext cx="46313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As you work around the perimeter of the shape, you can see that the length of every side has doubled as we used a scale factor of 2.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5C83C3-8F47-4A3C-AB36-02DE2B21707C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310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2A5C83C3-8F47-4A3C-AB36-02DE2B21707C}"/>
              </a:ext>
            </a:extLst>
          </p:cNvPr>
          <p:cNvSpPr/>
          <p:nvPr/>
        </p:nvSpPr>
        <p:spPr>
          <a:xfrm>
            <a:off x="0" y="0"/>
            <a:ext cx="73789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22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June. Lesson 3</a:t>
            </a:r>
          </a:p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L.O. Solve shape problems involving scaling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5903FA-CCB7-4F11-9E4E-02285725B6E6}"/>
              </a:ext>
            </a:extLst>
          </p:cNvPr>
          <p:cNvSpPr/>
          <p:nvPr/>
        </p:nvSpPr>
        <p:spPr>
          <a:xfrm>
            <a:off x="278296" y="1356548"/>
            <a:ext cx="115956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let’s increase this shape by a scale factor of 3. Every side now needs to become 3 times longer.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Have a go at this before moving on to the next page to see what it should look like.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E7127F-EE5B-4E33-8F59-01C730AF7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495" y="3211467"/>
            <a:ext cx="1647619" cy="2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76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1220</TotalTime>
  <Words>777</Words>
  <Application>Microsoft Office PowerPoint</Application>
  <PresentationFormat>Widescreen</PresentationFormat>
  <Paragraphs>87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24</cp:revision>
  <dcterms:created xsi:type="dcterms:W3CDTF">2020-06-09T15:50:02Z</dcterms:created>
  <dcterms:modified xsi:type="dcterms:W3CDTF">2020-06-17T09:04:36Z</dcterms:modified>
</cp:coreProperties>
</file>