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0" r:id="rId3"/>
    <p:sldId id="257" r:id="rId4"/>
    <p:sldId id="267" r:id="rId5"/>
    <p:sldId id="268" r:id="rId6"/>
    <p:sldId id="281" r:id="rId7"/>
    <p:sldId id="282" r:id="rId8"/>
    <p:sldId id="283" r:id="rId9"/>
    <p:sldId id="284" r:id="rId10"/>
    <p:sldId id="285" r:id="rId11"/>
    <p:sldId id="286" r:id="rId12"/>
    <p:sldId id="288" r:id="rId13"/>
    <p:sldId id="269" r:id="rId14"/>
    <p:sldId id="290" r:id="rId15"/>
    <p:sldId id="291" r:id="rId16"/>
    <p:sldId id="292" r:id="rId17"/>
    <p:sldId id="289" r:id="rId18"/>
    <p:sldId id="293" r:id="rId19"/>
    <p:sldId id="294" r:id="rId20"/>
    <p:sldId id="279" r:id="rId21"/>
    <p:sldId id="280" r:id="rId22"/>
    <p:sldId id="296" r:id="rId23"/>
    <p:sldId id="298" r:id="rId24"/>
    <p:sldId id="295" r:id="rId25"/>
    <p:sldId id="297" r:id="rId26"/>
    <p:sldId id="29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88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108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897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0498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95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574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495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499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731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657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34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2C729-612B-43DC-B5BA-A7EEA0556230}" type="datetimeFigureOut">
              <a:rPr lang="en-GB" smtClean="0"/>
              <a:t>27/06/2020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E30E3-D96C-485C-A2A9-EFDD8EF277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20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48E540-F386-49E1-97B2-E3A4B2DA71A5}"/>
              </a:ext>
            </a:extLst>
          </p:cNvPr>
          <p:cNvSpPr txBox="1"/>
          <p:nvPr/>
        </p:nvSpPr>
        <p:spPr>
          <a:xfrm>
            <a:off x="773723" y="1645920"/>
            <a:ext cx="1500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5417E0-F3AE-4A88-A21F-06FB4A308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47" y="2503819"/>
            <a:ext cx="7665017" cy="235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43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089" y="2467405"/>
            <a:ext cx="2177905" cy="11196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640161" y="262710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5s are there in 32?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6 fives and 2 left over. The 2 is carried over to sit in front of the next digit – in front of the 8.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455655" y="2175017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54744" y="1235991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Let’s try this one: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919164" y="2612531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660940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089" y="2467405"/>
            <a:ext cx="2177905" cy="11196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640161" y="262710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500728" y="3879420"/>
            <a:ext cx="11190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5s are there in 28?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5 fives and 3 left over. The 3 is our remainder.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 write the remainder as a fraction, the divisor (the number we are dividing by) becomes our denominator and our remainder becomes the numerator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455655" y="2175017"/>
            <a:ext cx="2842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165 r3 </a:t>
            </a:r>
            <a:r>
              <a:rPr lang="en-GB" sz="3200" dirty="0">
                <a:latin typeface="Comic Sans MS" panose="030F0702030302020204" pitchFamily="66" charset="0"/>
              </a:rPr>
              <a:t>= </a:t>
            </a:r>
            <a:r>
              <a:rPr lang="en-GB" sz="3600" dirty="0">
                <a:latin typeface="Comic Sans MS" panose="030F0702030302020204" pitchFamily="66" charset="0"/>
              </a:rPr>
              <a:t>165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54744" y="1235991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Let’s try this one: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919164" y="2612531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7236909" y="2222582"/>
                <a:ext cx="197169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909" y="2222582"/>
                <a:ext cx="197169" cy="5204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5435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54744" y="1235991"/>
            <a:ext cx="11746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try this one. See if you can work independently before moving on to the answer on the next slide. Write the remainder as an integer and as a fraction.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633" y="2856298"/>
            <a:ext cx="2489093" cy="127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15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407962" y="3333006"/>
            <a:ext cx="111744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4s are there in 5? Answer: 1 four with 1 remaining and we carry the remainder to the front of the 2.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2. How many 4s are there in 12? Answer: 3 fours with none left over.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3. How many 4s are there in 9? Answer: 2 with one remainder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Now showing the remainder as a fraction: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divisor (4) becomes our denominator and the remaining integer (1) becomes our numerator.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272" y="1747103"/>
            <a:ext cx="2489093" cy="12796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D07EE4-F2BA-474D-91B0-0BB31771E009}"/>
              </a:ext>
            </a:extLst>
          </p:cNvPr>
          <p:cNvSpPr txBox="1"/>
          <p:nvPr/>
        </p:nvSpPr>
        <p:spPr>
          <a:xfrm>
            <a:off x="4417804" y="1349125"/>
            <a:ext cx="2808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132 r1 = 132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DC0BB1-F79E-4CC8-9455-1C39D8CD444D}"/>
              </a:ext>
            </a:extLst>
          </p:cNvPr>
          <p:cNvSpPr txBox="1"/>
          <p:nvPr/>
        </p:nvSpPr>
        <p:spPr>
          <a:xfrm>
            <a:off x="4636775" y="189795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A3B10C-00B8-414F-9542-E6749906FA04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8B0EDFD-1377-47F0-8B33-1AA7A8A399EB}"/>
                  </a:ext>
                </a:extLst>
              </p:cNvPr>
              <p:cNvSpPr txBox="1"/>
              <p:nvPr/>
            </p:nvSpPr>
            <p:spPr>
              <a:xfrm>
                <a:off x="7122121" y="1364245"/>
                <a:ext cx="19716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8B0EDFD-1377-47F0-8B33-1AA7A8A399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22121" y="1364245"/>
                <a:ext cx="197169" cy="518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49803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7603" y="5120688"/>
            <a:ext cx="2489093" cy="12796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A3B10C-00B8-414F-9542-E6749906FA04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CE748-5672-4942-8672-91B5AFDD8F12}"/>
              </a:ext>
            </a:extLst>
          </p:cNvPr>
          <p:cNvSpPr txBox="1"/>
          <p:nvPr/>
        </p:nvSpPr>
        <p:spPr>
          <a:xfrm>
            <a:off x="317993" y="1158003"/>
            <a:ext cx="118825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On the next 3 slides I will show how to convert the remainder to a decimal. Only those who are </a:t>
            </a:r>
            <a:r>
              <a:rPr lang="en-GB" sz="2400" u="sng" dirty="0">
                <a:latin typeface="Comic Sans MS" panose="030F0702030302020204" pitchFamily="66" charset="0"/>
              </a:rPr>
              <a:t>very confident </a:t>
            </a:r>
            <a:r>
              <a:rPr lang="en-GB" sz="2400" dirty="0">
                <a:latin typeface="Comic Sans MS" panose="030F0702030302020204" pitchFamily="66" charset="0"/>
              </a:rPr>
              <a:t>with short division need to do this. </a:t>
            </a:r>
          </a:p>
          <a:p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6D73BD-88C0-4771-A127-FBF0DB87A8B8}"/>
              </a:ext>
            </a:extLst>
          </p:cNvPr>
          <p:cNvSpPr txBox="1"/>
          <p:nvPr/>
        </p:nvSpPr>
        <p:spPr>
          <a:xfrm>
            <a:off x="212340" y="2387861"/>
            <a:ext cx="118825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Below is the same division that we solved on the previous page.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know that after the 9 digit (the ones PV position) there is a decimal point. It isn’t shown because 529 isn’t a decimal number and we don’t need it. A decimal point always sits after the ones PV position and when we are writing remainders as a decimal, we need to pop the decimal point into our dividend (the number being divided).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F5DB-BA6D-4950-ACDF-2C93FD442C86}"/>
              </a:ext>
            </a:extLst>
          </p:cNvPr>
          <p:cNvSpPr txBox="1"/>
          <p:nvPr/>
        </p:nvSpPr>
        <p:spPr>
          <a:xfrm>
            <a:off x="6259248" y="5065517"/>
            <a:ext cx="39786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4604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192" y="1558443"/>
            <a:ext cx="2489093" cy="12796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A3B10C-00B8-414F-9542-E6749906FA04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CE748-5672-4942-8672-91B5AFDD8F12}"/>
              </a:ext>
            </a:extLst>
          </p:cNvPr>
          <p:cNvSpPr txBox="1"/>
          <p:nvPr/>
        </p:nvSpPr>
        <p:spPr>
          <a:xfrm>
            <a:off x="172221" y="2578913"/>
            <a:ext cx="1188251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After the decimal point, we add a couple of zeros. They don’t change the value of 529 but we need them to deal with our remainder. We then work through the calculation as before: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Step 1. How many 4s are there in 5? Answer: 1 four with 1 remaining and we carry the 1 in front of the 2.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2. How many 4s are there in 12? Answer: 3 fours with none left over.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3. How many 4s are there in 9? Answer: 2 with one remainder.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then carry the 1 over to the zero in the tenths column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F5DB-BA6D-4950-ACDF-2C93FD442C86}"/>
              </a:ext>
            </a:extLst>
          </p:cNvPr>
          <p:cNvSpPr txBox="1"/>
          <p:nvPr/>
        </p:nvSpPr>
        <p:spPr>
          <a:xfrm>
            <a:off x="5627073" y="1477385"/>
            <a:ext cx="324839" cy="1111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77F60E-0020-43EE-806D-687DB2BA8971}"/>
              </a:ext>
            </a:extLst>
          </p:cNvPr>
          <p:cNvSpPr txBox="1"/>
          <p:nvPr/>
        </p:nvSpPr>
        <p:spPr>
          <a:xfrm>
            <a:off x="5919207" y="1857223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0 0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910E0D-9489-4C6E-BC34-4BAF0FD968E3}"/>
              </a:ext>
            </a:extLst>
          </p:cNvPr>
          <p:cNvSpPr txBox="1"/>
          <p:nvPr/>
        </p:nvSpPr>
        <p:spPr>
          <a:xfrm>
            <a:off x="4691609" y="115421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132 .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7BA12-7651-4920-BBC7-BF465831D303}"/>
              </a:ext>
            </a:extLst>
          </p:cNvPr>
          <p:cNvSpPr txBox="1"/>
          <p:nvPr/>
        </p:nvSpPr>
        <p:spPr>
          <a:xfrm>
            <a:off x="4875283" y="1774522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056F01-B5B6-4340-B43C-6A4393374469}"/>
              </a:ext>
            </a:extLst>
          </p:cNvPr>
          <p:cNvSpPr txBox="1"/>
          <p:nvPr/>
        </p:nvSpPr>
        <p:spPr>
          <a:xfrm>
            <a:off x="5777014" y="180055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98224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192" y="1558443"/>
            <a:ext cx="2489093" cy="127960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A3B10C-00B8-414F-9542-E6749906FA04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9CE748-5672-4942-8672-91B5AFDD8F12}"/>
              </a:ext>
            </a:extLst>
          </p:cNvPr>
          <p:cNvSpPr txBox="1"/>
          <p:nvPr/>
        </p:nvSpPr>
        <p:spPr>
          <a:xfrm>
            <a:off x="172221" y="2578913"/>
            <a:ext cx="118825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4. Add a decimal point after 132 (as we are now working in decimals). How many 4s in 10? Answer: Two fours with 2 left over. This 2 is carried over to the zero in the hundredths column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5. How many 4s are there in 20? Answer: 5 with no remainder.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This now gives us our answer as a decimal. Note: sometimes the decimal positions can go on for some time. We tend to stop at 2 or 3 decimal places.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5AF5DB-BA6D-4950-ACDF-2C93FD442C86}"/>
              </a:ext>
            </a:extLst>
          </p:cNvPr>
          <p:cNvSpPr txBox="1"/>
          <p:nvPr/>
        </p:nvSpPr>
        <p:spPr>
          <a:xfrm>
            <a:off x="5627073" y="1477385"/>
            <a:ext cx="324839" cy="1111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600" dirty="0"/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977F60E-0020-43EE-806D-687DB2BA8971}"/>
              </a:ext>
            </a:extLst>
          </p:cNvPr>
          <p:cNvSpPr txBox="1"/>
          <p:nvPr/>
        </p:nvSpPr>
        <p:spPr>
          <a:xfrm>
            <a:off x="5919207" y="1857223"/>
            <a:ext cx="886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0 0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910E0D-9489-4C6E-BC34-4BAF0FD968E3}"/>
              </a:ext>
            </a:extLst>
          </p:cNvPr>
          <p:cNvSpPr txBox="1"/>
          <p:nvPr/>
        </p:nvSpPr>
        <p:spPr>
          <a:xfrm>
            <a:off x="4691609" y="1154219"/>
            <a:ext cx="17748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132 .25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7BA12-7651-4920-BBC7-BF465831D303}"/>
              </a:ext>
            </a:extLst>
          </p:cNvPr>
          <p:cNvSpPr txBox="1"/>
          <p:nvPr/>
        </p:nvSpPr>
        <p:spPr>
          <a:xfrm>
            <a:off x="4875283" y="1774522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056F01-B5B6-4340-B43C-6A4393374469}"/>
              </a:ext>
            </a:extLst>
          </p:cNvPr>
          <p:cNvSpPr txBox="1"/>
          <p:nvPr/>
        </p:nvSpPr>
        <p:spPr>
          <a:xfrm>
            <a:off x="5777014" y="1800550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47C29AA-C7A5-4BE3-B27B-A763FBD78D97}"/>
              </a:ext>
            </a:extLst>
          </p:cNvPr>
          <p:cNvSpPr txBox="1"/>
          <p:nvPr/>
        </p:nvSpPr>
        <p:spPr>
          <a:xfrm>
            <a:off x="6224958" y="1732470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0EBD15-1783-452B-A23B-590B0A3112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689"/>
          <a:stretch/>
        </p:blipFill>
        <p:spPr>
          <a:xfrm>
            <a:off x="2813735" y="5795509"/>
            <a:ext cx="2489093" cy="88689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1E918AF-05A4-421F-9BEE-98FDA392B8C6}"/>
              </a:ext>
            </a:extLst>
          </p:cNvPr>
          <p:cNvSpPr txBox="1"/>
          <p:nvPr/>
        </p:nvSpPr>
        <p:spPr>
          <a:xfrm>
            <a:off x="3684267" y="5397531"/>
            <a:ext cx="5186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132 r1 = 132    = 132.25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A77528-DB5C-4FC6-B42A-087AEA637553}"/>
              </a:ext>
            </a:extLst>
          </p:cNvPr>
          <p:cNvSpPr txBox="1"/>
          <p:nvPr/>
        </p:nvSpPr>
        <p:spPr>
          <a:xfrm>
            <a:off x="3903238" y="5946356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5B95010-D486-4EF5-B82D-F058FEBF8329}"/>
                  </a:ext>
                </a:extLst>
              </p:cNvPr>
              <p:cNvSpPr txBox="1"/>
              <p:nvPr/>
            </p:nvSpPr>
            <p:spPr>
              <a:xfrm>
                <a:off x="6388584" y="5412651"/>
                <a:ext cx="197169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5B95010-D486-4EF5-B82D-F058FEBF83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584" y="5412651"/>
                <a:ext cx="197169" cy="51860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60920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54744" y="1235991"/>
            <a:ext cx="11746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Now try this one. Write the remainder as an integer and as a fraction.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618527-1F7A-4B03-8959-285199700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568" y="2490615"/>
            <a:ext cx="2236483" cy="93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347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-92917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29973" y="2405028"/>
            <a:ext cx="117465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1: How many 3s in 3? Answer: One and no remainders.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2: How many 3s in 5? Answer: One and 2 left over. The 2 is carried to just before the ones digit (3).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Step 3. How many 3s in 23? Answer: Seven 3s with 2 as a remainder.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Writing the remainder as a fraction: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Our divisor becomes the denominator (3) and our remainder (2) is the numerator.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On the next slide, we will recap converting the remainder into a decimal. Only do this if you are very confident otherwise skip the slide.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618527-1F7A-4B03-8959-285199700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72" y="1325881"/>
            <a:ext cx="2236483" cy="9383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1D199A-ECE0-45BE-BD2B-67BCE2BBAFF7}"/>
              </a:ext>
            </a:extLst>
          </p:cNvPr>
          <p:cNvSpPr txBox="1"/>
          <p:nvPr/>
        </p:nvSpPr>
        <p:spPr>
          <a:xfrm>
            <a:off x="4848969" y="954106"/>
            <a:ext cx="2735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117 r2 = 117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1AD221-FD7A-47C8-997A-A3D8D1E80202}"/>
              </a:ext>
            </a:extLst>
          </p:cNvPr>
          <p:cNvSpPr txBox="1"/>
          <p:nvPr/>
        </p:nvSpPr>
        <p:spPr>
          <a:xfrm>
            <a:off x="5181220" y="146664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76451C7B-D058-4C88-9D1E-1DF7323674CC}"/>
                  </a:ext>
                </a:extLst>
              </p:cNvPr>
              <p:cNvSpPr/>
              <p:nvPr/>
            </p:nvSpPr>
            <p:spPr>
              <a:xfrm>
                <a:off x="7459889" y="931571"/>
                <a:ext cx="365806" cy="612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76451C7B-D058-4C88-9D1E-1DF7323674C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9889" y="931571"/>
                <a:ext cx="365806" cy="6127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7547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2738" y="2264266"/>
            <a:ext cx="1174652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To convert this into a decimal we need to remember to pop in the decimal points after the ones column in the answer and in the dividend (the number we are dividing). We also add a couple of zeros after the decimal point in the dividend.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remaining 2 is carried over in front of the 0 in the tenths column.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Q. How many 3s in 20? Answer six 3s with 2 left over. This 2 carries over in front of the 0 in the hundredths column.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We then we ask the same question again. You can see that this decimal would continue forever as there is always a carry of 2.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618527-1F7A-4B03-8959-285199700C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25"/>
          <a:stretch/>
        </p:blipFill>
        <p:spPr>
          <a:xfrm>
            <a:off x="5065885" y="3795896"/>
            <a:ext cx="2236483" cy="8593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1D199A-ECE0-45BE-BD2B-67BCE2BBAFF7}"/>
              </a:ext>
            </a:extLst>
          </p:cNvPr>
          <p:cNvSpPr txBox="1"/>
          <p:nvPr/>
        </p:nvSpPr>
        <p:spPr>
          <a:xfrm>
            <a:off x="5864782" y="3424121"/>
            <a:ext cx="1563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117.66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1AD221-FD7A-47C8-997A-A3D8D1E80202}"/>
              </a:ext>
            </a:extLst>
          </p:cNvPr>
          <p:cNvSpPr txBox="1"/>
          <p:nvPr/>
        </p:nvSpPr>
        <p:spPr>
          <a:xfrm>
            <a:off x="6197033" y="3936658"/>
            <a:ext cx="341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F3AD91-06EB-45C7-B2C3-CC7953A6AE66}"/>
              </a:ext>
            </a:extLst>
          </p:cNvPr>
          <p:cNvSpPr txBox="1"/>
          <p:nvPr/>
        </p:nvSpPr>
        <p:spPr>
          <a:xfrm>
            <a:off x="6607283" y="4070452"/>
            <a:ext cx="787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.00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678A486-EC74-4999-8477-EDBCF7E32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0072" y="1325881"/>
            <a:ext cx="2236483" cy="9383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19503E-78E2-4619-BD0C-F691B64905D0}"/>
              </a:ext>
            </a:extLst>
          </p:cNvPr>
          <p:cNvSpPr txBox="1"/>
          <p:nvPr/>
        </p:nvSpPr>
        <p:spPr>
          <a:xfrm>
            <a:off x="4848969" y="954106"/>
            <a:ext cx="2735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117 r2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637FF4-8F00-4289-8A45-9E208985D260}"/>
              </a:ext>
            </a:extLst>
          </p:cNvPr>
          <p:cNvSpPr txBox="1"/>
          <p:nvPr/>
        </p:nvSpPr>
        <p:spPr>
          <a:xfrm>
            <a:off x="5181220" y="1466643"/>
            <a:ext cx="341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AF9BAD9-A965-4F94-A488-01600CAABB62}"/>
              </a:ext>
            </a:extLst>
          </p:cNvPr>
          <p:cNvSpPr txBox="1"/>
          <p:nvPr/>
        </p:nvSpPr>
        <p:spPr>
          <a:xfrm>
            <a:off x="6571828" y="3962729"/>
            <a:ext cx="341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E19C25-150E-4085-9CD7-189D143162F6}"/>
              </a:ext>
            </a:extLst>
          </p:cNvPr>
          <p:cNvSpPr txBox="1"/>
          <p:nvPr/>
        </p:nvSpPr>
        <p:spPr>
          <a:xfrm>
            <a:off x="6842529" y="3906762"/>
            <a:ext cx="341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57623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48E540-F386-49E1-97B2-E3A4B2DA71A5}"/>
              </a:ext>
            </a:extLst>
          </p:cNvPr>
          <p:cNvSpPr txBox="1"/>
          <p:nvPr/>
        </p:nvSpPr>
        <p:spPr>
          <a:xfrm>
            <a:off x="773723" y="1645920"/>
            <a:ext cx="15007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Starter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1DCF41-CF52-424C-A603-7F874F466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704" y="2561875"/>
            <a:ext cx="7712190" cy="237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07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2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no remainders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622852" y="1325218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Try the short division calculations for your maths group shown on the following slides.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Note: all calculations have remainders.</a:t>
            </a:r>
          </a:p>
        </p:txBody>
      </p:sp>
    </p:spTree>
    <p:extLst>
      <p:ext uri="{BB962C8B-B14F-4D97-AF65-F5344CB8AC3E}">
        <p14:creationId xmlns:p14="http://schemas.microsoft.com/office/powerpoint/2010/main" val="2899308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ORANGE: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Solve these calculations showing the answer as an integer (whole number).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You might want to write out your 2x, 4x 3x and 5x table before you start. You can then use this as a reference when solving the calculations.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69AC88-645D-4524-BC82-64B506AE9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487" y="2361407"/>
            <a:ext cx="7580952" cy="5714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1AD684-C0FA-42E3-93DF-B19F29720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254" y="3510832"/>
            <a:ext cx="7580952" cy="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690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YELLOW: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Solve these calculations showing the answer </a:t>
            </a:r>
            <a:r>
              <a:rPr lang="en-GB" sz="2400" u="sng" dirty="0">
                <a:highlight>
                  <a:srgbClr val="FFFF00"/>
                </a:highlight>
                <a:latin typeface="Comic Sans MS" panose="030F0702030302020204" pitchFamily="66" charset="0"/>
              </a:rPr>
              <a:t>as an integer (whole number) and as a fraction.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You may want to write out your 6x and 7x table before you start. You can then use this as a reference when solving the calculations.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4AF2FF-F48F-4E4F-A70C-F67608F4C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820" y="2680357"/>
            <a:ext cx="7714286" cy="8380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383598-3AB6-457A-833C-2E56B2AB84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2965" y="4039937"/>
            <a:ext cx="5523809" cy="561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DFC458-072B-4AD4-85D1-F2DD61250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6685" y="4039937"/>
            <a:ext cx="1819048" cy="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447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GREEN/PURPLE: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Solve these calculations showing the answer </a:t>
            </a:r>
            <a:r>
              <a:rPr lang="en-GB" sz="2400" u="sng" dirty="0">
                <a:highlight>
                  <a:srgbClr val="FFFF00"/>
                </a:highlight>
                <a:latin typeface="Comic Sans MS" panose="030F0702030302020204" pitchFamily="66" charset="0"/>
              </a:rPr>
              <a:t>as an integer (whole number), as a fraction and, if confident, as a decimal to 2 decimal places.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D7749A-54A7-402E-BCBB-6B9DC0A8D4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629" y="3438939"/>
            <a:ext cx="7800000" cy="70476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8EE5F0-D813-487A-8FC1-4B86A1BDC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629" y="2043859"/>
            <a:ext cx="7990476" cy="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880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ORANGE: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CA24FC-17B3-4FB3-BB08-2007B5861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877" y="1295732"/>
            <a:ext cx="7714286" cy="8380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BF08DEA-7288-43A6-B6C1-F837A1E448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1877" y="3248491"/>
            <a:ext cx="7714286" cy="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299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YELLOW: ANSWERS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E07436-C8D5-458F-A6E2-8F1CD9432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578" y="1135714"/>
            <a:ext cx="7714286" cy="83809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DE1D2B-6EAF-4BE0-B9C4-29DDE01A32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578" y="3504369"/>
            <a:ext cx="1819048" cy="7904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295525-24C3-4B35-A58A-5897969D5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237" y="3452806"/>
            <a:ext cx="5733333" cy="80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5281180-3211-46DA-B8A6-DA966CB7C1CD}"/>
                  </a:ext>
                </a:extLst>
              </p:cNvPr>
              <p:cNvSpPr txBox="1"/>
              <p:nvPr/>
            </p:nvSpPr>
            <p:spPr>
              <a:xfrm>
                <a:off x="225285" y="2427978"/>
                <a:ext cx="11489637" cy="62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Answers as fractions:  108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108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127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150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150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154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    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5281180-3211-46DA-B8A6-DA966CB7C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285" y="2427978"/>
                <a:ext cx="11489637" cy="622222"/>
              </a:xfrm>
              <a:prstGeom prst="rect">
                <a:avLst/>
              </a:prstGeom>
              <a:blipFill>
                <a:blip r:embed="rId5"/>
                <a:stretch>
                  <a:fillRect l="-849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4A0C075-693C-49E7-8DF0-C2A000F35742}"/>
                  </a:ext>
                </a:extLst>
              </p:cNvPr>
              <p:cNvSpPr txBox="1"/>
              <p:nvPr/>
            </p:nvSpPr>
            <p:spPr>
              <a:xfrm>
                <a:off x="161763" y="4749014"/>
                <a:ext cx="12030237" cy="616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Answers as fractions:  	98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		130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	  130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130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	103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103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    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4A0C075-693C-49E7-8DF0-C2A000F35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763" y="4749014"/>
                <a:ext cx="12030237" cy="616964"/>
              </a:xfrm>
              <a:prstGeom prst="rect">
                <a:avLst/>
              </a:prstGeom>
              <a:blipFill>
                <a:blip r:embed="rId6"/>
                <a:stretch>
                  <a:fillRect l="-811" b="-99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2119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225285" y="219880"/>
            <a:ext cx="11317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GREEN/PURPLE: ANSWERS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3FF944-B8C9-478C-A19B-00C63C4CF0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2969" y="3686001"/>
            <a:ext cx="7990476" cy="7714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1636BE5-C627-4454-BFD7-000FC9DAED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969" y="961558"/>
            <a:ext cx="7990476" cy="7714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5C1DC25-68AB-4999-9DE7-E889CEA43488}"/>
                  </a:ext>
                </a:extLst>
              </p:cNvPr>
              <p:cNvSpPr txBox="1"/>
              <p:nvPr/>
            </p:nvSpPr>
            <p:spPr>
              <a:xfrm>
                <a:off x="0" y="2024577"/>
                <a:ext cx="12032974" cy="6165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Answers as fractions:       102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		   117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    120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	       122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= 122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   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5C1DC25-68AB-4999-9DE7-E889CEA434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024577"/>
                <a:ext cx="12032974" cy="616579"/>
              </a:xfrm>
              <a:prstGeom prst="rect">
                <a:avLst/>
              </a:prstGeom>
              <a:blipFill>
                <a:blip r:embed="rId4"/>
                <a:stretch>
                  <a:fillRect l="-760" b="-99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CEE72529-4832-4691-BC12-EAE22958B5DF}"/>
              </a:ext>
            </a:extLst>
          </p:cNvPr>
          <p:cNvSpPr txBox="1"/>
          <p:nvPr/>
        </p:nvSpPr>
        <p:spPr>
          <a:xfrm>
            <a:off x="0" y="2932746"/>
            <a:ext cx="1184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 as decimals:	102.22	   117.28	       120.16		122.66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F1AB2D-E30A-4755-A197-1D9D8C2CC72D}"/>
                  </a:ext>
                </a:extLst>
              </p:cNvPr>
              <p:cNvSpPr txBox="1"/>
              <p:nvPr/>
            </p:nvSpPr>
            <p:spPr>
              <a:xfrm>
                <a:off x="0" y="4749020"/>
                <a:ext cx="12032974" cy="617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Answers as fractions:       583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	     917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497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497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	 887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             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F1AB2D-E30A-4755-A197-1D9D8C2CC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4749020"/>
                <a:ext cx="12032974" cy="617157"/>
              </a:xfrm>
              <a:prstGeom prst="rect">
                <a:avLst/>
              </a:prstGeom>
              <a:blipFill>
                <a:blip r:embed="rId5"/>
                <a:stretch>
                  <a:fillRect l="-760" b="-99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0754B433-D352-4FC2-AA2A-9678B36A6208}"/>
              </a:ext>
            </a:extLst>
          </p:cNvPr>
          <p:cNvSpPr txBox="1"/>
          <p:nvPr/>
        </p:nvSpPr>
        <p:spPr>
          <a:xfrm>
            <a:off x="0" y="5657767"/>
            <a:ext cx="12032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 as decimals:       583.37	     917.16 	    497.33	 	887.88</a:t>
            </a:r>
          </a:p>
        </p:txBody>
      </p:sp>
    </p:spTree>
    <p:extLst>
      <p:ext uri="{BB962C8B-B14F-4D97-AF65-F5344CB8AC3E}">
        <p14:creationId xmlns:p14="http://schemas.microsoft.com/office/powerpoint/2010/main" val="3644312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4766" y="1834829"/>
            <a:ext cx="101759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Today we are continuing with the bus stop method of division (short division) but today we will be solving calculations which have remainders.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  <a:p>
            <a:pPr hangingPunct="0"/>
            <a:r>
              <a:rPr lang="en-GB" sz="2400" dirty="0">
                <a:latin typeface="Comic Sans MS" panose="030F0702030302020204" pitchFamily="66" charset="0"/>
              </a:rPr>
              <a:t>We will work through a few different examples in this presentation before you move on to the independent work set for your maths group.</a:t>
            </a:r>
          </a:p>
          <a:p>
            <a:pPr hangingPunct="0"/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2" y="1489166"/>
            <a:ext cx="1076379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There are three ways of showing remainders: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marL="342900" indent="-3429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As an integer (whole number)</a:t>
            </a:r>
          </a:p>
          <a:p>
            <a:pPr marL="342900" indent="-3429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As a fraction</a:t>
            </a:r>
          </a:p>
          <a:p>
            <a:pPr marL="342900" indent="-3429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As a decimal</a:t>
            </a:r>
          </a:p>
          <a:p>
            <a:pPr marL="342900" indent="-342900">
              <a:buAutoNum type="arabicPeriod"/>
            </a:pP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Yellow and Orange groups will focus on the first two of these. Green and Purple will look at all 3 methods but you only need to work with decimals if you feel confident. </a:t>
            </a:r>
            <a:r>
              <a:rPr lang="en-GB" sz="2400" dirty="0">
                <a:latin typeface="Comic Sans MS" panose="030F0702030302020204" pitchFamily="66" charset="0"/>
                <a:sym typeface="Wingdings" panose="05000000000000000000" pitchFamily="2" charset="2"/>
              </a:rPr>
              <a:t></a:t>
            </a:r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On the next few slides we will deal with remainders as integers and fractions before moving on to decimals.</a:t>
            </a:r>
          </a:p>
        </p:txBody>
      </p:sp>
    </p:spTree>
    <p:extLst>
      <p:ext uri="{BB962C8B-B14F-4D97-AF65-F5344CB8AC3E}">
        <p14:creationId xmlns:p14="http://schemas.microsoft.com/office/powerpoint/2010/main" val="2864120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1.We start as normal. How many 3s are there in 4?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1 three and 1 left over. The remaining 1 is carried over to sit in front of the next digit – in front of the 2.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12" y="2069115"/>
            <a:ext cx="2557969" cy="1315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332790" y="1768524"/>
            <a:ext cx="369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470218" y="2326511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785501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2. How many 3s are there in 12?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4 and none left over.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12" y="2069115"/>
            <a:ext cx="2557969" cy="1315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332790" y="1768524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470218" y="2326511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166891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378162" y="3684718"/>
            <a:ext cx="111769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3. How many 3s are there in 2?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None and 2 left over. It is important that we write a 0 in the answer as this is a place holding position. The 2 then carries as a remainder.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In this example, the remainder is written as an integer (whole number)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312" y="2069115"/>
            <a:ext cx="2557969" cy="1315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301852" y="1783131"/>
            <a:ext cx="159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140 r2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470218" y="2326511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813523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430413" y="1415488"/>
            <a:ext cx="111769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If we want to write the remainder as a fraction, we need to consider what the divisor is.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In this example, the divisor is 3. This will become the denominator (bottom number) in our fraction. The remainder integer (2) becomes the numerator.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567" y="4468981"/>
            <a:ext cx="2557969" cy="1315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2761372" y="4230261"/>
            <a:ext cx="18101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 4 0 r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2980473" y="4726377"/>
            <a:ext cx="3000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547355-A1DD-4E88-B0B1-43E199C1C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013" y="1860066"/>
            <a:ext cx="2009739" cy="82450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36436" y="422648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=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5103844" y="4185193"/>
            <a:ext cx="869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140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901152" y="4192172"/>
                <a:ext cx="197169" cy="5203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1152" y="4192172"/>
                <a:ext cx="197169" cy="5203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23312" y="5783993"/>
            <a:ext cx="11407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It is important that what sits either side of the equals sign has the same value so we must write out the whole mixed number – not just the fraction.</a:t>
            </a:r>
          </a:p>
        </p:txBody>
      </p:sp>
      <p:sp>
        <p:nvSpPr>
          <p:cNvPr id="9" name="Oval 8"/>
          <p:cNvSpPr/>
          <p:nvPr/>
        </p:nvSpPr>
        <p:spPr>
          <a:xfrm>
            <a:off x="1685729" y="4880474"/>
            <a:ext cx="940526" cy="5747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4139065" y="4252109"/>
            <a:ext cx="416502" cy="5182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04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089" y="2467405"/>
            <a:ext cx="2177905" cy="11196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AA87A02-87E2-4EB0-9E6B-F2CA5D9F45F5}"/>
              </a:ext>
            </a:extLst>
          </p:cNvPr>
          <p:cNvSpPr txBox="1"/>
          <p:nvPr/>
        </p:nvSpPr>
        <p:spPr>
          <a:xfrm>
            <a:off x="4640161" y="2627108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solidFill>
                  <a:srgbClr val="FF0000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007165" y="4267200"/>
            <a:ext cx="1005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Step 1. How many 5s are there in 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Answer: 1 five and 3 left over. The remaining 3 is carried over to sit in front of the next digit – in front of the 2.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F08C4EA-EB21-4C68-AD01-00A547FFAF7F}"/>
              </a:ext>
            </a:extLst>
          </p:cNvPr>
          <p:cNvSpPr/>
          <p:nvPr/>
        </p:nvSpPr>
        <p:spPr>
          <a:xfrm>
            <a:off x="0" y="0"/>
            <a:ext cx="108743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Maths w/c 29</a:t>
            </a:r>
            <a:r>
              <a:rPr lang="en-GB" sz="2800" baseline="30000" dirty="0">
                <a:latin typeface="Comic Sans MS" panose="030F0702030302020204" pitchFamily="66" charset="0"/>
                <a:ea typeface="Times New Roman" panose="02020603050405020304" pitchFamily="18" charset="0"/>
              </a:rPr>
              <a:t>th</a:t>
            </a:r>
            <a:r>
              <a:rPr lang="en-GB" sz="2800" dirty="0">
                <a:latin typeface="Comic Sans MS" panose="030F0702030302020204" pitchFamily="66" charset="0"/>
                <a:ea typeface="Times New Roman" panose="02020603050405020304" pitchFamily="18" charset="0"/>
              </a:rPr>
              <a:t> June Lesson 3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Revise short division – with remainders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CEBAA8-13BB-42A3-997D-54ACBD69146D}"/>
              </a:ext>
            </a:extLst>
          </p:cNvPr>
          <p:cNvSpPr txBox="1"/>
          <p:nvPr/>
        </p:nvSpPr>
        <p:spPr>
          <a:xfrm>
            <a:off x="4468907" y="2148513"/>
            <a:ext cx="393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>
                <a:latin typeface="Comic Sans MS" panose="030F0702030302020204" pitchFamily="66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E5ED1A-D0E7-4024-B601-387A74EB4FFA}"/>
              </a:ext>
            </a:extLst>
          </p:cNvPr>
          <p:cNvSpPr txBox="1"/>
          <p:nvPr/>
        </p:nvSpPr>
        <p:spPr>
          <a:xfrm>
            <a:off x="154744" y="1235991"/>
            <a:ext cx="1005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Let’s try this one:</a:t>
            </a:r>
          </a:p>
        </p:txBody>
      </p:sp>
    </p:spTree>
    <p:extLst>
      <p:ext uri="{BB962C8B-B14F-4D97-AF65-F5344CB8AC3E}">
        <p14:creationId xmlns:p14="http://schemas.microsoft.com/office/powerpoint/2010/main" val="1535361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1906</Words>
  <Application>Microsoft Office PowerPoint</Application>
  <PresentationFormat>Widescreen</PresentationFormat>
  <Paragraphs>191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DPreston</dc:creator>
  <cp:lastModifiedBy>Debbie Preston</cp:lastModifiedBy>
  <cp:revision>67</cp:revision>
  <dcterms:created xsi:type="dcterms:W3CDTF">2020-06-15T11:55:22Z</dcterms:created>
  <dcterms:modified xsi:type="dcterms:W3CDTF">2020-06-27T12:18:25Z</dcterms:modified>
</cp:coreProperties>
</file>