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313" r:id="rId2"/>
    <p:sldId id="306" r:id="rId3"/>
    <p:sldId id="322" r:id="rId4"/>
    <p:sldId id="32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600"/>
    <a:srgbClr val="19A3A0"/>
    <a:srgbClr val="1FC7C3"/>
    <a:srgbClr val="1BCBA1"/>
    <a:srgbClr val="253746"/>
    <a:srgbClr val="A9DBC4"/>
    <a:srgbClr val="A6DEBD"/>
    <a:srgbClr val="A7DDA8"/>
    <a:srgbClr val="9AF67A"/>
    <a:srgbClr val="85F4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60" autoAdjust="0"/>
    <p:restoredTop sz="83265" autoAdjust="0"/>
  </p:normalViewPr>
  <p:slideViewPr>
    <p:cSldViewPr snapToGrid="0">
      <p:cViewPr varScale="1">
        <p:scale>
          <a:sx n="61" d="100"/>
          <a:sy n="61" d="100"/>
        </p:scale>
        <p:origin x="151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30/04/2020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3272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7630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1552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5861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milton-trust.org.uk/maths/year-5-maths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E9EAD5F-FFEC-461B-9E4D-8F04303D13DB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3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140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681" y="221373"/>
            <a:ext cx="8981934" cy="498124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9580" y="5475118"/>
            <a:ext cx="5484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Answers: 5, 2, 0.08, 0.6, 4</a:t>
            </a:r>
            <a:endParaRPr lang="en-GB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86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7819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Place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value addition and subtraction of numbers with two decimal places.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55CEB5-ED63-43AD-803D-6005C213EC1E}"/>
              </a:ext>
            </a:extLst>
          </p:cNvPr>
          <p:cNvSpPr txBox="1"/>
          <p:nvPr/>
        </p:nvSpPr>
        <p:spPr>
          <a:xfrm>
            <a:off x="2925293" y="696950"/>
            <a:ext cx="316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accent1"/>
                </a:solidFill>
              </a:rPr>
              <a:t>4.03 + 0.7 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DFC6C95-CAB3-4F55-BF07-E427CBCD25DA}"/>
              </a:ext>
            </a:extLst>
          </p:cNvPr>
          <p:cNvGrpSpPr/>
          <p:nvPr/>
        </p:nvGrpSpPr>
        <p:grpSpPr>
          <a:xfrm>
            <a:off x="520995" y="1142524"/>
            <a:ext cx="2404298" cy="637440"/>
            <a:chOff x="1167141" y="1074204"/>
            <a:chExt cx="3205731" cy="721769"/>
          </a:xfrm>
        </p:grpSpPr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11BBA843-A7C4-4BB5-B9D1-C0154804CD31}"/>
                </a:ext>
              </a:extLst>
            </p:cNvPr>
            <p:cNvSpPr/>
            <p:nvPr/>
          </p:nvSpPr>
          <p:spPr>
            <a:xfrm>
              <a:off x="1167141" y="1074204"/>
              <a:ext cx="3205731" cy="721769"/>
            </a:xfrm>
            <a:prstGeom prst="wedgeRoundRectCallout">
              <a:avLst>
                <a:gd name="adj1" fmla="val 76858"/>
                <a:gd name="adj2" fmla="val -61709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What does the 3 represent?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92844F3-E31F-4BAA-A64F-700E48F844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0785" y="1175155"/>
              <a:ext cx="307921" cy="519867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B2D02A-0FFB-41F4-9ACD-EDF77730D383}"/>
              </a:ext>
            </a:extLst>
          </p:cNvPr>
          <p:cNvGrpSpPr/>
          <p:nvPr/>
        </p:nvGrpSpPr>
        <p:grpSpPr>
          <a:xfrm>
            <a:off x="5965665" y="1217644"/>
            <a:ext cx="2479364" cy="637440"/>
            <a:chOff x="1167141" y="1074204"/>
            <a:chExt cx="3305819" cy="721769"/>
          </a:xfrm>
        </p:grpSpPr>
        <p:sp>
          <p:nvSpPr>
            <p:cNvPr id="16" name="Speech Bubble: Rectangle with Corners Rounded 15">
              <a:extLst>
                <a:ext uri="{FF2B5EF4-FFF2-40B4-BE49-F238E27FC236}">
                  <a16:creationId xmlns:a16="http://schemas.microsoft.com/office/drawing/2014/main" id="{1DAB4C0C-72E3-48FD-9B49-99D82F120C5D}"/>
                </a:ext>
              </a:extLst>
            </p:cNvPr>
            <p:cNvSpPr/>
            <p:nvPr/>
          </p:nvSpPr>
          <p:spPr>
            <a:xfrm>
              <a:off x="1167141" y="1074204"/>
              <a:ext cx="3205731" cy="721769"/>
            </a:xfrm>
            <a:prstGeom prst="wedgeRoundRectCallout">
              <a:avLst>
                <a:gd name="adj1" fmla="val -77344"/>
                <a:gd name="adj2" fmla="val -66926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What is the place value of this 7?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10C5E5E-5BE5-4F0C-B3CC-572FDB6C52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165039" y="1175156"/>
              <a:ext cx="307921" cy="519868"/>
            </a:xfrm>
            <a:prstGeom prst="rect">
              <a:avLst/>
            </a:prstGeom>
          </p:spPr>
        </p:pic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819B9D27-9D2C-47D0-9A83-140886BABFB6}"/>
              </a:ext>
            </a:extLst>
          </p:cNvPr>
          <p:cNvSpPr txBox="1"/>
          <p:nvPr/>
        </p:nvSpPr>
        <p:spPr>
          <a:xfrm>
            <a:off x="2928068" y="2595020"/>
            <a:ext cx="316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accent1"/>
                </a:solidFill>
              </a:rPr>
              <a:t>7.38 – 0.08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553DC2F-9AD5-4982-8CEF-4CD26021D864}"/>
              </a:ext>
            </a:extLst>
          </p:cNvPr>
          <p:cNvGrpSpPr/>
          <p:nvPr/>
        </p:nvGrpSpPr>
        <p:grpSpPr>
          <a:xfrm>
            <a:off x="995885" y="3109783"/>
            <a:ext cx="2450171" cy="637440"/>
            <a:chOff x="1105977" y="1074204"/>
            <a:chExt cx="3266895" cy="721769"/>
          </a:xfrm>
        </p:grpSpPr>
        <p:sp>
          <p:nvSpPr>
            <p:cNvPr id="23" name="Speech Bubble: Rectangle with Corners Rounded 22">
              <a:extLst>
                <a:ext uri="{FF2B5EF4-FFF2-40B4-BE49-F238E27FC236}">
                  <a16:creationId xmlns:a16="http://schemas.microsoft.com/office/drawing/2014/main" id="{0A153961-30BF-4A0B-BE5D-A4278F2C9EF2}"/>
                </a:ext>
              </a:extLst>
            </p:cNvPr>
            <p:cNvSpPr/>
            <p:nvPr/>
          </p:nvSpPr>
          <p:spPr>
            <a:xfrm>
              <a:off x="1167141" y="1074204"/>
              <a:ext cx="3205731" cy="721769"/>
            </a:xfrm>
            <a:prstGeom prst="wedgeRoundRectCallout">
              <a:avLst>
                <a:gd name="adj1" fmla="val 72709"/>
                <a:gd name="adj2" fmla="val -59101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What is the place value of this </a:t>
              </a: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3?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3392DB1-9995-4BF0-B078-16FFD5FC6C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05977" y="1175155"/>
              <a:ext cx="307921" cy="519868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C557D37-E9E1-45E0-98A5-E501AA0BF8DE}"/>
              </a:ext>
            </a:extLst>
          </p:cNvPr>
          <p:cNvGrpSpPr/>
          <p:nvPr/>
        </p:nvGrpSpPr>
        <p:grpSpPr>
          <a:xfrm>
            <a:off x="5679158" y="2993320"/>
            <a:ext cx="2404298" cy="637440"/>
            <a:chOff x="1167141" y="1074204"/>
            <a:chExt cx="3205731" cy="721769"/>
          </a:xfrm>
        </p:grpSpPr>
        <p:sp>
          <p:nvSpPr>
            <p:cNvPr id="26" name="Speech Bubble: Rectangle with Corners Rounded 25">
              <a:extLst>
                <a:ext uri="{FF2B5EF4-FFF2-40B4-BE49-F238E27FC236}">
                  <a16:creationId xmlns:a16="http://schemas.microsoft.com/office/drawing/2014/main" id="{1AE7D11B-03CE-4432-A110-B05363A8901C}"/>
                </a:ext>
              </a:extLst>
            </p:cNvPr>
            <p:cNvSpPr/>
            <p:nvPr/>
          </p:nvSpPr>
          <p:spPr>
            <a:xfrm>
              <a:off x="1167141" y="1074204"/>
              <a:ext cx="3205731" cy="721769"/>
            </a:xfrm>
            <a:prstGeom prst="wedgeRoundRectCallout">
              <a:avLst>
                <a:gd name="adj1" fmla="val -67663"/>
                <a:gd name="adj2" fmla="val -51277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What does the 8 represent?</a:t>
              </a:r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84CAB160-D319-430E-9E91-05D167CCB9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990863" y="1175156"/>
              <a:ext cx="307921" cy="519867"/>
            </a:xfrm>
            <a:prstGeom prst="rect">
              <a:avLst/>
            </a:prstGeom>
          </p:spPr>
        </p:pic>
      </p:grpSp>
      <p:pic>
        <p:nvPicPr>
          <p:cNvPr id="30" name="Picture 2">
            <a:extLst>
              <a:ext uri="{FF2B5EF4-FFF2-40B4-BE49-F238E27FC236}">
                <a16:creationId xmlns:a16="http://schemas.microsoft.com/office/drawing/2014/main" id="{6132E799-4BA2-44F9-9BF5-0647C2B1E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223" y="3733612"/>
            <a:ext cx="623389" cy="62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32D74B22-0F6F-4F66-A619-0473E24E2BE1}"/>
              </a:ext>
            </a:extLst>
          </p:cNvPr>
          <p:cNvSpPr txBox="1"/>
          <p:nvPr/>
        </p:nvSpPr>
        <p:spPr>
          <a:xfrm>
            <a:off x="495798" y="4440869"/>
            <a:ext cx="8152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accent1"/>
                </a:solidFill>
              </a:rPr>
              <a:t>7.3		7.03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5F89930-79FD-43DF-AEC0-61AEB1DE3F34}"/>
              </a:ext>
            </a:extLst>
          </p:cNvPr>
          <p:cNvGrpSpPr/>
          <p:nvPr/>
        </p:nvGrpSpPr>
        <p:grpSpPr>
          <a:xfrm>
            <a:off x="664769" y="5244733"/>
            <a:ext cx="3520717" cy="803067"/>
            <a:chOff x="-84598" y="1225713"/>
            <a:chExt cx="4694291" cy="909307"/>
          </a:xfrm>
        </p:grpSpPr>
        <p:sp>
          <p:nvSpPr>
            <p:cNvPr id="36" name="Speech Bubble: Rectangle with Corners Rounded 35">
              <a:extLst>
                <a:ext uri="{FF2B5EF4-FFF2-40B4-BE49-F238E27FC236}">
                  <a16:creationId xmlns:a16="http://schemas.microsoft.com/office/drawing/2014/main" id="{67CF4955-1A19-4F5C-967F-6DC09030028A}"/>
                </a:ext>
              </a:extLst>
            </p:cNvPr>
            <p:cNvSpPr/>
            <p:nvPr/>
          </p:nvSpPr>
          <p:spPr>
            <a:xfrm>
              <a:off x="-49766" y="1225713"/>
              <a:ext cx="4659459" cy="909307"/>
            </a:xfrm>
            <a:prstGeom prst="wedgeRoundRectCallout">
              <a:avLst>
                <a:gd name="adj1" fmla="val 53063"/>
                <a:gd name="adj2" fmla="val -89646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The </a:t>
              </a:r>
              <a:r>
                <a:rPr lang="en-GB" sz="1600" b="1" u="sng" dirty="0">
                  <a:solidFill>
                    <a:srgbClr val="253746"/>
                  </a:solidFill>
                </a:rPr>
                <a:t>value</a:t>
              </a:r>
              <a:r>
                <a:rPr lang="en-GB" sz="1600" b="1" dirty="0">
                  <a:solidFill>
                    <a:srgbClr val="253746"/>
                  </a:solidFill>
                </a:rPr>
                <a:t> of the 3 changes according to its </a:t>
              </a:r>
              <a:r>
                <a:rPr lang="en-GB" sz="1600" b="1" u="sng" dirty="0">
                  <a:solidFill>
                    <a:srgbClr val="253746"/>
                  </a:solidFill>
                </a:rPr>
                <a:t>place</a:t>
              </a:r>
              <a:r>
                <a:rPr lang="en-GB" sz="1600" b="1" dirty="0">
                  <a:solidFill>
                    <a:srgbClr val="253746"/>
                  </a:solidFill>
                </a:rPr>
                <a:t> in the number. </a:t>
              </a:r>
            </a:p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How many hundredths is 0.3? 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85EB47DE-4C1D-4600-9CBA-6D7241AA8B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84598" y="1360031"/>
              <a:ext cx="307921" cy="519866"/>
            </a:xfrm>
            <a:prstGeom prst="rect">
              <a:avLst/>
            </a:prstGeom>
          </p:spPr>
        </p:pic>
      </p:grpSp>
      <p:sp>
        <p:nvSpPr>
          <p:cNvPr id="38" name="Speech Bubble: Rectangle with Corners Rounded 37">
            <a:extLst>
              <a:ext uri="{FF2B5EF4-FFF2-40B4-BE49-F238E27FC236}">
                <a16:creationId xmlns:a16="http://schemas.microsoft.com/office/drawing/2014/main" id="{3C8AFE5E-0EBD-4818-AE6C-1F596C61E7C8}"/>
              </a:ext>
            </a:extLst>
          </p:cNvPr>
          <p:cNvSpPr/>
          <p:nvPr/>
        </p:nvSpPr>
        <p:spPr>
          <a:xfrm>
            <a:off x="4958516" y="5042678"/>
            <a:ext cx="3723776" cy="1076679"/>
          </a:xfrm>
          <a:prstGeom prst="wedgeRoundRectCallout">
            <a:avLst>
              <a:gd name="adj1" fmla="val 53676"/>
              <a:gd name="adj2" fmla="val -8806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3 tenths is 30 hundredths. </a:t>
            </a:r>
            <a:r>
              <a:rPr lang="en-GB" sz="1600" b="1" baseline="30000" dirty="0">
                <a:solidFill>
                  <a:srgbClr val="253746"/>
                </a:solidFill>
              </a:rPr>
              <a:t>3</a:t>
            </a:r>
            <a:r>
              <a:rPr lang="en-GB" sz="1600" b="1" dirty="0">
                <a:solidFill>
                  <a:srgbClr val="253746"/>
                </a:solidFill>
              </a:rPr>
              <a:t>/</a:t>
            </a:r>
            <a:r>
              <a:rPr lang="en-GB" sz="1600" b="1" baseline="-25000" dirty="0">
                <a:solidFill>
                  <a:srgbClr val="253746"/>
                </a:solidFill>
              </a:rPr>
              <a:t>10</a:t>
            </a:r>
            <a:r>
              <a:rPr lang="en-GB" sz="1600" b="1" dirty="0">
                <a:solidFill>
                  <a:srgbClr val="253746"/>
                </a:solidFill>
              </a:rPr>
              <a:t> = </a:t>
            </a:r>
            <a:r>
              <a:rPr lang="en-GB" sz="1600" b="1" baseline="30000" dirty="0">
                <a:solidFill>
                  <a:srgbClr val="253746"/>
                </a:solidFill>
              </a:rPr>
              <a:t>30</a:t>
            </a:r>
            <a:r>
              <a:rPr lang="en-GB" sz="1600" b="1" dirty="0">
                <a:solidFill>
                  <a:srgbClr val="253746"/>
                </a:solidFill>
              </a:rPr>
              <a:t>/</a:t>
            </a:r>
            <a:r>
              <a:rPr lang="en-GB" sz="1600" b="1" baseline="-25000" dirty="0">
                <a:solidFill>
                  <a:srgbClr val="253746"/>
                </a:solidFill>
              </a:rPr>
              <a:t>100</a:t>
            </a:r>
            <a:r>
              <a:rPr lang="en-GB" sz="1600" b="1" dirty="0">
                <a:solidFill>
                  <a:srgbClr val="253746"/>
                </a:solidFill>
              </a:rPr>
              <a:t> So, 7.3 is 27 hundredths more than 7.03.</a:t>
            </a:r>
          </a:p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£7.30 is 27p more than £7.03. 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18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4" grpId="0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7819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Place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value addition and subtraction of numbers with two decimal places.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C18B4DA-E190-4586-A718-0AF3479A57FD}"/>
              </a:ext>
            </a:extLst>
          </p:cNvPr>
          <p:cNvSpPr/>
          <p:nvPr/>
        </p:nvSpPr>
        <p:spPr>
          <a:xfrm>
            <a:off x="754274" y="1738043"/>
            <a:ext cx="2871057" cy="3640972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4.56</a:t>
            </a:r>
          </a:p>
          <a:p>
            <a:pPr algn="ctr"/>
            <a:endParaRPr lang="en-GB" sz="2400" dirty="0">
              <a:solidFill>
                <a:srgbClr val="C00000"/>
              </a:solidFill>
            </a:endParaRPr>
          </a:p>
          <a:p>
            <a:pPr algn="ctr"/>
            <a:endParaRPr lang="en-GB" sz="2400" dirty="0">
              <a:solidFill>
                <a:srgbClr val="C00000"/>
              </a:solidFill>
            </a:endParaRPr>
          </a:p>
          <a:p>
            <a:pPr algn="ctr"/>
            <a:endParaRPr lang="en-GB" sz="2400" dirty="0">
              <a:solidFill>
                <a:srgbClr val="C00000"/>
              </a:solidFill>
            </a:endParaRPr>
          </a:p>
          <a:p>
            <a:pPr algn="ctr"/>
            <a:endParaRPr lang="en-GB" sz="2400" dirty="0">
              <a:solidFill>
                <a:srgbClr val="C00000"/>
              </a:solidFill>
            </a:endParaRPr>
          </a:p>
          <a:p>
            <a:pPr algn="ctr"/>
            <a:endParaRPr lang="en-GB" sz="2400" dirty="0">
              <a:solidFill>
                <a:srgbClr val="C00000"/>
              </a:solidFill>
            </a:endParaRPr>
          </a:p>
          <a:p>
            <a:pPr algn="ctr"/>
            <a:endParaRPr lang="en-GB" sz="2400" dirty="0">
              <a:solidFill>
                <a:srgbClr val="C00000"/>
              </a:solidFill>
            </a:endParaRPr>
          </a:p>
          <a:p>
            <a:pPr algn="ctr"/>
            <a:endParaRPr lang="en-GB" sz="2400" dirty="0">
              <a:solidFill>
                <a:srgbClr val="C00000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E057A74-3325-481D-BB8B-D3E2EA8A491B}"/>
              </a:ext>
            </a:extLst>
          </p:cNvPr>
          <p:cNvGrpSpPr/>
          <p:nvPr/>
        </p:nvGrpSpPr>
        <p:grpSpPr>
          <a:xfrm>
            <a:off x="877019" y="886076"/>
            <a:ext cx="3200854" cy="782562"/>
            <a:chOff x="2907774" y="2556893"/>
            <a:chExt cx="3200854" cy="782562"/>
          </a:xfrm>
        </p:grpSpPr>
        <p:sp>
          <p:nvSpPr>
            <p:cNvPr id="17" name="Speech Bubble: Rectangle with Corners Rounded 16">
              <a:extLst>
                <a:ext uri="{FF2B5EF4-FFF2-40B4-BE49-F238E27FC236}">
                  <a16:creationId xmlns:a16="http://schemas.microsoft.com/office/drawing/2014/main" id="{8573C166-F88C-436A-BC29-0C5D3C41A556}"/>
                </a:ext>
              </a:extLst>
            </p:cNvPr>
            <p:cNvSpPr/>
            <p:nvPr/>
          </p:nvSpPr>
          <p:spPr>
            <a:xfrm>
              <a:off x="2907774" y="2556893"/>
              <a:ext cx="2925061" cy="699648"/>
            </a:xfrm>
            <a:prstGeom prst="wedgeRoundRectCallout">
              <a:avLst>
                <a:gd name="adj1" fmla="val 9943"/>
                <a:gd name="adj2" fmla="val 90052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Write </a:t>
              </a:r>
              <a:r>
                <a:rPr lang="en-GB" sz="1600" b="1" dirty="0" smtClean="0">
                  <a:solidFill>
                    <a:srgbClr val="253746"/>
                  </a:solidFill>
                </a:rPr>
                <a:t>4.56.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3159E480-100D-4EA9-9C52-5E8D91E659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239" y="2716067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8017176-8171-4F0A-99A1-7C48DB93C201}"/>
              </a:ext>
            </a:extLst>
          </p:cNvPr>
          <p:cNvGrpSpPr/>
          <p:nvPr/>
        </p:nvGrpSpPr>
        <p:grpSpPr>
          <a:xfrm>
            <a:off x="4322848" y="1122781"/>
            <a:ext cx="2447960" cy="897501"/>
            <a:chOff x="1856619" y="680921"/>
            <a:chExt cx="3263947" cy="1016233"/>
          </a:xfrm>
        </p:grpSpPr>
        <p:sp>
          <p:nvSpPr>
            <p:cNvPr id="20" name="Speech Bubble: Rectangle with Corners Rounded 19">
              <a:extLst>
                <a:ext uri="{FF2B5EF4-FFF2-40B4-BE49-F238E27FC236}">
                  <a16:creationId xmlns:a16="http://schemas.microsoft.com/office/drawing/2014/main" id="{01FAF386-41F6-4EC7-8F40-5D1250F8453C}"/>
                </a:ext>
              </a:extLst>
            </p:cNvPr>
            <p:cNvSpPr/>
            <p:nvPr/>
          </p:nvSpPr>
          <p:spPr>
            <a:xfrm>
              <a:off x="1856619" y="680921"/>
              <a:ext cx="3210603" cy="1016233"/>
            </a:xfrm>
            <a:prstGeom prst="wedgeRoundRectCallout">
              <a:avLst>
                <a:gd name="adj1" fmla="val 38539"/>
                <a:gd name="adj2" fmla="val -86989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Which digit is in the hundredths place?</a:t>
              </a:r>
            </a:p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And the tenths? 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E42DDC43-4445-4F45-BFCE-97B9F3197C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12645" y="1039057"/>
              <a:ext cx="307921" cy="519866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9971B85-868A-42B8-9BE5-6B19FE95E51D}"/>
              </a:ext>
            </a:extLst>
          </p:cNvPr>
          <p:cNvGrpSpPr/>
          <p:nvPr/>
        </p:nvGrpSpPr>
        <p:grpSpPr>
          <a:xfrm>
            <a:off x="3950332" y="2109185"/>
            <a:ext cx="5146644" cy="623388"/>
            <a:chOff x="2907774" y="2413414"/>
            <a:chExt cx="5146644" cy="623388"/>
          </a:xfrm>
        </p:grpSpPr>
        <p:sp>
          <p:nvSpPr>
            <p:cNvPr id="23" name="Speech Bubble: Rectangle with Corners Rounded 22">
              <a:extLst>
                <a:ext uri="{FF2B5EF4-FFF2-40B4-BE49-F238E27FC236}">
                  <a16:creationId xmlns:a16="http://schemas.microsoft.com/office/drawing/2014/main" id="{94F51ADC-BAAF-4702-9896-2F164BD579A8}"/>
                </a:ext>
              </a:extLst>
            </p:cNvPr>
            <p:cNvSpPr/>
            <p:nvPr/>
          </p:nvSpPr>
          <p:spPr>
            <a:xfrm>
              <a:off x="2907774" y="2556893"/>
              <a:ext cx="4701803" cy="459127"/>
            </a:xfrm>
            <a:prstGeom prst="wedgeRoundRectCallout">
              <a:avLst>
                <a:gd name="adj1" fmla="val -68367"/>
                <a:gd name="adj2" fmla="val -29911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Add one hundredth. Write the answer underneath.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1735C2CF-7E77-45A8-953D-BD34158919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1029" y="2413414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3489677-680E-4CC1-A62B-65BE4DF46A48}"/>
              </a:ext>
            </a:extLst>
          </p:cNvPr>
          <p:cNvGrpSpPr/>
          <p:nvPr/>
        </p:nvGrpSpPr>
        <p:grpSpPr>
          <a:xfrm>
            <a:off x="3973596" y="2644415"/>
            <a:ext cx="4224654" cy="623388"/>
            <a:chOff x="2907774" y="2416297"/>
            <a:chExt cx="4224654" cy="623388"/>
          </a:xfrm>
        </p:grpSpPr>
        <p:sp>
          <p:nvSpPr>
            <p:cNvPr id="26" name="Speech Bubble: Rectangle with Corners Rounded 25">
              <a:extLst>
                <a:ext uri="{FF2B5EF4-FFF2-40B4-BE49-F238E27FC236}">
                  <a16:creationId xmlns:a16="http://schemas.microsoft.com/office/drawing/2014/main" id="{C7D2F711-6F55-455B-9C2D-096AAA1682D6}"/>
                </a:ext>
              </a:extLst>
            </p:cNvPr>
            <p:cNvSpPr/>
            <p:nvPr/>
          </p:nvSpPr>
          <p:spPr>
            <a:xfrm>
              <a:off x="2907774" y="2556893"/>
              <a:ext cx="3840367" cy="455107"/>
            </a:xfrm>
            <a:prstGeom prst="wedgeRoundRectCallout">
              <a:avLst>
                <a:gd name="adj1" fmla="val -72769"/>
                <a:gd name="adj2" fmla="val -47953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Add two tenths to the new number.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7" name="Picture 2">
              <a:extLst>
                <a:ext uri="{FF2B5EF4-FFF2-40B4-BE49-F238E27FC236}">
                  <a16:creationId xmlns:a16="http://schemas.microsoft.com/office/drawing/2014/main" id="{15CF6FD0-AB46-4E52-A6D0-9907EA9F4A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9039" y="2416297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7862CFC-CD7E-465D-9BFE-E7BE603B30FF}"/>
              </a:ext>
            </a:extLst>
          </p:cNvPr>
          <p:cNvGrpSpPr/>
          <p:nvPr/>
        </p:nvGrpSpPr>
        <p:grpSpPr>
          <a:xfrm>
            <a:off x="3950332" y="3179585"/>
            <a:ext cx="4224654" cy="623388"/>
            <a:chOff x="2907774" y="2416297"/>
            <a:chExt cx="4224654" cy="623388"/>
          </a:xfrm>
        </p:grpSpPr>
        <p:sp>
          <p:nvSpPr>
            <p:cNvPr id="29" name="Speech Bubble: Rectangle with Corners Rounded 28">
              <a:extLst>
                <a:ext uri="{FF2B5EF4-FFF2-40B4-BE49-F238E27FC236}">
                  <a16:creationId xmlns:a16="http://schemas.microsoft.com/office/drawing/2014/main" id="{33B9F64F-5F87-469C-91F2-E85839D3F11A}"/>
                </a:ext>
              </a:extLst>
            </p:cNvPr>
            <p:cNvSpPr/>
            <p:nvPr/>
          </p:nvSpPr>
          <p:spPr>
            <a:xfrm>
              <a:off x="2907774" y="2556893"/>
              <a:ext cx="3840367" cy="455107"/>
            </a:xfrm>
            <a:prstGeom prst="wedgeRoundRectCallout">
              <a:avLst>
                <a:gd name="adj1" fmla="val -72769"/>
                <a:gd name="adj2" fmla="val -47953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Subtract one whole.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0" name="Picture 2">
              <a:extLst>
                <a:ext uri="{FF2B5EF4-FFF2-40B4-BE49-F238E27FC236}">
                  <a16:creationId xmlns:a16="http://schemas.microsoft.com/office/drawing/2014/main" id="{2A8433A6-94C3-4FBD-AC87-455492389B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9039" y="2416297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294D295-0E26-4235-903D-244A818C03A8}"/>
              </a:ext>
            </a:extLst>
          </p:cNvPr>
          <p:cNvGrpSpPr/>
          <p:nvPr/>
        </p:nvGrpSpPr>
        <p:grpSpPr>
          <a:xfrm>
            <a:off x="3942522" y="3715746"/>
            <a:ext cx="4224654" cy="623388"/>
            <a:chOff x="2907774" y="2416297"/>
            <a:chExt cx="4224654" cy="623388"/>
          </a:xfrm>
        </p:grpSpPr>
        <p:sp>
          <p:nvSpPr>
            <p:cNvPr id="32" name="Speech Bubble: Rectangle with Corners Rounded 31">
              <a:extLst>
                <a:ext uri="{FF2B5EF4-FFF2-40B4-BE49-F238E27FC236}">
                  <a16:creationId xmlns:a16="http://schemas.microsoft.com/office/drawing/2014/main" id="{5E58FA47-D251-4297-A5F2-58F50CA9EF46}"/>
                </a:ext>
              </a:extLst>
            </p:cNvPr>
            <p:cNvSpPr/>
            <p:nvPr/>
          </p:nvSpPr>
          <p:spPr>
            <a:xfrm>
              <a:off x="2907774" y="2556893"/>
              <a:ext cx="3840367" cy="455107"/>
            </a:xfrm>
            <a:prstGeom prst="wedgeRoundRectCallout">
              <a:avLst>
                <a:gd name="adj1" fmla="val -72769"/>
                <a:gd name="adj2" fmla="val -47953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Subtract four hundredths.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3" name="Picture 2">
              <a:extLst>
                <a:ext uri="{FF2B5EF4-FFF2-40B4-BE49-F238E27FC236}">
                  <a16:creationId xmlns:a16="http://schemas.microsoft.com/office/drawing/2014/main" id="{7F4ED6E4-96F6-4559-A82D-20557D7B67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9039" y="2416297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D27CF41-E329-4757-996E-FB820FAE91F4}"/>
              </a:ext>
            </a:extLst>
          </p:cNvPr>
          <p:cNvGrpSpPr/>
          <p:nvPr/>
        </p:nvGrpSpPr>
        <p:grpSpPr>
          <a:xfrm>
            <a:off x="3923718" y="4247886"/>
            <a:ext cx="4224654" cy="623388"/>
            <a:chOff x="2907774" y="2416297"/>
            <a:chExt cx="4224654" cy="623388"/>
          </a:xfrm>
        </p:grpSpPr>
        <p:sp>
          <p:nvSpPr>
            <p:cNvPr id="35" name="Speech Bubble: Rectangle with Corners Rounded 34">
              <a:extLst>
                <a:ext uri="{FF2B5EF4-FFF2-40B4-BE49-F238E27FC236}">
                  <a16:creationId xmlns:a16="http://schemas.microsoft.com/office/drawing/2014/main" id="{CF890E0B-2BD9-4EA4-AC2F-A40DAF5A1D6B}"/>
                </a:ext>
              </a:extLst>
            </p:cNvPr>
            <p:cNvSpPr/>
            <p:nvPr/>
          </p:nvSpPr>
          <p:spPr>
            <a:xfrm>
              <a:off x="2907774" y="2556893"/>
              <a:ext cx="3840367" cy="455107"/>
            </a:xfrm>
            <a:prstGeom prst="wedgeRoundRectCallout">
              <a:avLst>
                <a:gd name="adj1" fmla="val -72769"/>
                <a:gd name="adj2" fmla="val -47953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Subtract four tenths.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6" name="Picture 2">
              <a:extLst>
                <a:ext uri="{FF2B5EF4-FFF2-40B4-BE49-F238E27FC236}">
                  <a16:creationId xmlns:a16="http://schemas.microsoft.com/office/drawing/2014/main" id="{FF8BCF27-3230-47D0-9549-37B4215031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9039" y="2416297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7" name="Speech Bubble: Rectangle with Corners Rounded 36">
            <a:extLst>
              <a:ext uri="{FF2B5EF4-FFF2-40B4-BE49-F238E27FC236}">
                <a16:creationId xmlns:a16="http://schemas.microsoft.com/office/drawing/2014/main" id="{149EFBA5-E344-46CE-9313-32C01CBE42E0}"/>
              </a:ext>
            </a:extLst>
          </p:cNvPr>
          <p:cNvSpPr/>
          <p:nvPr/>
        </p:nvSpPr>
        <p:spPr>
          <a:xfrm>
            <a:off x="3454484" y="5462975"/>
            <a:ext cx="2925061" cy="550168"/>
          </a:xfrm>
          <a:prstGeom prst="wedgeRoundRectCallout">
            <a:avLst>
              <a:gd name="adj1" fmla="val -58641"/>
              <a:gd name="adj2" fmla="val -93267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 smtClean="0">
                <a:solidFill>
                  <a:srgbClr val="253746"/>
                </a:solidFill>
              </a:rPr>
              <a:t>Check the new </a:t>
            </a:r>
            <a:r>
              <a:rPr lang="en-GB" sz="1600" b="1" dirty="0">
                <a:solidFill>
                  <a:srgbClr val="253746"/>
                </a:solidFill>
              </a:rPr>
              <a:t>number you now have. 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6D7850-2BFE-40E4-85E3-890B7AD2600C}"/>
              </a:ext>
            </a:extLst>
          </p:cNvPr>
          <p:cNvSpPr txBox="1"/>
          <p:nvPr/>
        </p:nvSpPr>
        <p:spPr>
          <a:xfrm>
            <a:off x="1529538" y="2515477"/>
            <a:ext cx="134666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>
                <a:solidFill>
                  <a:srgbClr val="C00000"/>
                </a:solidFill>
              </a:rPr>
              <a:t>4.57</a:t>
            </a:r>
          </a:p>
          <a:p>
            <a:pPr algn="ctr">
              <a:spcAft>
                <a:spcPts val="600"/>
              </a:spcAft>
            </a:pPr>
            <a:r>
              <a:rPr lang="en-GB" sz="2800" dirty="0">
                <a:solidFill>
                  <a:srgbClr val="C00000"/>
                </a:solidFill>
              </a:rPr>
              <a:t>4.77</a:t>
            </a:r>
          </a:p>
          <a:p>
            <a:pPr algn="ctr">
              <a:spcAft>
                <a:spcPts val="600"/>
              </a:spcAft>
            </a:pPr>
            <a:r>
              <a:rPr lang="en-GB" sz="2800" dirty="0">
                <a:solidFill>
                  <a:srgbClr val="C00000"/>
                </a:solidFill>
              </a:rPr>
              <a:t>3.77</a:t>
            </a:r>
          </a:p>
          <a:p>
            <a:pPr algn="ctr">
              <a:spcAft>
                <a:spcPts val="600"/>
              </a:spcAft>
            </a:pPr>
            <a:r>
              <a:rPr lang="en-GB" sz="2800" dirty="0">
                <a:solidFill>
                  <a:srgbClr val="C00000"/>
                </a:solidFill>
              </a:rPr>
              <a:t>3.73</a:t>
            </a:r>
          </a:p>
          <a:p>
            <a:pPr algn="ctr">
              <a:spcAft>
                <a:spcPts val="600"/>
              </a:spcAft>
            </a:pPr>
            <a:r>
              <a:rPr lang="en-GB" sz="2800" b="1" dirty="0">
                <a:solidFill>
                  <a:srgbClr val="C00000"/>
                </a:solidFill>
              </a:rPr>
              <a:t>3.33</a:t>
            </a:r>
          </a:p>
        </p:txBody>
      </p:sp>
    </p:spTree>
    <p:extLst>
      <p:ext uri="{BB962C8B-B14F-4D97-AF65-F5344CB8AC3E}">
        <p14:creationId xmlns:p14="http://schemas.microsoft.com/office/powerpoint/2010/main" val="288411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7819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Place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value addition and subtraction of numbers with two decimal places.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C18B4DA-E190-4586-A718-0AF3479A57FD}"/>
              </a:ext>
            </a:extLst>
          </p:cNvPr>
          <p:cNvSpPr/>
          <p:nvPr/>
        </p:nvSpPr>
        <p:spPr>
          <a:xfrm>
            <a:off x="1435917" y="1738043"/>
            <a:ext cx="2871057" cy="3640972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GB" sz="2800" dirty="0">
                <a:solidFill>
                  <a:srgbClr val="4472C4"/>
                </a:solidFill>
              </a:rPr>
              <a:t>8.34</a:t>
            </a:r>
          </a:p>
          <a:p>
            <a:pPr lvl="0" algn="ctr"/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E057A74-3325-481D-BB8B-D3E2EA8A491B}"/>
              </a:ext>
            </a:extLst>
          </p:cNvPr>
          <p:cNvGrpSpPr/>
          <p:nvPr/>
        </p:nvGrpSpPr>
        <p:grpSpPr>
          <a:xfrm>
            <a:off x="1558662" y="886076"/>
            <a:ext cx="3200854" cy="782562"/>
            <a:chOff x="2907774" y="2556893"/>
            <a:chExt cx="3200854" cy="782562"/>
          </a:xfrm>
        </p:grpSpPr>
        <p:sp>
          <p:nvSpPr>
            <p:cNvPr id="17" name="Speech Bubble: Rectangle with Corners Rounded 16">
              <a:extLst>
                <a:ext uri="{FF2B5EF4-FFF2-40B4-BE49-F238E27FC236}">
                  <a16:creationId xmlns:a16="http://schemas.microsoft.com/office/drawing/2014/main" id="{8573C166-F88C-436A-BC29-0C5D3C41A556}"/>
                </a:ext>
              </a:extLst>
            </p:cNvPr>
            <p:cNvSpPr/>
            <p:nvPr/>
          </p:nvSpPr>
          <p:spPr>
            <a:xfrm>
              <a:off x="2907774" y="2556893"/>
              <a:ext cx="2925061" cy="699648"/>
            </a:xfrm>
            <a:prstGeom prst="wedgeRoundRectCallout">
              <a:avLst>
                <a:gd name="adj1" fmla="val 9943"/>
                <a:gd name="adj2" fmla="val 90052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Write </a:t>
              </a:r>
              <a:r>
                <a:rPr lang="en-GB" sz="1600" b="1" dirty="0" smtClean="0">
                  <a:solidFill>
                    <a:srgbClr val="253746"/>
                  </a:solidFill>
                  <a:latin typeface="Calibri" panose="020F0502020204030204"/>
                </a:rPr>
                <a:t>8.34</a:t>
              </a:r>
              <a:r>
                <a:rPr kumimoji="0" lang="en-GB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3159E480-100D-4EA9-9C52-5E8D91E659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239" y="2716067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8017176-8171-4F0A-99A1-7C48DB93C201}"/>
              </a:ext>
            </a:extLst>
          </p:cNvPr>
          <p:cNvGrpSpPr/>
          <p:nvPr/>
        </p:nvGrpSpPr>
        <p:grpSpPr>
          <a:xfrm>
            <a:off x="4921768" y="1091863"/>
            <a:ext cx="2471139" cy="821926"/>
            <a:chOff x="1926329" y="766494"/>
            <a:chExt cx="3294853" cy="930660"/>
          </a:xfrm>
        </p:grpSpPr>
        <p:sp>
          <p:nvSpPr>
            <p:cNvPr id="20" name="Speech Bubble: Rectangle with Corners Rounded 19">
              <a:extLst>
                <a:ext uri="{FF2B5EF4-FFF2-40B4-BE49-F238E27FC236}">
                  <a16:creationId xmlns:a16="http://schemas.microsoft.com/office/drawing/2014/main" id="{01FAF386-41F6-4EC7-8F40-5D1250F8453C}"/>
                </a:ext>
              </a:extLst>
            </p:cNvPr>
            <p:cNvSpPr/>
            <p:nvPr/>
          </p:nvSpPr>
          <p:spPr>
            <a:xfrm>
              <a:off x="1926329" y="766494"/>
              <a:ext cx="3140893" cy="930660"/>
            </a:xfrm>
            <a:prstGeom prst="wedgeRoundRectCallout">
              <a:avLst>
                <a:gd name="adj1" fmla="val 38032"/>
                <a:gd name="adj2" fmla="val -89690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Which digit is in the hundredths place?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And the tenths? </a:t>
              </a: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E42DDC43-4445-4F45-BFCE-97B9F3197C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13261" y="1177288"/>
              <a:ext cx="307921" cy="519866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9971B85-868A-42B8-9BE5-6B19FE95E51D}"/>
              </a:ext>
            </a:extLst>
          </p:cNvPr>
          <p:cNvGrpSpPr/>
          <p:nvPr/>
        </p:nvGrpSpPr>
        <p:grpSpPr>
          <a:xfrm>
            <a:off x="4631976" y="1948742"/>
            <a:ext cx="2148751" cy="662253"/>
            <a:chOff x="2907775" y="2252971"/>
            <a:chExt cx="2148751" cy="662253"/>
          </a:xfrm>
        </p:grpSpPr>
        <p:sp>
          <p:nvSpPr>
            <p:cNvPr id="23" name="Speech Bubble: Rectangle with Corners Rounded 22">
              <a:extLst>
                <a:ext uri="{FF2B5EF4-FFF2-40B4-BE49-F238E27FC236}">
                  <a16:creationId xmlns:a16="http://schemas.microsoft.com/office/drawing/2014/main" id="{94F51ADC-BAAF-4702-9896-2F164BD579A8}"/>
                </a:ext>
              </a:extLst>
            </p:cNvPr>
            <p:cNvSpPr/>
            <p:nvPr/>
          </p:nvSpPr>
          <p:spPr>
            <a:xfrm>
              <a:off x="2907775" y="2556893"/>
              <a:ext cx="1782560" cy="358331"/>
            </a:xfrm>
            <a:prstGeom prst="wedgeRoundRectCallout">
              <a:avLst>
                <a:gd name="adj1" fmla="val -68367"/>
                <a:gd name="adj2" fmla="val -29911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+ 0.3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1735C2CF-7E77-45A8-953D-BD34158919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3137" y="2252971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3489677-680E-4CC1-A62B-65BE4DF46A48}"/>
              </a:ext>
            </a:extLst>
          </p:cNvPr>
          <p:cNvGrpSpPr/>
          <p:nvPr/>
        </p:nvGrpSpPr>
        <p:grpSpPr>
          <a:xfrm>
            <a:off x="4655240" y="2479770"/>
            <a:ext cx="2130826" cy="666394"/>
            <a:chOff x="2907775" y="2251652"/>
            <a:chExt cx="2130826" cy="666394"/>
          </a:xfrm>
        </p:grpSpPr>
        <p:sp>
          <p:nvSpPr>
            <p:cNvPr id="26" name="Speech Bubble: Rectangle with Corners Rounded 25">
              <a:extLst>
                <a:ext uri="{FF2B5EF4-FFF2-40B4-BE49-F238E27FC236}">
                  <a16:creationId xmlns:a16="http://schemas.microsoft.com/office/drawing/2014/main" id="{C7D2F711-6F55-455B-9C2D-096AAA1682D6}"/>
                </a:ext>
              </a:extLst>
            </p:cNvPr>
            <p:cNvSpPr/>
            <p:nvPr/>
          </p:nvSpPr>
          <p:spPr>
            <a:xfrm>
              <a:off x="2907775" y="2556894"/>
              <a:ext cx="1782560" cy="361152"/>
            </a:xfrm>
            <a:prstGeom prst="wedgeRoundRectCallout">
              <a:avLst>
                <a:gd name="adj1" fmla="val -72769"/>
                <a:gd name="adj2" fmla="val -47953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-0.2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7" name="Picture 2">
              <a:extLst>
                <a:ext uri="{FF2B5EF4-FFF2-40B4-BE49-F238E27FC236}">
                  <a16:creationId xmlns:a16="http://schemas.microsoft.com/office/drawing/2014/main" id="{15CF6FD0-AB46-4E52-A6D0-9907EA9F4A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5212" y="2251652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7862CFC-CD7E-465D-9BFE-E7BE603B30FF}"/>
              </a:ext>
            </a:extLst>
          </p:cNvPr>
          <p:cNvGrpSpPr/>
          <p:nvPr/>
        </p:nvGrpSpPr>
        <p:grpSpPr>
          <a:xfrm>
            <a:off x="4631975" y="3047352"/>
            <a:ext cx="2087591" cy="676750"/>
            <a:chOff x="2907774" y="2284064"/>
            <a:chExt cx="2087591" cy="676750"/>
          </a:xfrm>
        </p:grpSpPr>
        <p:sp>
          <p:nvSpPr>
            <p:cNvPr id="29" name="Speech Bubble: Rectangle with Corners Rounded 28">
              <a:extLst>
                <a:ext uri="{FF2B5EF4-FFF2-40B4-BE49-F238E27FC236}">
                  <a16:creationId xmlns:a16="http://schemas.microsoft.com/office/drawing/2014/main" id="{33B9F64F-5F87-469C-91F2-E85839D3F11A}"/>
                </a:ext>
              </a:extLst>
            </p:cNvPr>
            <p:cNvSpPr/>
            <p:nvPr/>
          </p:nvSpPr>
          <p:spPr>
            <a:xfrm>
              <a:off x="2907774" y="2556893"/>
              <a:ext cx="1805825" cy="403921"/>
            </a:xfrm>
            <a:prstGeom prst="wedgeRoundRectCallout">
              <a:avLst>
                <a:gd name="adj1" fmla="val -72769"/>
                <a:gd name="adj2" fmla="val -47953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+ 0.11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0" name="Picture 2">
              <a:extLst>
                <a:ext uri="{FF2B5EF4-FFF2-40B4-BE49-F238E27FC236}">
                  <a16:creationId xmlns:a16="http://schemas.microsoft.com/office/drawing/2014/main" id="{2A8433A6-94C3-4FBD-AC87-455492389B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1976" y="2284064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294D295-0E26-4235-903D-244A818C03A8}"/>
              </a:ext>
            </a:extLst>
          </p:cNvPr>
          <p:cNvGrpSpPr/>
          <p:nvPr/>
        </p:nvGrpSpPr>
        <p:grpSpPr>
          <a:xfrm>
            <a:off x="4655240" y="3578380"/>
            <a:ext cx="2038843" cy="666159"/>
            <a:chOff x="2907774" y="2281399"/>
            <a:chExt cx="2038843" cy="666159"/>
          </a:xfrm>
        </p:grpSpPr>
        <p:sp>
          <p:nvSpPr>
            <p:cNvPr id="32" name="Speech Bubble: Rectangle with Corners Rounded 31">
              <a:extLst>
                <a:ext uri="{FF2B5EF4-FFF2-40B4-BE49-F238E27FC236}">
                  <a16:creationId xmlns:a16="http://schemas.microsoft.com/office/drawing/2014/main" id="{5E58FA47-D251-4297-A5F2-58F50CA9EF46}"/>
                </a:ext>
              </a:extLst>
            </p:cNvPr>
            <p:cNvSpPr/>
            <p:nvPr/>
          </p:nvSpPr>
          <p:spPr>
            <a:xfrm>
              <a:off x="2907774" y="2556894"/>
              <a:ext cx="1813635" cy="390664"/>
            </a:xfrm>
            <a:prstGeom prst="wedgeRoundRectCallout">
              <a:avLst>
                <a:gd name="adj1" fmla="val -72769"/>
                <a:gd name="adj2" fmla="val -47953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+ 0.05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3" name="Picture 2">
              <a:extLst>
                <a:ext uri="{FF2B5EF4-FFF2-40B4-BE49-F238E27FC236}">
                  <a16:creationId xmlns:a16="http://schemas.microsoft.com/office/drawing/2014/main" id="{7F4ED6E4-96F6-4559-A82D-20557D7B67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3228" y="2281399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D27CF41-E329-4757-996E-FB820FAE91F4}"/>
              </a:ext>
            </a:extLst>
          </p:cNvPr>
          <p:cNvGrpSpPr/>
          <p:nvPr/>
        </p:nvGrpSpPr>
        <p:grpSpPr>
          <a:xfrm>
            <a:off x="4655240" y="4079976"/>
            <a:ext cx="2023018" cy="662069"/>
            <a:chOff x="2907775" y="2298747"/>
            <a:chExt cx="2023018" cy="662069"/>
          </a:xfrm>
        </p:grpSpPr>
        <p:sp>
          <p:nvSpPr>
            <p:cNvPr id="35" name="Speech Bubble: Rectangle with Corners Rounded 34">
              <a:extLst>
                <a:ext uri="{FF2B5EF4-FFF2-40B4-BE49-F238E27FC236}">
                  <a16:creationId xmlns:a16="http://schemas.microsoft.com/office/drawing/2014/main" id="{CF890E0B-2BD9-4EA4-AC2F-A40DAF5A1D6B}"/>
                </a:ext>
              </a:extLst>
            </p:cNvPr>
            <p:cNvSpPr/>
            <p:nvPr/>
          </p:nvSpPr>
          <p:spPr>
            <a:xfrm>
              <a:off x="2907775" y="2556894"/>
              <a:ext cx="1782563" cy="403922"/>
            </a:xfrm>
            <a:prstGeom prst="wedgeRoundRectCallout">
              <a:avLst>
                <a:gd name="adj1" fmla="val -72769"/>
                <a:gd name="adj2" fmla="val -47953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- 1.1 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6" name="Picture 2">
              <a:extLst>
                <a:ext uri="{FF2B5EF4-FFF2-40B4-BE49-F238E27FC236}">
                  <a16:creationId xmlns:a16="http://schemas.microsoft.com/office/drawing/2014/main" id="{FF8BCF27-3230-47D0-9549-37B4215031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7404" y="2298747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7" name="Speech Bubble: Rectangle with Corners Rounded 36">
            <a:extLst>
              <a:ext uri="{FF2B5EF4-FFF2-40B4-BE49-F238E27FC236}">
                <a16:creationId xmlns:a16="http://schemas.microsoft.com/office/drawing/2014/main" id="{149EFBA5-E344-46CE-9313-32C01CBE42E0}"/>
              </a:ext>
            </a:extLst>
          </p:cNvPr>
          <p:cNvSpPr/>
          <p:nvPr/>
        </p:nvSpPr>
        <p:spPr>
          <a:xfrm>
            <a:off x="4136127" y="5462975"/>
            <a:ext cx="2925061" cy="550168"/>
          </a:xfrm>
          <a:prstGeom prst="wedgeRoundRectCallout">
            <a:avLst>
              <a:gd name="adj1" fmla="val -58641"/>
              <a:gd name="adj2" fmla="val -93267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Check</a:t>
            </a:r>
            <a:r>
              <a:rPr kumimoji="0" lang="en-GB" sz="1600" b="1" i="0" u="none" strike="noStrike" kern="1200" cap="none" spc="0" normalizeH="0" noProof="0" dirty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new number you now have.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6D7850-2BFE-40E4-85E3-890B7AD2600C}"/>
              </a:ext>
            </a:extLst>
          </p:cNvPr>
          <p:cNvSpPr txBox="1"/>
          <p:nvPr/>
        </p:nvSpPr>
        <p:spPr>
          <a:xfrm>
            <a:off x="2194556" y="2448977"/>
            <a:ext cx="1346662" cy="287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srgbClr val="C00000"/>
                </a:solidFill>
                <a:latin typeface="Calibri" panose="020F0502020204030204"/>
              </a:rPr>
              <a:t>8.64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8.44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srgbClr val="C00000"/>
                </a:solidFill>
                <a:latin typeface="Calibri" panose="020F0502020204030204"/>
              </a:rPr>
              <a:t>8.55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8.6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srgbClr val="C00000"/>
                </a:solidFill>
                <a:latin typeface="Calibri" panose="020F0502020204030204"/>
              </a:rPr>
              <a:t>7.5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8.7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AAC1D95-45D8-4F98-B3DF-3D9F2CD9BDFB}"/>
              </a:ext>
            </a:extLst>
          </p:cNvPr>
          <p:cNvGrpSpPr/>
          <p:nvPr/>
        </p:nvGrpSpPr>
        <p:grpSpPr>
          <a:xfrm>
            <a:off x="4655240" y="4582928"/>
            <a:ext cx="2038842" cy="676935"/>
            <a:chOff x="2907775" y="2283881"/>
            <a:chExt cx="2038842" cy="676935"/>
          </a:xfrm>
        </p:grpSpPr>
        <p:sp>
          <p:nvSpPr>
            <p:cNvPr id="39" name="Speech Bubble: Rectangle with Corners Rounded 38">
              <a:extLst>
                <a:ext uri="{FF2B5EF4-FFF2-40B4-BE49-F238E27FC236}">
                  <a16:creationId xmlns:a16="http://schemas.microsoft.com/office/drawing/2014/main" id="{19742EE7-DE94-4357-B6CB-FC448D4971D9}"/>
                </a:ext>
              </a:extLst>
            </p:cNvPr>
            <p:cNvSpPr/>
            <p:nvPr/>
          </p:nvSpPr>
          <p:spPr>
            <a:xfrm>
              <a:off x="2907775" y="2556894"/>
              <a:ext cx="1813635" cy="403922"/>
            </a:xfrm>
            <a:prstGeom prst="wedgeRoundRectCallout">
              <a:avLst>
                <a:gd name="adj1" fmla="val -72769"/>
                <a:gd name="adj2" fmla="val -47953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1600" b="1" dirty="0">
                  <a:solidFill>
                    <a:srgbClr val="253746"/>
                  </a:solidFill>
                  <a:latin typeface="Calibri" panose="020F0502020204030204"/>
                </a:rPr>
                <a:t>+ 1.2 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40" name="Picture 2">
              <a:extLst>
                <a:ext uri="{FF2B5EF4-FFF2-40B4-BE49-F238E27FC236}">
                  <a16:creationId xmlns:a16="http://schemas.microsoft.com/office/drawing/2014/main" id="{BBBDFB83-085F-460D-94F3-6664FCC0D6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3228" y="2283881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8213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1957</TotalTime>
  <Words>251</Words>
  <Application>Microsoft Office PowerPoint</Application>
  <PresentationFormat>On-screen Show (4:3)</PresentationFormat>
  <Paragraphs>69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CBranson</cp:lastModifiedBy>
  <cp:revision>180</cp:revision>
  <dcterms:created xsi:type="dcterms:W3CDTF">2018-09-13T11:08:58Z</dcterms:created>
  <dcterms:modified xsi:type="dcterms:W3CDTF">2020-04-30T11:55:45Z</dcterms:modified>
</cp:coreProperties>
</file>