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307" r:id="rId2"/>
    <p:sldId id="308" r:id="rId3"/>
    <p:sldId id="313" r:id="rId4"/>
    <p:sldId id="309" r:id="rId5"/>
    <p:sldId id="296" r:id="rId6"/>
    <p:sldId id="302" r:id="rId7"/>
    <p:sldId id="303" r:id="rId8"/>
    <p:sldId id="311" r:id="rId9"/>
    <p:sldId id="312" r:id="rId10"/>
    <p:sldId id="305" r:id="rId11"/>
    <p:sldId id="306" r:id="rId12"/>
    <p:sldId id="298" r:id="rId13"/>
    <p:sldId id="280" r:id="rId14"/>
    <p:sldId id="304" r:id="rId15"/>
    <p:sldId id="292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253746"/>
    <a:srgbClr val="1F4E79"/>
    <a:srgbClr val="BDD7EE"/>
    <a:srgbClr val="E6E6E6"/>
    <a:srgbClr val="FFE699"/>
    <a:srgbClr val="F2F2F2"/>
    <a:srgbClr val="FFF2CC"/>
    <a:srgbClr val="9AF67A"/>
    <a:srgbClr val="85F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50" autoAdjust="0"/>
    <p:restoredTop sz="88631" autoAdjust="0"/>
  </p:normalViewPr>
  <p:slideViewPr>
    <p:cSldViewPr snapToGrid="0">
      <p:cViewPr varScale="1">
        <p:scale>
          <a:sx n="65" d="100"/>
          <a:sy n="65" d="100"/>
        </p:scale>
        <p:origin x="171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80" d="100"/>
          <a:sy n="80" d="100"/>
        </p:scale>
        <p:origin x="2256" y="-7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29/04/2020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2884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9917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You can now use 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Mastery: Reasoning and Problem-Solving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assess children’s success across this unit.  Go to the next slide.</a:t>
            </a:r>
            <a:endParaRPr lang="en-GB" b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4160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9572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4022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4022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numbers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GD:  Play a mystery subtractions game where 1-digit numbers are subtracted from 3-digit numbers OR a card and dice game where 1-digit numbers are subtracted from 3-digit numbers.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40224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 would be a great day to use a problem-solving investigation</a:t>
            </a:r>
            <a:r>
              <a:rPr lang="en-GB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</a:t>
            </a:r>
            <a:r>
              <a:rPr lang="en-US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Magical Subtractions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as the group activity, which you can find in this unit’s IN-DEPTH INVESTIGATION box on Hamilton’s website.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85799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 would be a great day to use a problem-solving investigation</a:t>
            </a:r>
            <a:r>
              <a:rPr lang="en-GB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</a:t>
            </a:r>
            <a:r>
              <a:rPr lang="en-US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Magical Subtractions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as the group activity, which you can find in this unit’s IN-DEPTH INVESTIGATION box on Hamilton’s website.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26261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Differentiated PRACTICE WORKSHEETS are available on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Subtracting 1-digit numbers to 3-digit numbers Sheet 1, complete Section A and first 4 questions of Section B.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ARE:  Subtracting 1-digit numbers to 3-digit numbers Sheet 1, complete at least Sections A and B.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GD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Subtracting 1-digit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numbers to 3-digit numbers Sheet 1, start at Section B.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15612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325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3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09" y="6380189"/>
            <a:ext cx="227183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129187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rgbClr val="F2F2F2"/>
            </a:gs>
            <a:gs pos="0">
              <a:srgbClr val="FFF2CC"/>
            </a:gs>
            <a:gs pos="100000">
              <a:srgbClr val="FFE69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5715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en-GB" b="1" dirty="0" smtClean="0"/>
              <a:t>Week 3 – Day 2</a:t>
            </a:r>
            <a:br>
              <a:rPr lang="en-GB" b="1" dirty="0" smtClean="0"/>
            </a:br>
            <a:r>
              <a:rPr lang="en-GB" b="1" dirty="0" smtClean="0"/>
              <a:t>Addition and Subtraction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2264492"/>
            <a:ext cx="2809875" cy="3765812"/>
          </a:xfrm>
          <a:prstGeom prst="rect">
            <a:avLst/>
          </a:prstGeom>
          <a:ln w="571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599418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10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3/4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3E15E5-D652-40AE-828D-17B9AF65B97A}"/>
              </a:ext>
            </a:extLst>
          </p:cNvPr>
          <p:cNvSpPr txBox="1"/>
          <p:nvPr/>
        </p:nvSpPr>
        <p:spPr>
          <a:xfrm>
            <a:off x="398207" y="96739"/>
            <a:ext cx="2300748" cy="4093428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ctr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253746"/>
                </a:solidFill>
                <a:latin typeface="Comic Sans MS" panose="030F0702030302020204" pitchFamily="66" charset="0"/>
              </a:rPr>
              <a:t>Hot Investigation</a:t>
            </a:r>
            <a:r>
              <a:rPr lang="en-GB" sz="2000" b="1" dirty="0">
                <a:solidFill>
                  <a:srgbClr val="253746"/>
                </a:solidFill>
                <a:latin typeface="Comic Sans MS" panose="030F0702030302020204" pitchFamily="66" charset="0"/>
              </a:rPr>
              <a:t>: </a:t>
            </a:r>
            <a:endParaRPr lang="en-GB" sz="2000" b="1" dirty="0" smtClean="0">
              <a:solidFill>
                <a:srgbClr val="253746"/>
              </a:solidFill>
              <a:latin typeface="Comic Sans MS" panose="030F0702030302020204" pitchFamily="66" charset="0"/>
            </a:endParaRPr>
          </a:p>
          <a:p>
            <a:pPr lvl="0" algn="ctr">
              <a:buClr>
                <a:srgbClr val="EA7600"/>
              </a:buClr>
              <a:buSzPct val="120000"/>
            </a:pPr>
            <a:endParaRPr lang="en-GB" sz="2000" b="1" dirty="0">
              <a:solidFill>
                <a:srgbClr val="253746"/>
              </a:solidFill>
              <a:latin typeface="Comic Sans MS" panose="030F0702030302020204" pitchFamily="66" charset="0"/>
            </a:endParaRPr>
          </a:p>
          <a:p>
            <a:pPr lvl="0" algn="ctr">
              <a:buClr>
                <a:srgbClr val="EA7600"/>
              </a:buClr>
              <a:buSzPct val="120000"/>
            </a:pPr>
            <a:r>
              <a:rPr lang="en-GB" sz="2000" b="1" i="1" dirty="0" smtClean="0">
                <a:solidFill>
                  <a:srgbClr val="5B9BD5">
                    <a:lumMod val="75000"/>
                  </a:srgbClr>
                </a:solidFill>
                <a:latin typeface="Comic Sans MS" panose="030F0702030302020204" pitchFamily="66" charset="0"/>
              </a:rPr>
              <a:t>Information Sheet.</a:t>
            </a:r>
          </a:p>
          <a:p>
            <a:pPr lvl="0" algn="ctr">
              <a:buClr>
                <a:srgbClr val="EA7600"/>
              </a:buClr>
              <a:buSzPct val="120000"/>
            </a:pPr>
            <a:endParaRPr lang="en-GB" sz="2000" b="1" i="1" dirty="0" smtClean="0">
              <a:solidFill>
                <a:srgbClr val="5B9BD5">
                  <a:lumMod val="75000"/>
                </a:srgbClr>
              </a:solidFill>
              <a:latin typeface="Comic Sans MS" panose="030F0702030302020204" pitchFamily="66" charset="0"/>
            </a:endParaRPr>
          </a:p>
          <a:p>
            <a:pPr lvl="0" algn="ctr">
              <a:buClr>
                <a:srgbClr val="EA7600"/>
              </a:buClr>
              <a:buSzPct val="120000"/>
            </a:pPr>
            <a:r>
              <a:rPr lang="en-GB" sz="2000" b="1" i="1" dirty="0" smtClean="0">
                <a:solidFill>
                  <a:srgbClr val="5B9BD5">
                    <a:lumMod val="75000"/>
                  </a:srgbClr>
                </a:solidFill>
                <a:latin typeface="Comic Sans MS" panose="030F0702030302020204" pitchFamily="66" charset="0"/>
              </a:rPr>
              <a:t>Page one tells you what to do. </a:t>
            </a:r>
          </a:p>
          <a:p>
            <a:pPr lvl="0" algn="ctr">
              <a:buClr>
                <a:srgbClr val="EA7600"/>
              </a:buClr>
              <a:buSzPct val="120000"/>
            </a:pPr>
            <a:endParaRPr lang="en-GB" sz="2000" b="1" i="1" dirty="0">
              <a:solidFill>
                <a:srgbClr val="5B9BD5">
                  <a:lumMod val="75000"/>
                </a:srgbClr>
              </a:solidFill>
              <a:latin typeface="Comic Sans MS" panose="030F0702030302020204" pitchFamily="66" charset="0"/>
            </a:endParaRPr>
          </a:p>
          <a:p>
            <a:pPr lvl="0" algn="ctr">
              <a:buClr>
                <a:srgbClr val="EA7600"/>
              </a:buClr>
              <a:buSzPct val="120000"/>
            </a:pPr>
            <a:r>
              <a:rPr lang="en-GB" sz="2000" b="1" i="1" dirty="0" smtClean="0">
                <a:solidFill>
                  <a:srgbClr val="5B9BD5">
                    <a:lumMod val="75000"/>
                  </a:srgbClr>
                </a:solidFill>
                <a:latin typeface="Comic Sans MS" panose="030F0702030302020204" pitchFamily="66" charset="0"/>
              </a:rPr>
              <a:t>You may</a:t>
            </a:r>
          </a:p>
          <a:p>
            <a:pPr lvl="0" algn="ctr">
              <a:buClr>
                <a:srgbClr val="EA7600"/>
              </a:buClr>
              <a:buSzPct val="120000"/>
            </a:pPr>
            <a:r>
              <a:rPr lang="en-GB" sz="2000" b="1" i="1" dirty="0">
                <a:solidFill>
                  <a:srgbClr val="5B9BD5">
                    <a:lumMod val="75000"/>
                  </a:srgbClr>
                </a:solidFill>
                <a:latin typeface="Comic Sans MS" panose="030F0702030302020204" pitchFamily="66" charset="0"/>
              </a:rPr>
              <a:t>w</a:t>
            </a:r>
            <a:r>
              <a:rPr lang="en-GB" sz="2000" b="1" i="1" dirty="0" smtClean="0">
                <a:solidFill>
                  <a:srgbClr val="5B9BD5">
                    <a:lumMod val="75000"/>
                  </a:srgbClr>
                </a:solidFill>
                <a:latin typeface="Comic Sans MS" panose="030F0702030302020204" pitchFamily="66" charset="0"/>
              </a:rPr>
              <a:t>ant to ask an adult.</a:t>
            </a:r>
          </a:p>
          <a:p>
            <a:pPr lvl="0" algn="ctr">
              <a:buClr>
                <a:srgbClr val="EA7600"/>
              </a:buClr>
              <a:buSzPct val="120000"/>
            </a:pPr>
            <a:endParaRPr lang="en-GB" sz="2000" b="1" i="1" dirty="0">
              <a:solidFill>
                <a:srgbClr val="5B9BD5">
                  <a:lumMod val="75000"/>
                </a:srgb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169" y="96739"/>
            <a:ext cx="4312976" cy="60893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0612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3/4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3E15E5-D652-40AE-828D-17B9AF65B97A}"/>
              </a:ext>
            </a:extLst>
          </p:cNvPr>
          <p:cNvSpPr txBox="1"/>
          <p:nvPr/>
        </p:nvSpPr>
        <p:spPr>
          <a:xfrm>
            <a:off x="198629" y="182668"/>
            <a:ext cx="1853801" cy="224676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253746"/>
                </a:solidFill>
                <a:latin typeface="Comic Sans MS" panose="030F0702030302020204" pitchFamily="66" charset="0"/>
              </a:rPr>
              <a:t>Investigation</a:t>
            </a:r>
          </a:p>
          <a:p>
            <a:pPr lvl="0">
              <a:buClr>
                <a:srgbClr val="EA7600"/>
              </a:buClr>
              <a:buSzPct val="120000"/>
            </a:pPr>
            <a:endParaRPr lang="en-GB" sz="2000" b="1" dirty="0">
              <a:solidFill>
                <a:srgbClr val="253746"/>
              </a:solidFill>
              <a:latin typeface="Comic Sans MS" panose="030F0702030302020204" pitchFamily="66" charset="0"/>
            </a:endParaRPr>
          </a:p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T</a:t>
            </a:r>
            <a:r>
              <a:rPr lang="en-GB" sz="2000" b="1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h</a:t>
            </a:r>
            <a:r>
              <a:rPr lang="en-GB" sz="2000" b="1" i="1" dirty="0" smtClean="0">
                <a:solidFill>
                  <a:srgbClr val="5B9BD5">
                    <a:lumMod val="75000"/>
                  </a:srgbClr>
                </a:solidFill>
                <a:latin typeface="Comic Sans MS" panose="030F0702030302020204" pitchFamily="66" charset="0"/>
              </a:rPr>
              <a:t>is sheet</a:t>
            </a:r>
          </a:p>
          <a:p>
            <a:pPr lvl="0">
              <a:buClr>
                <a:srgbClr val="EA7600"/>
              </a:buClr>
              <a:buSzPct val="120000"/>
            </a:pPr>
            <a:r>
              <a:rPr lang="en-GB" sz="2000" b="1" i="1" dirty="0">
                <a:solidFill>
                  <a:srgbClr val="5B9BD5">
                    <a:lumMod val="75000"/>
                  </a:srgbClr>
                </a:solidFill>
                <a:latin typeface="Comic Sans MS" panose="030F0702030302020204" pitchFamily="66" charset="0"/>
              </a:rPr>
              <a:t>h</a:t>
            </a:r>
            <a:r>
              <a:rPr lang="en-GB" sz="2000" b="1" i="1" dirty="0" smtClean="0">
                <a:solidFill>
                  <a:srgbClr val="5B9BD5">
                    <a:lumMod val="75000"/>
                  </a:srgbClr>
                </a:solidFill>
                <a:latin typeface="Comic Sans MS" panose="030F0702030302020204" pitchFamily="66" charset="0"/>
              </a:rPr>
              <a:t>elps you to </a:t>
            </a:r>
          </a:p>
          <a:p>
            <a:pPr lvl="0">
              <a:buClr>
                <a:srgbClr val="EA7600"/>
              </a:buClr>
              <a:buSzPct val="120000"/>
            </a:pPr>
            <a:r>
              <a:rPr lang="en-GB" sz="2000" b="1" i="1" dirty="0" smtClean="0">
                <a:solidFill>
                  <a:srgbClr val="5B9BD5">
                    <a:lumMod val="75000"/>
                  </a:srgbClr>
                </a:solidFill>
                <a:latin typeface="Comic Sans MS" panose="030F0702030302020204" pitchFamily="66" charset="0"/>
              </a:rPr>
              <a:t>See how to </a:t>
            </a:r>
          </a:p>
          <a:p>
            <a:pPr lvl="0">
              <a:buClr>
                <a:srgbClr val="EA7600"/>
              </a:buClr>
              <a:buSzPct val="120000"/>
            </a:pPr>
            <a:r>
              <a:rPr lang="en-GB" sz="2000" b="1" i="1" dirty="0">
                <a:solidFill>
                  <a:srgbClr val="5B9BD5">
                    <a:lumMod val="75000"/>
                  </a:srgbClr>
                </a:solidFill>
                <a:latin typeface="Comic Sans MS" panose="030F0702030302020204" pitchFamily="66" charset="0"/>
              </a:rPr>
              <a:t>l</a:t>
            </a:r>
            <a:r>
              <a:rPr lang="en-GB" sz="2000" b="1" i="1" dirty="0" smtClean="0">
                <a:solidFill>
                  <a:srgbClr val="5B9BD5">
                    <a:lumMod val="75000"/>
                  </a:srgbClr>
                </a:solidFill>
                <a:latin typeface="Comic Sans MS" panose="030F0702030302020204" pitchFamily="66" charset="0"/>
              </a:rPr>
              <a:t>ay out your</a:t>
            </a:r>
          </a:p>
          <a:p>
            <a:pPr lvl="0">
              <a:buClr>
                <a:srgbClr val="EA7600"/>
              </a:buClr>
              <a:buSzPct val="120000"/>
            </a:pPr>
            <a:r>
              <a:rPr lang="en-GB" sz="2000" b="1" i="1" dirty="0">
                <a:solidFill>
                  <a:srgbClr val="5B9BD5">
                    <a:lumMod val="75000"/>
                  </a:srgbClr>
                </a:solidFill>
                <a:latin typeface="Comic Sans MS" panose="030F0702030302020204" pitchFamily="66" charset="0"/>
              </a:rPr>
              <a:t>w</a:t>
            </a:r>
            <a:r>
              <a:rPr lang="en-GB" sz="2000" b="1" i="1" dirty="0" smtClean="0">
                <a:solidFill>
                  <a:srgbClr val="5B9BD5">
                    <a:lumMod val="75000"/>
                  </a:srgbClr>
                </a:solidFill>
                <a:latin typeface="Comic Sans MS" panose="030F0702030302020204" pitchFamily="66" charset="0"/>
              </a:rPr>
              <a:t>ork today.</a:t>
            </a:r>
            <a:endParaRPr lang="en-GB" sz="2000" b="1" i="1" dirty="0">
              <a:solidFill>
                <a:srgbClr val="5B9BD5">
                  <a:lumMod val="75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378" y="182668"/>
            <a:ext cx="5932783" cy="5850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25880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2E4EF8-7234-4D53-99A0-BBF38549E3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3" t="9466" r="7790" b="40520"/>
          <a:stretch/>
        </p:blipFill>
        <p:spPr>
          <a:xfrm>
            <a:off x="1288196" y="1411540"/>
            <a:ext cx="7551894" cy="3295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CA2415-F69C-412D-A3EE-1891B7F1BA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7" t="67622" r="8745" b="16005"/>
          <a:stretch/>
        </p:blipFill>
        <p:spPr>
          <a:xfrm>
            <a:off x="103336" y="4774729"/>
            <a:ext cx="8926366" cy="1254754"/>
          </a:xfrm>
          <a:prstGeom prst="rect">
            <a:avLst/>
          </a:prstGeom>
          <a:ln>
            <a:solidFill>
              <a:srgbClr val="FFC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Group 10"/>
          <p:cNvGrpSpPr/>
          <p:nvPr/>
        </p:nvGrpSpPr>
        <p:grpSpPr>
          <a:xfrm>
            <a:off x="252388" y="808008"/>
            <a:ext cx="2071615" cy="1144996"/>
            <a:chOff x="1834708" y="4073064"/>
            <a:chExt cx="1941947" cy="939717"/>
          </a:xfrm>
        </p:grpSpPr>
        <p:sp>
          <p:nvSpPr>
            <p:cNvPr id="14" name="Rounded Rectangle 13"/>
            <p:cNvSpPr/>
            <p:nvPr/>
          </p:nvSpPr>
          <p:spPr>
            <a:xfrm>
              <a:off x="1834708" y="4073064"/>
              <a:ext cx="1941947" cy="495328"/>
            </a:xfrm>
            <a:prstGeom prst="roundRect">
              <a:avLst>
                <a:gd name="adj" fmla="val 42473"/>
              </a:avLst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tx1"/>
                  </a:solidFill>
                </a:rPr>
                <a:t>Challenge 1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15" name="Picture 2" descr="Related image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944755">
              <a:off x="2125937" y="4407300"/>
              <a:ext cx="388517" cy="60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311982" y="57212"/>
            <a:ext cx="4024043" cy="646331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If you whizzed through the mild or hot activity, try the challenges.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29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86FE-0542-4482-AD40-87B16F714A61}"/>
              </a:ext>
            </a:extLst>
          </p:cNvPr>
          <p:cNvSpPr/>
          <p:nvPr/>
        </p:nvSpPr>
        <p:spPr>
          <a:xfrm>
            <a:off x="2920882" y="219089"/>
            <a:ext cx="6108820" cy="590818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Problem solving and reasoning questions</a:t>
            </a:r>
          </a:p>
          <a:p>
            <a:pPr marL="66675" algn="ctr">
              <a:spcAft>
                <a:spcPts val="600"/>
              </a:spcAft>
            </a:pPr>
            <a:endParaRPr lang="en-GB" sz="2000" b="1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Complete the bar models:</a:t>
            </a: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How many times can 7 be subtracted from 232 before the answer is less than 200?</a:t>
            </a: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Kit says ‘If I keep adding 6 to 152, I’ll eventually reach exactly 200’. Is he correct?</a:t>
            </a:r>
          </a:p>
          <a:p>
            <a:pPr marL="66675">
              <a:spcAft>
                <a:spcPts val="600"/>
              </a:spcAft>
            </a:pPr>
            <a:endParaRPr lang="en-GB" sz="2000" dirty="0">
              <a:solidFill>
                <a:schemeClr val="tx1"/>
              </a:solidFill>
            </a:endParaRPr>
          </a:p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714CD-286A-4438-8012-C18FA2C2F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DC88D04-660E-4508-968E-6E145AC1C6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686502"/>
              </p:ext>
            </p:extLst>
          </p:nvPr>
        </p:nvGraphicFramePr>
        <p:xfrm>
          <a:off x="4185487" y="1365378"/>
          <a:ext cx="3902075" cy="487680"/>
        </p:xfrm>
        <a:graphic>
          <a:graphicData uri="http://schemas.openxmlformats.org/drawingml/2006/table">
            <a:tbl>
              <a:tblPr firstRow="1" firstCol="1" bandRow="1"/>
              <a:tblGrid>
                <a:gridCol w="3301365">
                  <a:extLst>
                    <a:ext uri="{9D8B030D-6E8A-4147-A177-3AD203B41FA5}">
                      <a16:colId xmlns:a16="http://schemas.microsoft.com/office/drawing/2014/main" val="1548342073"/>
                    </a:ext>
                  </a:extLst>
                </a:gridCol>
                <a:gridCol w="600710">
                  <a:extLst>
                    <a:ext uri="{9D8B030D-6E8A-4147-A177-3AD203B41FA5}">
                      <a16:colId xmlns:a16="http://schemas.microsoft.com/office/drawing/2014/main" val="1076241651"/>
                    </a:ext>
                  </a:extLst>
                </a:gridCol>
              </a:tblGrid>
              <a:tr h="20510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?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5407241"/>
                  </a:ext>
                </a:extLst>
              </a:tr>
              <a:tr h="1974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347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7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516688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A062E5B-5E95-4CDB-9139-4842BD79A6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605160"/>
              </p:ext>
            </p:extLst>
          </p:nvPr>
        </p:nvGraphicFramePr>
        <p:xfrm>
          <a:off x="4205171" y="2087067"/>
          <a:ext cx="3902075" cy="487680"/>
        </p:xfrm>
        <a:graphic>
          <a:graphicData uri="http://schemas.openxmlformats.org/drawingml/2006/table">
            <a:tbl>
              <a:tblPr firstRow="1" firstCol="1" bandRow="1"/>
              <a:tblGrid>
                <a:gridCol w="3301365">
                  <a:extLst>
                    <a:ext uri="{9D8B030D-6E8A-4147-A177-3AD203B41FA5}">
                      <a16:colId xmlns:a16="http://schemas.microsoft.com/office/drawing/2014/main" val="2261364027"/>
                    </a:ext>
                  </a:extLst>
                </a:gridCol>
                <a:gridCol w="600710">
                  <a:extLst>
                    <a:ext uri="{9D8B030D-6E8A-4147-A177-3AD203B41FA5}">
                      <a16:colId xmlns:a16="http://schemas.microsoft.com/office/drawing/2014/main" val="2983781172"/>
                    </a:ext>
                  </a:extLst>
                </a:gridCol>
              </a:tblGrid>
              <a:tr h="20510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?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7985388"/>
                  </a:ext>
                </a:extLst>
              </a:tr>
              <a:tr h="1974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347</a:t>
                      </a:r>
                      <a:endParaRPr lang="en-GB" sz="120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7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77922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3B40A18-65C5-43D8-A714-BC02A43435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027332"/>
              </p:ext>
            </p:extLst>
          </p:nvPr>
        </p:nvGraphicFramePr>
        <p:xfrm>
          <a:off x="4185486" y="2817666"/>
          <a:ext cx="3921760" cy="487680"/>
        </p:xfrm>
        <a:graphic>
          <a:graphicData uri="http://schemas.openxmlformats.org/drawingml/2006/table">
            <a:tbl>
              <a:tblPr firstRow="1" firstCol="1" bandRow="1"/>
              <a:tblGrid>
                <a:gridCol w="807720">
                  <a:extLst>
                    <a:ext uri="{9D8B030D-6E8A-4147-A177-3AD203B41FA5}">
                      <a16:colId xmlns:a16="http://schemas.microsoft.com/office/drawing/2014/main" val="1872869965"/>
                    </a:ext>
                  </a:extLst>
                </a:gridCol>
                <a:gridCol w="3114040">
                  <a:extLst>
                    <a:ext uri="{9D8B030D-6E8A-4147-A177-3AD203B41FA5}">
                      <a16:colId xmlns:a16="http://schemas.microsoft.com/office/drawing/2014/main" val="1984337708"/>
                    </a:ext>
                  </a:extLst>
                </a:gridCol>
              </a:tblGrid>
              <a:tr h="19113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342</a:t>
                      </a:r>
                      <a:endParaRPr lang="en-GB" sz="120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424268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7</a:t>
                      </a:r>
                      <a:endParaRPr lang="en-GB" sz="120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?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664999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F9FC1C2-20A7-4C0F-8F62-4682CE0213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684882"/>
              </p:ext>
            </p:extLst>
          </p:nvPr>
        </p:nvGraphicFramePr>
        <p:xfrm>
          <a:off x="4185486" y="3539355"/>
          <a:ext cx="3912235" cy="487680"/>
        </p:xfrm>
        <a:graphic>
          <a:graphicData uri="http://schemas.openxmlformats.org/drawingml/2006/table">
            <a:tbl>
              <a:tblPr firstRow="1" firstCol="1" bandRow="1"/>
              <a:tblGrid>
                <a:gridCol w="805815">
                  <a:extLst>
                    <a:ext uri="{9D8B030D-6E8A-4147-A177-3AD203B41FA5}">
                      <a16:colId xmlns:a16="http://schemas.microsoft.com/office/drawing/2014/main" val="3543603773"/>
                    </a:ext>
                  </a:extLst>
                </a:gridCol>
                <a:gridCol w="3106420">
                  <a:extLst>
                    <a:ext uri="{9D8B030D-6E8A-4147-A177-3AD203B41FA5}">
                      <a16:colId xmlns:a16="http://schemas.microsoft.com/office/drawing/2014/main" val="226234191"/>
                    </a:ext>
                  </a:extLst>
                </a:gridCol>
              </a:tblGrid>
              <a:tr h="21463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623</a:t>
                      </a:r>
                      <a:endParaRPr lang="en-GB" sz="120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6842727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8</a:t>
                      </a:r>
                      <a:endParaRPr lang="en-GB" sz="120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?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697887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43" y="86816"/>
            <a:ext cx="2496122" cy="21841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40770" y="2109360"/>
            <a:ext cx="958645" cy="523220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/>
              <a:t>2</a:t>
            </a:r>
            <a:endParaRPr lang="en-GB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75187" y="3170903"/>
            <a:ext cx="1873045" cy="646331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Copy these bar models out.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6031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86FE-0542-4482-AD40-87B16F714A61}"/>
              </a:ext>
            </a:extLst>
          </p:cNvPr>
          <p:cNvSpPr/>
          <p:nvPr/>
        </p:nvSpPr>
        <p:spPr>
          <a:xfrm>
            <a:off x="272714" y="140677"/>
            <a:ext cx="8485399" cy="590818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96838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Problem solving and reasoning: Answers</a:t>
            </a:r>
          </a:p>
          <a:p>
            <a:pPr marL="96838" algn="ctr">
              <a:spcAft>
                <a:spcPts val="600"/>
              </a:spcAft>
            </a:pPr>
            <a:endParaRPr lang="en-GB" sz="2000" b="1" dirty="0">
              <a:solidFill>
                <a:schemeClr val="tx1"/>
              </a:solidFill>
            </a:endParaRPr>
          </a:p>
          <a:p>
            <a:pPr marL="96838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Complete the bar models:</a:t>
            </a:r>
          </a:p>
          <a:p>
            <a:pPr marL="96838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96838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96838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96838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96838">
              <a:spcAft>
                <a:spcPts val="600"/>
              </a:spcAft>
            </a:pPr>
            <a:r>
              <a:rPr lang="en-GB" sz="1600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</a:rPr>
              <a:t>Answers of 349 and 631 for the third and fourth questions respectively result from children adding rather than subtracting the 1-digit number. Other errors may arise from children counting on or back in 1s rather than using number facts to bridge 10s</a:t>
            </a:r>
            <a:endParaRPr lang="en-GB" sz="1600" dirty="0">
              <a:solidFill>
                <a:schemeClr val="tx1"/>
              </a:solidFill>
            </a:endParaRPr>
          </a:p>
          <a:p>
            <a:pPr marL="96838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96838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How many times can 7 be subtracted from 232 before the answer is less than 200? </a:t>
            </a:r>
            <a:r>
              <a:rPr lang="en-GB" sz="1600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</a:rPr>
              <a:t>4 times – counting back in 7s from 232: 225, 218, 211, 204, 197.</a:t>
            </a:r>
            <a:endParaRPr lang="en-GB" sz="1600" dirty="0">
              <a:solidFill>
                <a:schemeClr val="tx1"/>
              </a:solidFill>
            </a:endParaRPr>
          </a:p>
          <a:p>
            <a:pPr marL="96838">
              <a:spcAft>
                <a:spcPts val="600"/>
              </a:spcAft>
            </a:pPr>
            <a:endParaRPr lang="en-GB" sz="1600" dirty="0">
              <a:solidFill>
                <a:schemeClr val="tx1"/>
              </a:solidFill>
            </a:endParaRPr>
          </a:p>
          <a:p>
            <a:pPr marL="96838">
              <a:spcAft>
                <a:spcPts val="600"/>
              </a:spcAft>
            </a:pPr>
            <a:r>
              <a:rPr lang="en-GB" sz="1600" dirty="0">
                <a:solidFill>
                  <a:schemeClr val="tx1"/>
                </a:solidFill>
              </a:rPr>
              <a:t>Kit says ‘If I keep adding 6 to 152, I’ll eventually reach exactly 200’. Is he correct?  </a:t>
            </a:r>
            <a:r>
              <a:rPr lang="en-GB" sz="1600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</a:rPr>
              <a:t>He is  - counting on in 6s from 152:  158, 164, 170, 176, 182, 188, 194, 200</a:t>
            </a:r>
            <a:endParaRPr lang="en-GB" sz="1600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endParaRPr lang="en-GB" sz="2000" dirty="0">
              <a:solidFill>
                <a:schemeClr val="tx1"/>
              </a:solidFill>
            </a:endParaRPr>
          </a:p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714CD-286A-4438-8012-C18FA2C2F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DC88D04-660E-4508-968E-6E145AC1C6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018222"/>
              </p:ext>
            </p:extLst>
          </p:nvPr>
        </p:nvGraphicFramePr>
        <p:xfrm>
          <a:off x="434013" y="1210490"/>
          <a:ext cx="3902075" cy="487680"/>
        </p:xfrm>
        <a:graphic>
          <a:graphicData uri="http://schemas.openxmlformats.org/drawingml/2006/table">
            <a:tbl>
              <a:tblPr firstRow="1" firstCol="1" bandRow="1"/>
              <a:tblGrid>
                <a:gridCol w="3301365">
                  <a:extLst>
                    <a:ext uri="{9D8B030D-6E8A-4147-A177-3AD203B41FA5}">
                      <a16:colId xmlns:a16="http://schemas.microsoft.com/office/drawing/2014/main" val="1548342073"/>
                    </a:ext>
                  </a:extLst>
                </a:gridCol>
                <a:gridCol w="600710">
                  <a:extLst>
                    <a:ext uri="{9D8B030D-6E8A-4147-A177-3AD203B41FA5}">
                      <a16:colId xmlns:a16="http://schemas.microsoft.com/office/drawing/2014/main" val="1076241651"/>
                    </a:ext>
                  </a:extLst>
                </a:gridCol>
              </a:tblGrid>
              <a:tr h="20510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354</a:t>
                      </a:r>
                      <a:endParaRPr lang="en-GB" sz="1200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5407241"/>
                  </a:ext>
                </a:extLst>
              </a:tr>
              <a:tr h="1974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347</a:t>
                      </a:r>
                      <a:endParaRPr lang="en-GB" sz="120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7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516688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A062E5B-5E95-4CDB-9139-4842BD79A6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815245"/>
              </p:ext>
            </p:extLst>
          </p:nvPr>
        </p:nvGraphicFramePr>
        <p:xfrm>
          <a:off x="4444540" y="1210490"/>
          <a:ext cx="3902075" cy="487680"/>
        </p:xfrm>
        <a:graphic>
          <a:graphicData uri="http://schemas.openxmlformats.org/drawingml/2006/table">
            <a:tbl>
              <a:tblPr firstRow="1" firstCol="1" bandRow="1"/>
              <a:tblGrid>
                <a:gridCol w="3301365">
                  <a:extLst>
                    <a:ext uri="{9D8B030D-6E8A-4147-A177-3AD203B41FA5}">
                      <a16:colId xmlns:a16="http://schemas.microsoft.com/office/drawing/2014/main" val="2261364027"/>
                    </a:ext>
                  </a:extLst>
                </a:gridCol>
                <a:gridCol w="600710">
                  <a:extLst>
                    <a:ext uri="{9D8B030D-6E8A-4147-A177-3AD203B41FA5}">
                      <a16:colId xmlns:a16="http://schemas.microsoft.com/office/drawing/2014/main" val="2983781172"/>
                    </a:ext>
                  </a:extLst>
                </a:gridCol>
              </a:tblGrid>
              <a:tr h="20510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563</a:t>
                      </a:r>
                      <a:endParaRPr lang="en-GB" sz="1200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7985388"/>
                  </a:ext>
                </a:extLst>
              </a:tr>
              <a:tr h="1974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347</a:t>
                      </a:r>
                      <a:endParaRPr lang="en-GB" sz="120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7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77922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3B40A18-65C5-43D8-A714-BC02A43435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027819"/>
              </p:ext>
            </p:extLst>
          </p:nvPr>
        </p:nvGraphicFramePr>
        <p:xfrm>
          <a:off x="434013" y="1961260"/>
          <a:ext cx="3921760" cy="487680"/>
        </p:xfrm>
        <a:graphic>
          <a:graphicData uri="http://schemas.openxmlformats.org/drawingml/2006/table">
            <a:tbl>
              <a:tblPr firstRow="1" firstCol="1" bandRow="1"/>
              <a:tblGrid>
                <a:gridCol w="807720">
                  <a:extLst>
                    <a:ext uri="{9D8B030D-6E8A-4147-A177-3AD203B41FA5}">
                      <a16:colId xmlns:a16="http://schemas.microsoft.com/office/drawing/2014/main" val="1872869965"/>
                    </a:ext>
                  </a:extLst>
                </a:gridCol>
                <a:gridCol w="3114040">
                  <a:extLst>
                    <a:ext uri="{9D8B030D-6E8A-4147-A177-3AD203B41FA5}">
                      <a16:colId xmlns:a16="http://schemas.microsoft.com/office/drawing/2014/main" val="1984337708"/>
                    </a:ext>
                  </a:extLst>
                </a:gridCol>
              </a:tblGrid>
              <a:tr h="19113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342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424268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7</a:t>
                      </a:r>
                      <a:endParaRPr lang="en-GB" sz="120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335</a:t>
                      </a:r>
                      <a:endParaRPr lang="en-GB" sz="1200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664999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F9FC1C2-20A7-4C0F-8F62-4682CE0213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479937"/>
              </p:ext>
            </p:extLst>
          </p:nvPr>
        </p:nvGraphicFramePr>
        <p:xfrm>
          <a:off x="4464225" y="1961260"/>
          <a:ext cx="3912235" cy="487680"/>
        </p:xfrm>
        <a:graphic>
          <a:graphicData uri="http://schemas.openxmlformats.org/drawingml/2006/table">
            <a:tbl>
              <a:tblPr firstRow="1" firstCol="1" bandRow="1"/>
              <a:tblGrid>
                <a:gridCol w="805815">
                  <a:extLst>
                    <a:ext uri="{9D8B030D-6E8A-4147-A177-3AD203B41FA5}">
                      <a16:colId xmlns:a16="http://schemas.microsoft.com/office/drawing/2014/main" val="3543603773"/>
                    </a:ext>
                  </a:extLst>
                </a:gridCol>
                <a:gridCol w="3106420">
                  <a:extLst>
                    <a:ext uri="{9D8B030D-6E8A-4147-A177-3AD203B41FA5}">
                      <a16:colId xmlns:a16="http://schemas.microsoft.com/office/drawing/2014/main" val="226234191"/>
                    </a:ext>
                  </a:extLst>
                </a:gridCol>
              </a:tblGrid>
              <a:tr h="21463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623</a:t>
                      </a:r>
                      <a:endParaRPr lang="en-GB" sz="1200" dirty="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6842727"/>
                  </a:ext>
                </a:extLst>
              </a:tr>
              <a:tr h="206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8</a:t>
                      </a:r>
                      <a:endParaRPr lang="en-GB" sz="1200"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  <a:cs typeface="Times New Roman" panose="02020603050405020304" pitchFamily="18" charset="0"/>
                        </a:rPr>
                        <a:t>615</a:t>
                      </a:r>
                      <a:endParaRPr lang="en-GB" sz="1200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697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9201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233912" y="754029"/>
            <a:ext cx="89100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</a:rPr>
              <a:t>Addition and Subtraction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Mentally add/subtract 1-digit numbers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09810CB-1513-4D0E-A142-6256C9230DE5}"/>
              </a:ext>
            </a:extLst>
          </p:cNvPr>
          <p:cNvGrpSpPr/>
          <p:nvPr/>
        </p:nvGrpSpPr>
        <p:grpSpPr>
          <a:xfrm>
            <a:off x="1732956" y="4359972"/>
            <a:ext cx="6344904" cy="1009650"/>
            <a:chOff x="943742" y="1418496"/>
            <a:chExt cx="6344904" cy="10096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4567BD1-3569-441B-807B-D206260BFC71}"/>
                </a:ext>
              </a:extLst>
            </p:cNvPr>
            <p:cNvSpPr txBox="1"/>
            <p:nvPr/>
          </p:nvSpPr>
          <p:spPr>
            <a:xfrm>
              <a:off x="1802246" y="1729083"/>
              <a:ext cx="5486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253746"/>
                  </a:solidFill>
                </a:rPr>
                <a:t>Well Done!  You’ve completed this unit.</a:t>
              </a:r>
            </a:p>
          </p:txBody>
        </p:sp>
        <p:pic>
          <p:nvPicPr>
            <p:cNvPr id="8" name="Picture 3" descr="N:\Documents\Website\Wagtail Website\User Manuel for HT\Smiley-face.png">
              <a:extLst>
                <a:ext uri="{FF2B5EF4-FFF2-40B4-BE49-F238E27FC236}">
                  <a16:creationId xmlns:a16="http://schemas.microsoft.com/office/drawing/2014/main" id="{29B90ED5-B460-493B-9E19-CD6644CA40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3742" y="1418496"/>
              <a:ext cx="1019175" cy="1009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1052" y="2212701"/>
            <a:ext cx="2895600" cy="15811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5818" y="1889055"/>
            <a:ext cx="195262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802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2" y="278215"/>
            <a:ext cx="8130503" cy="46166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GB" sz="2400" b="1" dirty="0" smtClean="0">
                <a:solidFill>
                  <a:srgbClr val="253746"/>
                </a:solidFill>
              </a:rPr>
              <a:t>Starter</a:t>
            </a:r>
            <a:endParaRPr lang="en-GB" sz="2400" b="1" dirty="0">
              <a:solidFill>
                <a:srgbClr val="253746"/>
              </a:solidFill>
            </a:endParaRPr>
          </a:p>
        </p:txBody>
      </p:sp>
      <p:pic>
        <p:nvPicPr>
          <p:cNvPr id="3074" name="Picture 2" descr="N:\Documents\Website\Wagtail Website\User Manuel for HT\Alarm-clock---wake-up-your-maths-brain-FINAL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192" y="877043"/>
            <a:ext cx="1283110" cy="1214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0369" y="877043"/>
            <a:ext cx="6937657" cy="5081101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063733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57150">
            <a:solidFill>
              <a:srgbClr val="00B050"/>
            </a:solidFill>
          </a:ln>
        </p:spPr>
        <p:txBody>
          <a:bodyPr/>
          <a:lstStyle/>
          <a:p>
            <a:pPr algn="ctr"/>
            <a:r>
              <a:rPr lang="en-GB" dirty="0" smtClean="0"/>
              <a:t>Answer to starter.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1375" y="1825625"/>
            <a:ext cx="5941250" cy="4351338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062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3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Year 3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1743331"/>
            <a:ext cx="8265600" cy="193899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Day 2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endParaRPr kumimoji="0" lang="en-GB" sz="2800" b="1" i="0" u="none" strike="noStrike" kern="1200" cap="none" spc="0" normalizeH="0" baseline="0" noProof="0" dirty="0" smtClean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lvl="0">
              <a:buClr>
                <a:srgbClr val="EA7600"/>
              </a:buClr>
              <a:buSzPct val="120000"/>
            </a:pPr>
            <a:r>
              <a:rPr kumimoji="0" lang="en-GB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LO: </a:t>
            </a: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</a:rPr>
              <a:t>To s</a:t>
            </a:r>
            <a:r>
              <a:rPr lang="en-GB" sz="32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ubtract</a:t>
            </a:r>
            <a: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1-digit numbers </a:t>
            </a:r>
            <a: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from</a:t>
            </a:r>
          </a:p>
          <a:p>
            <a:pPr lvl="0">
              <a:buClr>
                <a:srgbClr val="EA7600"/>
              </a:buClr>
              <a:buSzPct val="120000"/>
            </a:pPr>
            <a:r>
              <a:rPr lang="en-GB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  3-digit </a:t>
            </a:r>
            <a:r>
              <a:rPr lang="en-GB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numbers.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90401" y="223088"/>
            <a:ext cx="8910088" cy="89255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Addition and Subtraction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Mentally add/subtract 1-digit numbers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5194" y="4234274"/>
            <a:ext cx="28956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074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</a:rPr>
              <a:t>Day 2: </a:t>
            </a:r>
            <a:r>
              <a:rPr lang="en-GB" sz="2000" b="1" dirty="0" smtClean="0">
                <a:solidFill>
                  <a:srgbClr val="FF0000"/>
                </a:solidFill>
              </a:rPr>
              <a:t>To subtract </a:t>
            </a:r>
            <a:r>
              <a:rPr lang="en-GB" sz="2000" b="1" dirty="0">
                <a:solidFill>
                  <a:srgbClr val="FF0000"/>
                </a:solidFill>
              </a:rPr>
              <a:t>1-digit numbers from 3-digit numbers.</a:t>
            </a:r>
          </a:p>
        </p:txBody>
      </p:sp>
      <p:sp>
        <p:nvSpPr>
          <p:cNvPr id="5" name="Rectangle 4"/>
          <p:cNvSpPr/>
          <p:nvPr/>
        </p:nvSpPr>
        <p:spPr>
          <a:xfrm>
            <a:off x="183376" y="668403"/>
            <a:ext cx="1797288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GB" sz="2400" b="1" dirty="0"/>
              <a:t>342 - 6 = 336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E9A5378-B51B-43AA-A6B8-A0C167D106BC}"/>
              </a:ext>
            </a:extLst>
          </p:cNvPr>
          <p:cNvGrpSpPr/>
          <p:nvPr/>
        </p:nvGrpSpPr>
        <p:grpSpPr>
          <a:xfrm>
            <a:off x="0" y="668403"/>
            <a:ext cx="4935791" cy="3285177"/>
            <a:chOff x="0" y="1010910"/>
            <a:chExt cx="5642517" cy="3285177"/>
          </a:xfrm>
        </p:grpSpPr>
        <p:sp>
          <p:nvSpPr>
            <p:cNvPr id="13" name="Speech Bubble: Rectangle with Corners Rounded 14">
              <a:extLst>
                <a:ext uri="{FF2B5EF4-FFF2-40B4-BE49-F238E27FC236}">
                  <a16:creationId xmlns:a16="http://schemas.microsoft.com/office/drawing/2014/main" id="{DB9E29E8-CA16-4472-9224-9EDC2178042C}"/>
                </a:ext>
              </a:extLst>
            </p:cNvPr>
            <p:cNvSpPr/>
            <p:nvPr/>
          </p:nvSpPr>
          <p:spPr>
            <a:xfrm>
              <a:off x="0" y="1010910"/>
              <a:ext cx="5642517" cy="3285177"/>
            </a:xfrm>
            <a:prstGeom prst="irregularSeal2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b="1" dirty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Think, pair, share – is this answer correct? How do you know?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9790" y="1467425"/>
              <a:ext cx="1175656" cy="65747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68904" y="3953580"/>
            <a:ext cx="4426663" cy="1736287"/>
          </a:xfrm>
          <a:prstGeom prst="wedgeEllipseCallout">
            <a:avLst>
              <a:gd name="adj1" fmla="val 55460"/>
              <a:gd name="adj2" fmla="val -406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could use </a:t>
            </a:r>
            <a:r>
              <a:rPr lang="en-GB" b="1" dirty="0">
                <a:solidFill>
                  <a:srgbClr val="FF0000"/>
                </a:solidFill>
              </a:rPr>
              <a:t>number facts: 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12 - 6 = 6 so 342 - 6 = 336, can you see why?</a:t>
            </a:r>
          </a:p>
        </p:txBody>
      </p:sp>
      <p:sp>
        <p:nvSpPr>
          <p:cNvPr id="16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707085" y="1240073"/>
            <a:ext cx="4158140" cy="2013398"/>
          </a:xfrm>
          <a:prstGeom prst="wedgeEllipseCallout">
            <a:avLst>
              <a:gd name="adj1" fmla="val 39906"/>
              <a:gd name="adj2" fmla="val -5668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could just count back 6 from 342… 341, 340, 339, 338, 337, </a:t>
            </a:r>
            <a:r>
              <a:rPr lang="en-GB" b="1" dirty="0">
                <a:solidFill>
                  <a:srgbClr val="FF0000"/>
                </a:solidFill>
              </a:rPr>
              <a:t>336,  </a:t>
            </a:r>
            <a:r>
              <a:rPr lang="en-GB" b="1" dirty="0">
                <a:solidFill>
                  <a:srgbClr val="253746"/>
                </a:solidFill>
              </a:rPr>
              <a:t>but is there a better way?</a:t>
            </a:r>
          </a:p>
        </p:txBody>
      </p:sp>
      <p:sp>
        <p:nvSpPr>
          <p:cNvPr id="1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805092" y="3953579"/>
            <a:ext cx="4060133" cy="1736287"/>
          </a:xfrm>
          <a:prstGeom prst="wedgeEllipseCallout">
            <a:avLst>
              <a:gd name="adj1" fmla="val 55460"/>
              <a:gd name="adj2" fmla="val -406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could </a:t>
            </a:r>
            <a:r>
              <a:rPr lang="en-GB" b="1" dirty="0">
                <a:solidFill>
                  <a:srgbClr val="FF0000"/>
                </a:solidFill>
              </a:rPr>
              <a:t>‘bridge the 10’</a:t>
            </a:r>
            <a:r>
              <a:rPr lang="en-GB" b="1" dirty="0">
                <a:solidFill>
                  <a:srgbClr val="253746"/>
                </a:solidFill>
              </a:rPr>
              <a:t>, subtracting 6 in two steps: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342 - 2 - 4 = ?</a:t>
            </a:r>
          </a:p>
        </p:txBody>
      </p:sp>
    </p:spTree>
    <p:extLst>
      <p:ext uri="{BB962C8B-B14F-4D97-AF65-F5344CB8AC3E}">
        <p14:creationId xmlns:p14="http://schemas.microsoft.com/office/powerpoint/2010/main" val="346233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6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</a:rPr>
              <a:t>Day 2: </a:t>
            </a:r>
            <a:r>
              <a:rPr lang="en-GB" sz="2000" b="1" dirty="0" smtClean="0">
                <a:solidFill>
                  <a:srgbClr val="FF0000"/>
                </a:solidFill>
              </a:rPr>
              <a:t>To subtract </a:t>
            </a:r>
            <a:r>
              <a:rPr lang="en-GB" sz="2000" b="1" dirty="0">
                <a:solidFill>
                  <a:srgbClr val="FF0000"/>
                </a:solidFill>
              </a:rPr>
              <a:t>1-digit numbers from 3-digit numbers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</a:p>
        </p:txBody>
      </p:sp>
      <p:sp>
        <p:nvSpPr>
          <p:cNvPr id="1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378429" y="2403560"/>
            <a:ext cx="4426663" cy="1736287"/>
          </a:xfrm>
          <a:prstGeom prst="wedgeEllipseCallout">
            <a:avLst>
              <a:gd name="adj1" fmla="val 55460"/>
              <a:gd name="adj2" fmla="val -406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could use </a:t>
            </a:r>
            <a:r>
              <a:rPr lang="en-GB" b="1" dirty="0">
                <a:solidFill>
                  <a:srgbClr val="FF0000"/>
                </a:solidFill>
              </a:rPr>
              <a:t>number facts: 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12 - 7 = 5 so 352 - 7 = 345.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Can you see why?</a:t>
            </a:r>
          </a:p>
        </p:txBody>
      </p:sp>
      <p:sp>
        <p:nvSpPr>
          <p:cNvPr id="16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98232" y="983595"/>
            <a:ext cx="4158140" cy="1202045"/>
          </a:xfrm>
          <a:prstGeom prst="wedgeEllipseCallout">
            <a:avLst>
              <a:gd name="adj1" fmla="val 39906"/>
              <a:gd name="adj2" fmla="val -5668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Now try </a:t>
            </a:r>
            <a:r>
              <a:rPr lang="en-GB" b="1" dirty="0">
                <a:solidFill>
                  <a:srgbClr val="FF0000"/>
                </a:solidFill>
              </a:rPr>
              <a:t>352 - 7 </a:t>
            </a:r>
            <a:r>
              <a:rPr lang="en-GB" b="1" dirty="0">
                <a:solidFill>
                  <a:srgbClr val="253746"/>
                </a:solidFill>
              </a:rPr>
              <a:t>using each of those strategies.</a:t>
            </a:r>
          </a:p>
        </p:txBody>
      </p:sp>
      <p:sp>
        <p:nvSpPr>
          <p:cNvPr id="1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170557" y="3953579"/>
            <a:ext cx="4694668" cy="1736287"/>
          </a:xfrm>
          <a:prstGeom prst="wedgeEllipseCallout">
            <a:avLst>
              <a:gd name="adj1" fmla="val 55460"/>
              <a:gd name="adj2" fmla="val -406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could </a:t>
            </a:r>
            <a:r>
              <a:rPr lang="en-GB" b="1" dirty="0">
                <a:solidFill>
                  <a:srgbClr val="FF0000"/>
                </a:solidFill>
              </a:rPr>
              <a:t>‘bridge the 10’</a:t>
            </a:r>
            <a:r>
              <a:rPr lang="en-GB" b="1" dirty="0">
                <a:solidFill>
                  <a:srgbClr val="253746"/>
                </a:solidFill>
              </a:rPr>
              <a:t>, subtracting 7 in two steps: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352 - 2 - 5 = ?</a:t>
            </a:r>
          </a:p>
        </p:txBody>
      </p:sp>
      <p:sp>
        <p:nvSpPr>
          <p:cNvPr id="18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006898" y="1135994"/>
            <a:ext cx="3660014" cy="759713"/>
          </a:xfrm>
          <a:prstGeom prst="wedgeEllipseCallout">
            <a:avLst>
              <a:gd name="adj1" fmla="val 39906"/>
              <a:gd name="adj2" fmla="val -5668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Let’s check…</a:t>
            </a:r>
          </a:p>
        </p:txBody>
      </p:sp>
    </p:spTree>
    <p:extLst>
      <p:ext uri="{BB962C8B-B14F-4D97-AF65-F5344CB8AC3E}">
        <p14:creationId xmlns:p14="http://schemas.microsoft.com/office/powerpoint/2010/main" val="20561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7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</a:rPr>
              <a:t>Day 2: </a:t>
            </a:r>
            <a:r>
              <a:rPr lang="en-GB" sz="2000" b="1" dirty="0" smtClean="0">
                <a:solidFill>
                  <a:srgbClr val="FF0000"/>
                </a:solidFill>
              </a:rPr>
              <a:t>To subtract </a:t>
            </a:r>
            <a:r>
              <a:rPr lang="en-GB" sz="2000" b="1" dirty="0">
                <a:solidFill>
                  <a:srgbClr val="FF0000"/>
                </a:solidFill>
              </a:rPr>
              <a:t>1-digit numbers from 3-digit numbers.</a:t>
            </a:r>
          </a:p>
        </p:txBody>
      </p:sp>
      <p:sp>
        <p:nvSpPr>
          <p:cNvPr id="1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16682" y="2113628"/>
            <a:ext cx="4154236" cy="1736287"/>
          </a:xfrm>
          <a:prstGeom prst="wedgeEllipseCallout">
            <a:avLst>
              <a:gd name="adj1" fmla="val -39564"/>
              <a:gd name="adj2" fmla="val -52830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What is </a:t>
            </a:r>
            <a:r>
              <a:rPr lang="en-GB" b="1" dirty="0">
                <a:solidFill>
                  <a:srgbClr val="FF0000"/>
                </a:solidFill>
              </a:rPr>
              <a:t>345 + 7? </a:t>
            </a:r>
            <a:r>
              <a:rPr lang="en-GB" b="1" dirty="0">
                <a:solidFill>
                  <a:srgbClr val="253746"/>
                </a:solidFill>
              </a:rPr>
              <a:t>We can use one of the </a:t>
            </a:r>
            <a:r>
              <a:rPr lang="en-GB" b="1" dirty="0">
                <a:solidFill>
                  <a:srgbClr val="FF0000"/>
                </a:solidFill>
              </a:rPr>
              <a:t>strategies for addition </a:t>
            </a:r>
            <a:r>
              <a:rPr lang="en-GB" b="1" dirty="0">
                <a:solidFill>
                  <a:srgbClr val="253746"/>
                </a:solidFill>
              </a:rPr>
              <a:t>we used in the last lesson.</a:t>
            </a:r>
          </a:p>
        </p:txBody>
      </p:sp>
      <p:sp>
        <p:nvSpPr>
          <p:cNvPr id="16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98232" y="704814"/>
            <a:ext cx="3871963" cy="1202045"/>
          </a:xfrm>
          <a:prstGeom prst="wedgeEllipseCallout">
            <a:avLst>
              <a:gd name="adj1" fmla="val 39906"/>
              <a:gd name="adj2" fmla="val -5668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F0000"/>
                </a:solidFill>
              </a:rPr>
              <a:t>352 - 7 = 345. </a:t>
            </a:r>
            <a:r>
              <a:rPr lang="en-GB" b="1" dirty="0">
                <a:solidFill>
                  <a:srgbClr val="253746"/>
                </a:solidFill>
              </a:rPr>
              <a:t>We can check by using the </a:t>
            </a:r>
            <a:r>
              <a:rPr lang="en-GB" b="1" dirty="0">
                <a:solidFill>
                  <a:srgbClr val="FF0000"/>
                </a:solidFill>
              </a:rPr>
              <a:t>inverse operation!</a:t>
            </a:r>
          </a:p>
        </p:txBody>
      </p:sp>
      <p:sp>
        <p:nvSpPr>
          <p:cNvPr id="1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070195" y="737352"/>
            <a:ext cx="4694668" cy="2339011"/>
          </a:xfrm>
          <a:prstGeom prst="wedgeEllipseCallout">
            <a:avLst>
              <a:gd name="adj1" fmla="val 55460"/>
              <a:gd name="adj2" fmla="val -406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Choose the strategy that works best for you rather than count on or back in 1s. Good mathematicians can spot when to use number facts or bridging 10.</a:t>
            </a:r>
          </a:p>
        </p:txBody>
      </p:sp>
      <p:sp>
        <p:nvSpPr>
          <p:cNvPr id="18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363793" y="4523080"/>
            <a:ext cx="3660014" cy="759713"/>
          </a:xfrm>
          <a:prstGeom prst="wedgeEllipseCallout">
            <a:avLst>
              <a:gd name="adj1" fmla="val 39906"/>
              <a:gd name="adj2" fmla="val -5668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Let’s check some of those…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086218" y="3753782"/>
            <a:ext cx="4980020" cy="1708690"/>
            <a:chOff x="1456363" y="4519579"/>
            <a:chExt cx="4980020" cy="1708690"/>
          </a:xfrm>
        </p:grpSpPr>
        <p:sp>
          <p:nvSpPr>
            <p:cNvPr id="11" name="Speech Bubble: Rectangle with Corners Rounded 10">
              <a:extLst>
                <a:ext uri="{FF2B5EF4-FFF2-40B4-BE49-F238E27FC236}">
                  <a16:creationId xmlns:a16="http://schemas.microsoft.com/office/drawing/2014/main" id="{CD2579CE-2DB8-4F93-8ECD-0E9BF715B235}"/>
                </a:ext>
              </a:extLst>
            </p:cNvPr>
            <p:cNvSpPr/>
            <p:nvPr/>
          </p:nvSpPr>
          <p:spPr>
            <a:xfrm>
              <a:off x="1456363" y="4519579"/>
              <a:ext cx="4980020" cy="1708690"/>
            </a:xfrm>
            <a:prstGeom prst="wedgeEllipseCallout">
              <a:avLst>
                <a:gd name="adj1" fmla="val -50792"/>
                <a:gd name="adj2" fmla="val -61248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accent5">
                  <a:lumMod val="50000"/>
                </a:schemeClr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>
                  <a:solidFill>
                    <a:srgbClr val="253746"/>
                  </a:solidFill>
                </a:rPr>
                <a:t>On your whiteboards </a:t>
              </a:r>
              <a:r>
                <a:rPr lang="en-GB" b="1" dirty="0" smtClean="0">
                  <a:solidFill>
                    <a:srgbClr val="253746"/>
                  </a:solidFill>
                </a:rPr>
                <a:t>or a piece of paper, write </a:t>
              </a:r>
              <a:r>
                <a:rPr lang="en-GB" b="1" dirty="0">
                  <a:solidFill>
                    <a:srgbClr val="253746"/>
                  </a:solidFill>
                </a:rPr>
                <a:t>two other subtractions that involve </a:t>
              </a:r>
              <a:r>
                <a:rPr lang="en-GB" b="1" dirty="0">
                  <a:solidFill>
                    <a:srgbClr val="FF0000"/>
                  </a:solidFill>
                </a:rPr>
                <a:t>crossing a multiple of 10. </a:t>
              </a:r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1619" y="5373924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2223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rgbClr val="00B050"/>
            </a:solidFill>
          </a:ln>
        </p:spPr>
        <p:txBody>
          <a:bodyPr/>
          <a:lstStyle/>
          <a:p>
            <a:pPr algn="ctr"/>
            <a:r>
              <a:rPr lang="en-GB" b="1" u="sng" dirty="0" smtClean="0">
                <a:latin typeface="Comic Sans MS" panose="030F0702030302020204" pitchFamily="66" charset="0"/>
              </a:rPr>
              <a:t>Activities</a:t>
            </a:r>
            <a:r>
              <a:rPr lang="en-GB" dirty="0" smtClean="0">
                <a:latin typeface="Comic Sans MS" panose="030F0702030302020204" pitchFamily="66" charset="0"/>
              </a:rPr>
              <a:t>.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4351338"/>
          </a:xfrm>
          <a:ln w="38100">
            <a:solidFill>
              <a:srgbClr val="0070C0"/>
            </a:solidFill>
          </a:ln>
        </p:spPr>
        <p:txBody>
          <a:bodyPr>
            <a:normAutofit lnSpcReduction="10000"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You will see in the today’s folder there are two suggested activities – one is labelled mild and the other hot.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Please choose</a:t>
            </a:r>
            <a:r>
              <a:rPr lang="en-GB" b="1" dirty="0" smtClean="0">
                <a:latin typeface="Comic Sans MS" panose="030F0702030302020204" pitchFamily="66" charset="0"/>
              </a:rPr>
              <a:t> one </a:t>
            </a:r>
            <a:r>
              <a:rPr lang="en-GB" dirty="0" smtClean="0">
                <a:latin typeface="Comic Sans MS" panose="030F0702030302020204" pitchFamily="66" charset="0"/>
              </a:rPr>
              <a:t>to complete but remember to make sure you challenge yourself.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If you have whizzed through, you might want to try the today’s challenges. There are two!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Year 3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 descr="File:Smiley.svg - Wikipedia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819" y="488236"/>
            <a:ext cx="1045291" cy="10452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196" y="467956"/>
            <a:ext cx="1981200" cy="108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159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rgbClr val="0070C0"/>
            </a:solidFill>
          </a:ln>
        </p:spPr>
        <p:txBody>
          <a:bodyPr/>
          <a:lstStyle/>
          <a:p>
            <a:pPr algn="ctr"/>
            <a:r>
              <a:rPr lang="en-GB" dirty="0" smtClean="0">
                <a:latin typeface="Comic Sans MS" panose="030F0702030302020204" pitchFamily="66" charset="0"/>
              </a:rPr>
              <a:t>Mild Activity.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7024" y="2005013"/>
            <a:ext cx="3124428" cy="4351338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9</a:t>
            </a:fld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4901994" y="2123767"/>
            <a:ext cx="3111909" cy="175432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If you cannot print out the sheet. Do not worry just copy them onto a piece of paper.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Do not forget FROG!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7122" y="4311171"/>
            <a:ext cx="1655507" cy="1785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17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3230</TotalTime>
  <Words>947</Words>
  <Application>Microsoft Office PowerPoint</Application>
  <PresentationFormat>On-screen Show (4:3)</PresentationFormat>
  <Paragraphs>171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Cambria</vt:lpstr>
      <vt:lpstr>Comic Sans MS</vt:lpstr>
      <vt:lpstr>MS Mincho</vt:lpstr>
      <vt:lpstr>Times New Roman</vt:lpstr>
      <vt:lpstr>Office Theme</vt:lpstr>
      <vt:lpstr>Week 3 – Day 2 Addition and Subtraction</vt:lpstr>
      <vt:lpstr>PowerPoint Presentation</vt:lpstr>
      <vt:lpstr>Answer to starter.</vt:lpstr>
      <vt:lpstr>PowerPoint Presentation</vt:lpstr>
      <vt:lpstr>PowerPoint Presentation</vt:lpstr>
      <vt:lpstr>PowerPoint Presentation</vt:lpstr>
      <vt:lpstr>PowerPoint Presentation</vt:lpstr>
      <vt:lpstr>Activities.</vt:lpstr>
      <vt:lpstr>Mild Activity.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KJones</cp:lastModifiedBy>
  <cp:revision>216</cp:revision>
  <dcterms:created xsi:type="dcterms:W3CDTF">2018-09-13T11:08:58Z</dcterms:created>
  <dcterms:modified xsi:type="dcterms:W3CDTF">2020-04-29T12:14:11Z</dcterms:modified>
</cp:coreProperties>
</file>