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05" r:id="rId2"/>
    <p:sldId id="330" r:id="rId3"/>
    <p:sldId id="266" r:id="rId4"/>
    <p:sldId id="265" r:id="rId5"/>
    <p:sldId id="332" r:id="rId6"/>
    <p:sldId id="333" r:id="rId7"/>
    <p:sldId id="334" r:id="rId8"/>
  </p:sldIdLst>
  <p:sldSz cx="12192000" cy="6858000"/>
  <p:notesSz cx="6881813" cy="100028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1" userDrawn="1">
          <p15:clr>
            <a:srgbClr val="A4A3A4"/>
          </p15:clr>
        </p15:guide>
        <p15:guide id="2" pos="216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030A0"/>
    <a:srgbClr val="FF0066"/>
    <a:srgbClr val="FF6600"/>
    <a:srgbClr val="FF7D7D"/>
    <a:srgbClr val="FFABCD"/>
    <a:srgbClr val="C7A1E3"/>
    <a:srgbClr val="EFC1FF"/>
    <a:srgbClr val="9900CC"/>
    <a:srgbClr val="E18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80" autoAdjust="0"/>
  </p:normalViewPr>
  <p:slideViewPr>
    <p:cSldViewPr snapToGrid="0">
      <p:cViewPr varScale="1">
        <p:scale>
          <a:sx n="65" d="100"/>
          <a:sy n="65" d="100"/>
        </p:scale>
        <p:origin x="558" y="72"/>
      </p:cViewPr>
      <p:guideLst>
        <p:guide orient="horz" pos="247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862" y="96"/>
      </p:cViewPr>
      <p:guideLst>
        <p:guide orient="horz" pos="3151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r">
              <a:defRPr sz="1300"/>
            </a:lvl1pPr>
          </a:lstStyle>
          <a:p>
            <a:fld id="{3145069D-0DA1-4F58-8F43-90C43489E8AD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50888"/>
            <a:ext cx="6665913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78" tIns="48239" rIns="96478" bIns="48239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751348"/>
            <a:ext cx="5505450" cy="4501277"/>
          </a:xfrm>
          <a:prstGeom prst="rect">
            <a:avLst/>
          </a:prstGeom>
        </p:spPr>
        <p:txBody>
          <a:bodyPr vert="horz" lIns="96478" tIns="48239" rIns="96478" bIns="4823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0096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950096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r">
              <a:defRPr sz="1300"/>
            </a:lvl1pPr>
          </a:lstStyle>
          <a:p>
            <a:fld id="{C909BC24-41CC-4FC4-BA18-F894B7ED82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22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608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7088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727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3790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509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630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4990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611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8254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08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201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941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63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39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77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655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025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398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AEE5F-8F5A-4802-B70F-D306782E7DF3}" type="datetimeFigureOut">
              <a:rPr lang="en-GB" smtClean="0"/>
              <a:t>08/06/2018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868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C2E811C-1CF5-4D10-B028-DB478FEA7A68}"/>
              </a:ext>
            </a:extLst>
          </p:cNvPr>
          <p:cNvSpPr txBox="1">
            <a:spLocks/>
          </p:cNvSpPr>
          <p:nvPr/>
        </p:nvSpPr>
        <p:spPr>
          <a:xfrm>
            <a:off x="371319" y="-212923"/>
            <a:ext cx="9591368" cy="16961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b="1" dirty="0">
                <a:latin typeface="+mn-lt"/>
              </a:rPr>
              <a:t>Books by the Same Author: </a:t>
            </a:r>
            <a:r>
              <a:rPr lang="en-GB" sz="3600" b="1" dirty="0">
                <a:latin typeface="+mn-lt"/>
              </a:rPr>
              <a:t>Michael Foreman</a:t>
            </a:r>
            <a:br>
              <a:rPr lang="en-GB" sz="3600" dirty="0">
                <a:latin typeface="+mn-lt"/>
              </a:rPr>
            </a:br>
            <a:r>
              <a:rPr lang="en-GB" sz="3600" dirty="0">
                <a:latin typeface="+mn-lt"/>
              </a:rPr>
              <a:t>Unit 3 - Verbs</a:t>
            </a:r>
            <a:endParaRPr lang="en-GB" sz="4800" dirty="0"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1240A1-5369-489A-BC46-19A3958C430D}"/>
              </a:ext>
            </a:extLst>
          </p:cNvPr>
          <p:cNvSpPr/>
          <p:nvPr/>
        </p:nvSpPr>
        <p:spPr>
          <a:xfrm>
            <a:off x="1300316" y="6248234"/>
            <a:ext cx="95913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Y3: Autumn Term</a:t>
            </a:r>
            <a:endParaRPr lang="en-GB" sz="1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31745E-A9B0-4E76-82F3-852B34F23357}"/>
              </a:ext>
            </a:extLst>
          </p:cNvPr>
          <p:cNvSpPr/>
          <p:nvPr/>
        </p:nvSpPr>
        <p:spPr>
          <a:xfrm rot="21003447">
            <a:off x="496006" y="2803790"/>
            <a:ext cx="3147015" cy="589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I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flooded</a:t>
            </a:r>
            <a:r>
              <a:rPr lang="en-GB" sz="2400" i="1" dirty="0">
                <a:latin typeface="+mj-lt"/>
              </a:rPr>
              <a:t> the bathroom.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8955C8-2A93-4BE7-8089-D55ED8DF0229}"/>
              </a:ext>
            </a:extLst>
          </p:cNvPr>
          <p:cNvSpPr/>
          <p:nvPr/>
        </p:nvSpPr>
        <p:spPr>
          <a:xfrm rot="21370954">
            <a:off x="3195299" y="3520455"/>
            <a:ext cx="4206729" cy="589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My mum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came</a:t>
            </a:r>
            <a:r>
              <a:rPr lang="en-GB" sz="2400" i="1" dirty="0">
                <a:latin typeface="+mj-lt"/>
              </a:rPr>
              <a:t> home from work.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A8CFA8-E171-4EBD-A380-382A9B206FC9}"/>
              </a:ext>
            </a:extLst>
          </p:cNvPr>
          <p:cNvSpPr/>
          <p:nvPr/>
        </p:nvSpPr>
        <p:spPr>
          <a:xfrm rot="168610">
            <a:off x="929140" y="4822188"/>
            <a:ext cx="548220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I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wondered</a:t>
            </a:r>
            <a:r>
              <a:rPr lang="en-GB" sz="2400" i="1" dirty="0">
                <a:latin typeface="+mj-lt"/>
              </a:rPr>
              <a:t> what Mrs Cole’s house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was</a:t>
            </a:r>
            <a:r>
              <a:rPr lang="en-GB" sz="2400" i="1" dirty="0">
                <a:latin typeface="+mj-lt"/>
              </a:rPr>
              <a:t> like.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7F5CF1-D19D-429E-BF23-EC0225D80DB1}"/>
              </a:ext>
            </a:extLst>
          </p:cNvPr>
          <p:cNvSpPr/>
          <p:nvPr/>
        </p:nvSpPr>
        <p:spPr>
          <a:xfrm>
            <a:off x="5705019" y="2375393"/>
            <a:ext cx="5316007" cy="589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I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followed</a:t>
            </a:r>
            <a:r>
              <a:rPr lang="en-GB" sz="2400" i="1" dirty="0">
                <a:latin typeface="+mj-lt"/>
              </a:rPr>
              <a:t> her down the damp dark street.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CB5D42-9C5A-4AD7-98F8-B30A892A19D2}"/>
              </a:ext>
            </a:extLst>
          </p:cNvPr>
          <p:cNvSpPr/>
          <p:nvPr/>
        </p:nvSpPr>
        <p:spPr>
          <a:xfrm rot="367392">
            <a:off x="8386243" y="3496636"/>
            <a:ext cx="2873351" cy="589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I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decided</a:t>
            </a:r>
            <a:r>
              <a:rPr lang="en-GB" sz="2400" i="1" dirty="0">
                <a:latin typeface="+mj-lt"/>
              </a:rPr>
              <a:t> to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run</a:t>
            </a:r>
            <a:r>
              <a:rPr lang="en-GB" sz="2400" i="1" dirty="0">
                <a:latin typeface="+mj-lt"/>
              </a:rPr>
              <a:t> away.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86F84B4-275B-4AF8-9979-13C984FB7DF4}"/>
              </a:ext>
            </a:extLst>
          </p:cNvPr>
          <p:cNvSpPr/>
          <p:nvPr/>
        </p:nvSpPr>
        <p:spPr>
          <a:xfrm>
            <a:off x="7440192" y="4918544"/>
            <a:ext cx="2751202" cy="589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Then Mrs Cole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came</a:t>
            </a:r>
            <a:r>
              <a:rPr lang="en-GB" sz="2400" i="1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07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4" grpId="0" animBg="1"/>
      <p:bldP spid="16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9222" y="469933"/>
            <a:ext cx="10573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/>
              <a:t>Spot the Verbs</a:t>
            </a:r>
            <a:endParaRPr lang="en-GB" sz="3200" b="1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7FB30D-3D38-4560-AE9C-F7396C3753DD}"/>
              </a:ext>
            </a:extLst>
          </p:cNvPr>
          <p:cNvSpPr txBox="1"/>
          <p:nvPr/>
        </p:nvSpPr>
        <p:spPr>
          <a:xfrm>
            <a:off x="231296" y="6310482"/>
            <a:ext cx="1578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Unit 3 Day 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C973AB-7EF3-4274-9883-014D5AFCE6AD}"/>
              </a:ext>
            </a:extLst>
          </p:cNvPr>
          <p:cNvSpPr/>
          <p:nvPr/>
        </p:nvSpPr>
        <p:spPr>
          <a:xfrm>
            <a:off x="1020334" y="1195471"/>
            <a:ext cx="6096000" cy="4467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A girl and a boy ate toast.</a:t>
            </a:r>
          </a:p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They dropped crumbs when they talked.</a:t>
            </a:r>
          </a:p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The baby lay on the settee.</a:t>
            </a:r>
          </a:p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A little girl tottered around the kitchen floor.</a:t>
            </a:r>
          </a:p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The oven door was open.</a:t>
            </a:r>
          </a:p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A boy chased a girl and she shrieked.</a:t>
            </a:r>
          </a:p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They fell in a heap and were happy.</a:t>
            </a:r>
          </a:p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I had three sugars in my tea.</a:t>
            </a:r>
          </a:p>
        </p:txBody>
      </p:sp>
      <p:pic>
        <p:nvPicPr>
          <p:cNvPr id="16" name="Picture 15" descr="A picture containing text, book, indoor, stuffed&#10;&#10;Description generated with very high confidence">
            <a:extLst>
              <a:ext uri="{FF2B5EF4-FFF2-40B4-BE49-F238E27FC236}">
                <a16:creationId xmlns:a16="http://schemas.microsoft.com/office/drawing/2014/main" id="{BCAC77A0-3CC9-4ED7-A470-BEF0F760B8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3146" y="4314182"/>
            <a:ext cx="1860364" cy="2180966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ABB34240-CACB-40F0-B95F-E92225AC5A9B}"/>
              </a:ext>
            </a:extLst>
          </p:cNvPr>
          <p:cNvSpPr/>
          <p:nvPr/>
        </p:nvSpPr>
        <p:spPr>
          <a:xfrm>
            <a:off x="8218748" y="435276"/>
            <a:ext cx="2990945" cy="1238864"/>
          </a:xfrm>
          <a:prstGeom prst="wedgeRoundRectCallout">
            <a:avLst>
              <a:gd name="adj1" fmla="val -44995"/>
              <a:gd name="adj2" fmla="val 8035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What do you remember about verbs?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BD244568-B114-448E-839D-357DB460A23C}"/>
              </a:ext>
            </a:extLst>
          </p:cNvPr>
          <p:cNvSpPr/>
          <p:nvPr/>
        </p:nvSpPr>
        <p:spPr>
          <a:xfrm>
            <a:off x="8942565" y="2190135"/>
            <a:ext cx="2990945" cy="1238864"/>
          </a:xfrm>
          <a:prstGeom prst="wedgeRoundRectCallout">
            <a:avLst>
              <a:gd name="adj1" fmla="val -44995"/>
              <a:gd name="adj2" fmla="val 8035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 verb is a </a:t>
            </a:r>
            <a:r>
              <a:rPr lang="en-GB" sz="2000" b="1" dirty="0">
                <a:solidFill>
                  <a:schemeClr val="tx1"/>
                </a:solidFill>
              </a:rPr>
              <a:t>doing</a:t>
            </a:r>
            <a:r>
              <a:rPr lang="en-GB" sz="2000" dirty="0">
                <a:solidFill>
                  <a:schemeClr val="tx1"/>
                </a:solidFill>
              </a:rPr>
              <a:t>, </a:t>
            </a:r>
            <a:r>
              <a:rPr lang="en-GB" sz="2000" b="1" dirty="0">
                <a:solidFill>
                  <a:schemeClr val="tx1"/>
                </a:solidFill>
              </a:rPr>
              <a:t>feeling</a:t>
            </a:r>
            <a:r>
              <a:rPr lang="en-GB" sz="2000" dirty="0">
                <a:solidFill>
                  <a:schemeClr val="tx1"/>
                </a:solidFill>
              </a:rPr>
              <a:t> or </a:t>
            </a:r>
            <a:r>
              <a:rPr lang="en-GB" sz="2000" b="1" dirty="0">
                <a:solidFill>
                  <a:schemeClr val="tx1"/>
                </a:solidFill>
              </a:rPr>
              <a:t>being</a:t>
            </a:r>
            <a:r>
              <a:rPr lang="en-GB" sz="2000" dirty="0">
                <a:solidFill>
                  <a:schemeClr val="tx1"/>
                </a:solidFill>
              </a:rPr>
              <a:t> word.</a:t>
            </a:r>
          </a:p>
        </p:txBody>
      </p:sp>
      <p:sp>
        <p:nvSpPr>
          <p:cNvPr id="20" name="Rounded Rectangular Callout 2">
            <a:extLst>
              <a:ext uri="{FF2B5EF4-FFF2-40B4-BE49-F238E27FC236}">
                <a16:creationId xmlns:a16="http://schemas.microsoft.com/office/drawing/2014/main" id="{2227BC8D-A7C7-42AD-9AC1-B27CCF90879D}"/>
              </a:ext>
            </a:extLst>
          </p:cNvPr>
          <p:cNvSpPr/>
          <p:nvPr/>
        </p:nvSpPr>
        <p:spPr>
          <a:xfrm>
            <a:off x="8288148" y="6028870"/>
            <a:ext cx="1386685" cy="466278"/>
          </a:xfrm>
          <a:prstGeom prst="roundRect">
            <a:avLst/>
          </a:prstGeom>
          <a:solidFill>
            <a:srgbClr val="C5E0B4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0000FF"/>
                </a:solidFill>
              </a:rPr>
              <a:t>ANSWERS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EEA3102-9D95-45FC-85B3-0D9CF28E4F4F}"/>
              </a:ext>
            </a:extLst>
          </p:cNvPr>
          <p:cNvCxnSpPr/>
          <p:nvPr/>
        </p:nvCxnSpPr>
        <p:spPr>
          <a:xfrm>
            <a:off x="3082413" y="1688888"/>
            <a:ext cx="339213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690E087-4EEC-45D9-84AD-BB183993172F}"/>
              </a:ext>
            </a:extLst>
          </p:cNvPr>
          <p:cNvCxnSpPr>
            <a:cxnSpLocks/>
          </p:cNvCxnSpPr>
          <p:nvPr/>
        </p:nvCxnSpPr>
        <p:spPr>
          <a:xfrm>
            <a:off x="1809373" y="2249127"/>
            <a:ext cx="919079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315589D-274F-4B7D-821F-24226A710AC4}"/>
              </a:ext>
            </a:extLst>
          </p:cNvPr>
          <p:cNvCxnSpPr>
            <a:cxnSpLocks/>
          </p:cNvCxnSpPr>
          <p:nvPr/>
        </p:nvCxnSpPr>
        <p:spPr>
          <a:xfrm>
            <a:off x="5161935" y="2249127"/>
            <a:ext cx="683343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FC1379-3E1E-493B-B8F5-2D10738759CF}"/>
              </a:ext>
            </a:extLst>
          </p:cNvPr>
          <p:cNvCxnSpPr>
            <a:cxnSpLocks/>
          </p:cNvCxnSpPr>
          <p:nvPr/>
        </p:nvCxnSpPr>
        <p:spPr>
          <a:xfrm>
            <a:off x="2268912" y="2809567"/>
            <a:ext cx="324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6DF648E-6E53-43F7-9145-B319AC0918D7}"/>
              </a:ext>
            </a:extLst>
          </p:cNvPr>
          <p:cNvCxnSpPr>
            <a:cxnSpLocks/>
          </p:cNvCxnSpPr>
          <p:nvPr/>
        </p:nvCxnSpPr>
        <p:spPr>
          <a:xfrm>
            <a:off x="2433722" y="3345423"/>
            <a:ext cx="919079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43B7931-EF5D-4930-A268-D83949D927A5}"/>
              </a:ext>
            </a:extLst>
          </p:cNvPr>
          <p:cNvCxnSpPr>
            <a:cxnSpLocks/>
          </p:cNvCxnSpPr>
          <p:nvPr/>
        </p:nvCxnSpPr>
        <p:spPr>
          <a:xfrm>
            <a:off x="2962086" y="3891114"/>
            <a:ext cx="39071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D367BB1-608A-4524-A079-1E28EB5BF251}"/>
              </a:ext>
            </a:extLst>
          </p:cNvPr>
          <p:cNvCxnSpPr>
            <a:cxnSpLocks/>
          </p:cNvCxnSpPr>
          <p:nvPr/>
        </p:nvCxnSpPr>
        <p:spPr>
          <a:xfrm>
            <a:off x="1826466" y="4466301"/>
            <a:ext cx="828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3C0794-815F-44C5-B714-6D5525BC79DF}"/>
              </a:ext>
            </a:extLst>
          </p:cNvPr>
          <p:cNvCxnSpPr>
            <a:cxnSpLocks/>
          </p:cNvCxnSpPr>
          <p:nvPr/>
        </p:nvCxnSpPr>
        <p:spPr>
          <a:xfrm>
            <a:off x="4468998" y="4466301"/>
            <a:ext cx="1008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DF6AF07-29B6-49B8-A940-364222F1518D}"/>
              </a:ext>
            </a:extLst>
          </p:cNvPr>
          <p:cNvCxnSpPr>
            <a:cxnSpLocks/>
          </p:cNvCxnSpPr>
          <p:nvPr/>
        </p:nvCxnSpPr>
        <p:spPr>
          <a:xfrm>
            <a:off x="1735387" y="5041488"/>
            <a:ext cx="360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A5B39DB-1B09-446A-AC53-C20DCDCCDABB}"/>
              </a:ext>
            </a:extLst>
          </p:cNvPr>
          <p:cNvCxnSpPr>
            <a:cxnSpLocks/>
          </p:cNvCxnSpPr>
          <p:nvPr/>
        </p:nvCxnSpPr>
        <p:spPr>
          <a:xfrm>
            <a:off x="3893811" y="5024280"/>
            <a:ext cx="576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6BF7E92-D4E5-4DA2-BC1E-783DB94DA3B9}"/>
              </a:ext>
            </a:extLst>
          </p:cNvPr>
          <p:cNvCxnSpPr>
            <a:cxnSpLocks/>
          </p:cNvCxnSpPr>
          <p:nvPr/>
        </p:nvCxnSpPr>
        <p:spPr>
          <a:xfrm>
            <a:off x="1231603" y="5542081"/>
            <a:ext cx="45954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78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/>
      <p:bldP spid="4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84335" y="455019"/>
            <a:ext cx="2023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Verbs</a:t>
            </a:r>
            <a:endParaRPr lang="en-GB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776682" y="5656410"/>
            <a:ext cx="10640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solidFill>
                  <a:srgbClr val="0000FF"/>
                </a:solidFill>
              </a:rPr>
              <a:t>What other verbs can you think of?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1871" y="1241566"/>
            <a:ext cx="648447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</a:t>
            </a:r>
            <a:r>
              <a:rPr lang="en-GB" sz="2800" u="sng" dirty="0"/>
              <a:t>verb</a:t>
            </a:r>
            <a:r>
              <a:rPr lang="en-GB" sz="2800" dirty="0"/>
              <a:t> is a doing, feeling or being word.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21871" y="1951168"/>
            <a:ext cx="621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Some short sentences can have a verb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7949" y="3122568"/>
            <a:ext cx="94428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175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Polly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72752" y="3140495"/>
            <a:ext cx="173018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175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rabbits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03932" y="3125555"/>
            <a:ext cx="135665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175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</a:rPr>
              <a:t>likes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06776" y="1943784"/>
            <a:ext cx="2480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and two nouns.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8447744" y="3128544"/>
            <a:ext cx="87555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175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</a:rPr>
              <a:t>are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702803" y="3113602"/>
            <a:ext cx="1473197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175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399"/>
                </a:solidFill>
              </a:rPr>
              <a:t>fluffy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69744" y="3113604"/>
            <a:ext cx="1473197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175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Rabbits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33036" y="2379172"/>
            <a:ext cx="3616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, a noun and an adjective.</a:t>
            </a:r>
            <a:endParaRPr lang="en-US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2CDA78-966A-4980-85D3-389449878868}"/>
              </a:ext>
            </a:extLst>
          </p:cNvPr>
          <p:cNvSpPr txBox="1"/>
          <p:nvPr/>
        </p:nvSpPr>
        <p:spPr>
          <a:xfrm>
            <a:off x="921871" y="2366776"/>
            <a:ext cx="621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Some short sentences can have a verb</a:t>
            </a:r>
          </a:p>
        </p:txBody>
      </p:sp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9BF8ADC-6FED-4B76-8DA5-C2315B1E93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2473" y="3831591"/>
            <a:ext cx="3067053" cy="179792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DBBF440-3890-4CD1-A5F4-51D20B104F43}"/>
              </a:ext>
            </a:extLst>
          </p:cNvPr>
          <p:cNvSpPr txBox="1"/>
          <p:nvPr/>
        </p:nvSpPr>
        <p:spPr>
          <a:xfrm>
            <a:off x="231296" y="6310482"/>
            <a:ext cx="417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Unit 3 Day 1 – Further Teaching</a:t>
            </a:r>
          </a:p>
        </p:txBody>
      </p:sp>
    </p:spTree>
    <p:extLst>
      <p:ext uri="{BB962C8B-B14F-4D97-AF65-F5344CB8AC3E}">
        <p14:creationId xmlns:p14="http://schemas.microsoft.com/office/powerpoint/2010/main" val="265831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 animBg="1"/>
      <p:bldP spid="10" grpId="0" animBg="1"/>
      <p:bldP spid="11" grpId="0" animBg="1"/>
      <p:bldP spid="5" grpId="0"/>
      <p:bldP spid="20" grpId="0" animBg="1"/>
      <p:bldP spid="21" grpId="0" animBg="1"/>
      <p:bldP spid="26" grpId="0" animBg="1"/>
      <p:bldP spid="12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8013" y="299676"/>
            <a:ext cx="2023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Verbs</a:t>
            </a:r>
            <a:endParaRPr lang="en-GB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749999" y="2222111"/>
            <a:ext cx="2704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</a:t>
            </a:r>
            <a:r>
              <a:rPr lang="en-GB" sz="2800" u="sng" dirty="0"/>
              <a:t>verb</a:t>
            </a:r>
            <a:r>
              <a:rPr lang="en-GB" sz="2800" dirty="0"/>
              <a:t> is a doing,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49763" y="2237052"/>
            <a:ext cx="1225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feeling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85292" y="2237245"/>
            <a:ext cx="2480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or being word.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36046" y="235894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run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84856" y="235894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like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33797" y="574997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fear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122408" y="464844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was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47174" y="302348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am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885340" y="422787"/>
            <a:ext cx="1165412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tickle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140625" y="958724"/>
            <a:ext cx="144929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become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051236" y="667904"/>
            <a:ext cx="92635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play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B7BC109-46ED-4A65-9AF5-1E0D3115A514}"/>
              </a:ext>
            </a:extLst>
          </p:cNvPr>
          <p:cNvSpPr txBox="1"/>
          <p:nvPr/>
        </p:nvSpPr>
        <p:spPr>
          <a:xfrm>
            <a:off x="3349763" y="1303078"/>
            <a:ext cx="1165412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sing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52F93B-EAA4-47FC-8A3A-A90990585C7E}"/>
              </a:ext>
            </a:extLst>
          </p:cNvPr>
          <p:cNvSpPr txBox="1"/>
          <p:nvPr/>
        </p:nvSpPr>
        <p:spPr>
          <a:xfrm>
            <a:off x="6925486" y="1062461"/>
            <a:ext cx="914065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want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A7A924-B8E3-4C43-9380-F0DFBCF7747F}"/>
              </a:ext>
            </a:extLst>
          </p:cNvPr>
          <p:cNvSpPr txBox="1"/>
          <p:nvPr/>
        </p:nvSpPr>
        <p:spPr>
          <a:xfrm>
            <a:off x="9352501" y="1146211"/>
            <a:ext cx="57673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is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2BFA917-C1AA-4EAF-839B-E4B646B72C75}"/>
              </a:ext>
            </a:extLst>
          </p:cNvPr>
          <p:cNvSpPr/>
          <p:nvPr/>
        </p:nvSpPr>
        <p:spPr>
          <a:xfrm>
            <a:off x="776682" y="4081199"/>
            <a:ext cx="60047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err="1">
                <a:latin typeface="+mj-lt"/>
              </a:rPr>
              <a:t>Mrs</a:t>
            </a:r>
            <a:r>
              <a:rPr lang="en-US" sz="2800" dirty="0">
                <a:latin typeface="+mj-lt"/>
              </a:rPr>
              <a:t> Cole </a:t>
            </a:r>
            <a:r>
              <a:rPr lang="en-US" sz="2800" u="sng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had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 </a:t>
            </a:r>
            <a:r>
              <a:rPr lang="en-US" sz="2800" dirty="0">
                <a:latin typeface="+mj-lt"/>
              </a:rPr>
              <a:t>kids under her feet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DCAE21-FE6A-4A43-8016-66F2E72AF716}"/>
              </a:ext>
            </a:extLst>
          </p:cNvPr>
          <p:cNvSpPr txBox="1"/>
          <p:nvPr/>
        </p:nvSpPr>
        <p:spPr>
          <a:xfrm>
            <a:off x="776682" y="5656410"/>
            <a:ext cx="10640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solidFill>
                  <a:srgbClr val="0000FF"/>
                </a:solidFill>
              </a:rPr>
              <a:t>Can you put past tense verbs into these sentences? </a:t>
            </a:r>
          </a:p>
          <a:p>
            <a:pPr algn="ctr"/>
            <a:r>
              <a:rPr lang="en-GB" sz="2800" i="1" dirty="0">
                <a:solidFill>
                  <a:srgbClr val="0000FF"/>
                </a:solidFill>
              </a:rPr>
              <a:t>You may have to change the word endings.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7834DB-2FFD-4BB0-9790-36694E193A73}"/>
              </a:ext>
            </a:extLst>
          </p:cNvPr>
          <p:cNvSpPr/>
          <p:nvPr/>
        </p:nvSpPr>
        <p:spPr>
          <a:xfrm>
            <a:off x="6239839" y="3307567"/>
            <a:ext cx="48664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  <a:latin typeface="+mj-lt"/>
              </a:rPr>
              <a:t>The </a:t>
            </a:r>
            <a:r>
              <a:rPr lang="en-US" sz="2800" dirty="0">
                <a:latin typeface="+mj-lt"/>
              </a:rPr>
              <a:t>boy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 </a:t>
            </a:r>
            <a:r>
              <a:rPr lang="en-US" sz="2800" u="sng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was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 scared of </a:t>
            </a:r>
            <a:r>
              <a:rPr lang="en-US" sz="2800" dirty="0" err="1">
                <a:latin typeface="+mj-lt"/>
              </a:rPr>
              <a:t>Mrs</a:t>
            </a:r>
            <a:r>
              <a:rPr lang="en-US" sz="2800" dirty="0">
                <a:latin typeface="+mj-lt"/>
              </a:rPr>
              <a:t> Cole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7BE5BCE-6B4B-47E1-A262-E62F1BBA3593}"/>
              </a:ext>
            </a:extLst>
          </p:cNvPr>
          <p:cNvSpPr txBox="1"/>
          <p:nvPr/>
        </p:nvSpPr>
        <p:spPr>
          <a:xfrm>
            <a:off x="10140625" y="1673919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had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3192645-A8F3-427C-9691-5C282C8FE1BB}"/>
              </a:ext>
            </a:extLst>
          </p:cNvPr>
          <p:cNvSpPr/>
          <p:nvPr/>
        </p:nvSpPr>
        <p:spPr>
          <a:xfrm>
            <a:off x="776682" y="3319177"/>
            <a:ext cx="60047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+mj-lt"/>
              </a:rPr>
              <a:t>Polly</a:t>
            </a:r>
            <a:r>
              <a:rPr lang="en-US" sz="28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800" u="sng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fed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 </a:t>
            </a:r>
            <a:r>
              <a:rPr lang="en-US" sz="2800" dirty="0">
                <a:latin typeface="+mj-lt"/>
              </a:rPr>
              <a:t>the rabbit.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607AC7C-E9BA-47E1-922B-E89B9CABEAA3}"/>
              </a:ext>
            </a:extLst>
          </p:cNvPr>
          <p:cNvSpPr txBox="1"/>
          <p:nvPr/>
        </p:nvSpPr>
        <p:spPr>
          <a:xfrm>
            <a:off x="4977589" y="1302936"/>
            <a:ext cx="1165412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feed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0845C97-FFC9-4411-9DCE-90F51054B7BA}"/>
              </a:ext>
            </a:extLst>
          </p:cNvPr>
          <p:cNvSpPr/>
          <p:nvPr/>
        </p:nvSpPr>
        <p:spPr>
          <a:xfrm>
            <a:off x="6261970" y="4066006"/>
            <a:ext cx="60047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+mj-lt"/>
              </a:rPr>
              <a:t>He </a:t>
            </a:r>
            <a:r>
              <a:rPr lang="en-US" sz="2800" u="sng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wanted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 </a:t>
            </a:r>
            <a:r>
              <a:rPr lang="en-US" sz="2800" dirty="0">
                <a:latin typeface="+mj-lt"/>
              </a:rPr>
              <a:t>to run away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.</a:t>
            </a:r>
          </a:p>
        </p:txBody>
      </p:sp>
      <p:sp>
        <p:nvSpPr>
          <p:cNvPr id="44" name="Rounded Rectangular Callout 2">
            <a:extLst>
              <a:ext uri="{FF2B5EF4-FFF2-40B4-BE49-F238E27FC236}">
                <a16:creationId xmlns:a16="http://schemas.microsoft.com/office/drawing/2014/main" id="{5BCDFA72-85A4-4BA0-9176-0F93B25F0116}"/>
              </a:ext>
            </a:extLst>
          </p:cNvPr>
          <p:cNvSpPr/>
          <p:nvPr/>
        </p:nvSpPr>
        <p:spPr>
          <a:xfrm>
            <a:off x="10207379" y="5806998"/>
            <a:ext cx="1386685" cy="466278"/>
          </a:xfrm>
          <a:prstGeom prst="roundRect">
            <a:avLst/>
          </a:prstGeom>
          <a:solidFill>
            <a:srgbClr val="C5E0B4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0000FF"/>
                </a:solidFill>
              </a:rPr>
              <a:t>IDEAS</a:t>
            </a:r>
          </a:p>
        </p:txBody>
      </p:sp>
    </p:spTree>
    <p:extLst>
      <p:ext uri="{BB962C8B-B14F-4D97-AF65-F5344CB8AC3E}">
        <p14:creationId xmlns:p14="http://schemas.microsoft.com/office/powerpoint/2010/main" val="335759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4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7" grpId="0" animBg="1"/>
      <p:bldP spid="35" grpId="0" animBg="1"/>
      <p:bldP spid="36" grpId="0" animBg="1"/>
      <p:bldP spid="37" grpId="0" animBg="1"/>
      <p:bldP spid="38" grpId="0"/>
      <p:bldP spid="39" grpId="0"/>
      <p:bldP spid="7" grpId="0"/>
      <p:bldP spid="40" grpId="0" animBg="1"/>
      <p:bldP spid="41" grpId="0"/>
      <p:bldP spid="42" grpId="0" animBg="1"/>
      <p:bldP spid="43" grpId="0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8013" y="299676"/>
            <a:ext cx="2023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Verbs</a:t>
            </a:r>
            <a:endParaRPr lang="en-GB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749999" y="2222111"/>
            <a:ext cx="2704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</a:t>
            </a:r>
            <a:r>
              <a:rPr lang="en-GB" sz="2800" u="sng" dirty="0"/>
              <a:t>verb</a:t>
            </a:r>
            <a:r>
              <a:rPr lang="en-GB" sz="2800" dirty="0"/>
              <a:t> is a doing,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49763" y="2237052"/>
            <a:ext cx="1225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feeling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85292" y="2237245"/>
            <a:ext cx="2480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or being word.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36046" y="235894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run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84856" y="235894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like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33797" y="574997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fear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122408" y="464844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was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47174" y="302348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am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885340" y="422787"/>
            <a:ext cx="1165412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tickle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140625" y="958724"/>
            <a:ext cx="144929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become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051236" y="667904"/>
            <a:ext cx="92635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play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B7BC109-46ED-4A65-9AF5-1E0D3115A514}"/>
              </a:ext>
            </a:extLst>
          </p:cNvPr>
          <p:cNvSpPr txBox="1"/>
          <p:nvPr/>
        </p:nvSpPr>
        <p:spPr>
          <a:xfrm>
            <a:off x="3349763" y="1303078"/>
            <a:ext cx="1165412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sing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52F93B-EAA4-47FC-8A3A-A90990585C7E}"/>
              </a:ext>
            </a:extLst>
          </p:cNvPr>
          <p:cNvSpPr txBox="1"/>
          <p:nvPr/>
        </p:nvSpPr>
        <p:spPr>
          <a:xfrm>
            <a:off x="6925486" y="1062461"/>
            <a:ext cx="914065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want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A7A924-B8E3-4C43-9380-F0DFBCF7747F}"/>
              </a:ext>
            </a:extLst>
          </p:cNvPr>
          <p:cNvSpPr txBox="1"/>
          <p:nvPr/>
        </p:nvSpPr>
        <p:spPr>
          <a:xfrm>
            <a:off x="9352501" y="1146211"/>
            <a:ext cx="57673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is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2BFA917-C1AA-4EAF-839B-E4B646B72C75}"/>
              </a:ext>
            </a:extLst>
          </p:cNvPr>
          <p:cNvSpPr/>
          <p:nvPr/>
        </p:nvSpPr>
        <p:spPr>
          <a:xfrm>
            <a:off x="776682" y="4081199"/>
            <a:ext cx="60047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err="1">
                <a:latin typeface="+mj-lt"/>
              </a:rPr>
              <a:t>Mrs</a:t>
            </a:r>
            <a:r>
              <a:rPr lang="en-US" sz="2800" dirty="0">
                <a:latin typeface="+mj-lt"/>
              </a:rPr>
              <a:t> Cole </a:t>
            </a:r>
            <a:r>
              <a:rPr lang="en-US" sz="28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had</a:t>
            </a:r>
            <a:r>
              <a:rPr lang="en-US" sz="2800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 dirty="0">
                <a:latin typeface="+mj-lt"/>
              </a:rPr>
              <a:t>kids under her feet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7834DB-2FFD-4BB0-9790-36694E193A73}"/>
              </a:ext>
            </a:extLst>
          </p:cNvPr>
          <p:cNvSpPr/>
          <p:nvPr/>
        </p:nvSpPr>
        <p:spPr>
          <a:xfrm>
            <a:off x="6239839" y="3307567"/>
            <a:ext cx="48664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  <a:latin typeface="+mj-lt"/>
              </a:rPr>
              <a:t>The </a:t>
            </a:r>
            <a:r>
              <a:rPr lang="en-US" sz="2800" dirty="0">
                <a:latin typeface="+mj-lt"/>
              </a:rPr>
              <a:t>boy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 </a:t>
            </a:r>
            <a:r>
              <a:rPr lang="en-US" sz="28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was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 scared of </a:t>
            </a:r>
            <a:r>
              <a:rPr lang="en-US" sz="2800" dirty="0" err="1">
                <a:latin typeface="+mj-lt"/>
              </a:rPr>
              <a:t>Mrs</a:t>
            </a:r>
            <a:r>
              <a:rPr lang="en-US" sz="2800" dirty="0">
                <a:latin typeface="+mj-lt"/>
              </a:rPr>
              <a:t> Cole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7BE5BCE-6B4B-47E1-A262-E62F1BBA3593}"/>
              </a:ext>
            </a:extLst>
          </p:cNvPr>
          <p:cNvSpPr txBox="1"/>
          <p:nvPr/>
        </p:nvSpPr>
        <p:spPr>
          <a:xfrm>
            <a:off x="10140625" y="1673919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had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3192645-A8F3-427C-9691-5C282C8FE1BB}"/>
              </a:ext>
            </a:extLst>
          </p:cNvPr>
          <p:cNvSpPr/>
          <p:nvPr/>
        </p:nvSpPr>
        <p:spPr>
          <a:xfrm>
            <a:off x="776682" y="3319177"/>
            <a:ext cx="60047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+mj-lt"/>
              </a:rPr>
              <a:t>Polly</a:t>
            </a:r>
            <a:r>
              <a:rPr lang="en-US" sz="2800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fed</a:t>
            </a:r>
            <a:r>
              <a:rPr lang="en-US" sz="2800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 dirty="0">
                <a:latin typeface="+mj-lt"/>
              </a:rPr>
              <a:t>the rabbit.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607AC7C-E9BA-47E1-922B-E89B9CABEAA3}"/>
              </a:ext>
            </a:extLst>
          </p:cNvPr>
          <p:cNvSpPr txBox="1"/>
          <p:nvPr/>
        </p:nvSpPr>
        <p:spPr>
          <a:xfrm>
            <a:off x="4977589" y="1302936"/>
            <a:ext cx="1165412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feed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0845C97-FFC9-4411-9DCE-90F51054B7BA}"/>
              </a:ext>
            </a:extLst>
          </p:cNvPr>
          <p:cNvSpPr/>
          <p:nvPr/>
        </p:nvSpPr>
        <p:spPr>
          <a:xfrm>
            <a:off x="6261970" y="4066006"/>
            <a:ext cx="60047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+mj-lt"/>
              </a:rPr>
              <a:t>He </a:t>
            </a:r>
            <a:r>
              <a:rPr lang="en-US" sz="28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wanted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 </a:t>
            </a:r>
            <a:r>
              <a:rPr lang="en-US" sz="2800" dirty="0">
                <a:latin typeface="+mj-lt"/>
              </a:rPr>
              <a:t>to run away</a:t>
            </a:r>
            <a:r>
              <a:rPr lang="en-US" sz="2800" dirty="0">
                <a:solidFill>
                  <a:prstClr val="black"/>
                </a:solidFill>
                <a:latin typeface="+mj-lt"/>
              </a:rPr>
              <a:t>.</a:t>
            </a:r>
          </a:p>
        </p:txBody>
      </p:sp>
      <p:sp>
        <p:nvSpPr>
          <p:cNvPr id="44" name="Rounded Rectangular Callout 2">
            <a:extLst>
              <a:ext uri="{FF2B5EF4-FFF2-40B4-BE49-F238E27FC236}">
                <a16:creationId xmlns:a16="http://schemas.microsoft.com/office/drawing/2014/main" id="{5BCDFA72-85A4-4BA0-9176-0F93B25F0116}"/>
              </a:ext>
            </a:extLst>
          </p:cNvPr>
          <p:cNvSpPr/>
          <p:nvPr/>
        </p:nvSpPr>
        <p:spPr>
          <a:xfrm>
            <a:off x="10207379" y="5806998"/>
            <a:ext cx="1386685" cy="466278"/>
          </a:xfrm>
          <a:prstGeom prst="roundRect">
            <a:avLst/>
          </a:prstGeom>
          <a:solidFill>
            <a:srgbClr val="C5E0B4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0000FF"/>
                </a:solidFill>
              </a:rPr>
              <a:t>IDEAS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2336BDA-9577-440C-981C-99B4BB7D63B4}"/>
              </a:ext>
            </a:extLst>
          </p:cNvPr>
          <p:cNvSpPr txBox="1"/>
          <p:nvPr/>
        </p:nvSpPr>
        <p:spPr>
          <a:xfrm>
            <a:off x="776682" y="5656410"/>
            <a:ext cx="10640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solidFill>
                  <a:srgbClr val="0000FF"/>
                </a:solidFill>
              </a:rPr>
              <a:t>Can you put past tense verbs into these sentences? </a:t>
            </a:r>
          </a:p>
          <a:p>
            <a:pPr algn="ctr"/>
            <a:r>
              <a:rPr lang="en-GB" sz="2800" i="1" dirty="0">
                <a:solidFill>
                  <a:srgbClr val="0000FF"/>
                </a:solidFill>
              </a:rPr>
              <a:t>You may have to change the word endings.</a:t>
            </a:r>
          </a:p>
        </p:txBody>
      </p:sp>
    </p:spTree>
    <p:extLst>
      <p:ext uri="{BB962C8B-B14F-4D97-AF65-F5344CB8AC3E}">
        <p14:creationId xmlns:p14="http://schemas.microsoft.com/office/powerpoint/2010/main" val="3965406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8013" y="299676"/>
            <a:ext cx="3472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Helping Verbs</a:t>
            </a:r>
            <a:endParaRPr lang="en-GB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8013" y="1259606"/>
            <a:ext cx="5346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Some verbs can be tricky to spot. </a:t>
            </a:r>
            <a:endParaRPr lang="en-US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8474640" y="1354851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was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74331" y="806251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am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43925" y="1354851"/>
            <a:ext cx="96567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are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A7A924-B8E3-4C43-9380-F0DFBCF7747F}"/>
              </a:ext>
            </a:extLst>
          </p:cNvPr>
          <p:cNvSpPr txBox="1"/>
          <p:nvPr/>
        </p:nvSpPr>
        <p:spPr>
          <a:xfrm>
            <a:off x="7380208" y="828177"/>
            <a:ext cx="57673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is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7BE5BCE-6B4B-47E1-A262-E62F1BBA3593}"/>
              </a:ext>
            </a:extLst>
          </p:cNvPr>
          <p:cNvSpPr txBox="1"/>
          <p:nvPr/>
        </p:nvSpPr>
        <p:spPr>
          <a:xfrm>
            <a:off x="9755992" y="828177"/>
            <a:ext cx="96567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were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3192645-A8F3-427C-9691-5C282C8FE1BB}"/>
              </a:ext>
            </a:extLst>
          </p:cNvPr>
          <p:cNvSpPr/>
          <p:nvPr/>
        </p:nvSpPr>
        <p:spPr>
          <a:xfrm>
            <a:off x="1554431" y="3178788"/>
            <a:ext cx="4685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i="1" dirty="0">
                <a:latin typeface="+mj-lt"/>
              </a:rPr>
              <a:t>I </a:t>
            </a:r>
            <a:r>
              <a:rPr lang="en-US" sz="3600" i="1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am</a:t>
            </a:r>
            <a:r>
              <a:rPr lang="en-US" sz="3600" i="1" dirty="0">
                <a:uFill>
                  <a:solidFill>
                    <a:srgbClr val="0000FF"/>
                  </a:solidFill>
                </a:uFill>
                <a:latin typeface="+mj-lt"/>
              </a:rPr>
              <a:t> </a:t>
            </a:r>
            <a:r>
              <a:rPr lang="en-US" sz="3600" i="1" dirty="0">
                <a:latin typeface="+mj-lt"/>
              </a:rPr>
              <a:t>dancing in the rain.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55D7B6-1ECA-47DF-BD00-4D74DD899A9C}"/>
              </a:ext>
            </a:extLst>
          </p:cNvPr>
          <p:cNvSpPr txBox="1"/>
          <p:nvPr/>
        </p:nvSpPr>
        <p:spPr>
          <a:xfrm>
            <a:off x="258013" y="1955991"/>
            <a:ext cx="5346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They help -</a:t>
            </a:r>
            <a:r>
              <a:rPr lang="en-GB" sz="2400" dirty="0" err="1"/>
              <a:t>ing</a:t>
            </a:r>
            <a:r>
              <a:rPr lang="en-GB" sz="2400" dirty="0"/>
              <a:t> verbs become active.</a:t>
            </a:r>
            <a:endParaRPr lang="en-US" sz="16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AF7C42-77FF-4059-A448-6E0035D9FDF3}"/>
              </a:ext>
            </a:extLst>
          </p:cNvPr>
          <p:cNvSpPr txBox="1"/>
          <p:nvPr/>
        </p:nvSpPr>
        <p:spPr>
          <a:xfrm>
            <a:off x="1930441" y="3271708"/>
            <a:ext cx="535174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00FF"/>
                </a:solidFill>
              </a:rPr>
              <a:t>am</a:t>
            </a:r>
            <a:r>
              <a:rPr lang="en-US" sz="14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6965D69-80A3-4FD1-8A76-9539B4C1315F}"/>
              </a:ext>
            </a:extLst>
          </p:cNvPr>
          <p:cNvSpPr/>
          <p:nvPr/>
        </p:nvSpPr>
        <p:spPr>
          <a:xfrm>
            <a:off x="1554431" y="3957885"/>
            <a:ext cx="6742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i="1" dirty="0">
                <a:latin typeface="+mj-lt"/>
              </a:rPr>
              <a:t>They </a:t>
            </a:r>
            <a:r>
              <a:rPr lang="en-US" sz="3600" i="1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am</a:t>
            </a:r>
            <a:r>
              <a:rPr lang="en-US" sz="3600" i="1" dirty="0">
                <a:uFill>
                  <a:solidFill>
                    <a:srgbClr val="0000FF"/>
                  </a:solidFill>
                </a:uFill>
                <a:latin typeface="+mj-lt"/>
              </a:rPr>
              <a:t> </a:t>
            </a:r>
            <a:r>
              <a:rPr lang="en-US" sz="3600" i="1" dirty="0">
                <a:latin typeface="+mj-lt"/>
              </a:rPr>
              <a:t>bumping down the stairs.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031455C-1C2D-443F-8C39-6DCF1B0E3CAB}"/>
              </a:ext>
            </a:extLst>
          </p:cNvPr>
          <p:cNvSpPr txBox="1"/>
          <p:nvPr/>
        </p:nvSpPr>
        <p:spPr>
          <a:xfrm>
            <a:off x="2612856" y="4111773"/>
            <a:ext cx="535174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00FF"/>
                </a:solidFill>
              </a:rPr>
              <a:t>are</a:t>
            </a:r>
            <a:r>
              <a:rPr lang="en-US" sz="14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06BF690-7453-435F-8896-D5A4B97CDCA5}"/>
              </a:ext>
            </a:extLst>
          </p:cNvPr>
          <p:cNvSpPr/>
          <p:nvPr/>
        </p:nvSpPr>
        <p:spPr>
          <a:xfrm>
            <a:off x="1554431" y="4736982"/>
            <a:ext cx="5304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i="1" dirty="0" err="1">
                <a:latin typeface="+mj-lt"/>
              </a:rPr>
              <a:t>Mrs</a:t>
            </a:r>
            <a:r>
              <a:rPr lang="en-US" sz="3600" i="1" dirty="0">
                <a:latin typeface="+mj-lt"/>
              </a:rPr>
              <a:t> Cole </a:t>
            </a:r>
            <a:r>
              <a:rPr lang="en-US" sz="3600" i="1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+mj-lt"/>
              </a:rPr>
              <a:t>am</a:t>
            </a:r>
            <a:r>
              <a:rPr lang="en-US" sz="3600" i="1" dirty="0">
                <a:uFill>
                  <a:solidFill>
                    <a:srgbClr val="0000FF"/>
                  </a:solidFill>
                </a:uFill>
                <a:latin typeface="+mj-lt"/>
              </a:rPr>
              <a:t> </a:t>
            </a:r>
            <a:r>
              <a:rPr lang="en-US" sz="3600" i="1" dirty="0">
                <a:latin typeface="+mj-lt"/>
              </a:rPr>
              <a:t>smiling at me.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5E113BD-4BEE-4600-A8EF-148867381543}"/>
              </a:ext>
            </a:extLst>
          </p:cNvPr>
          <p:cNvSpPr txBox="1"/>
          <p:nvPr/>
        </p:nvSpPr>
        <p:spPr>
          <a:xfrm>
            <a:off x="3409362" y="4860092"/>
            <a:ext cx="535174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00FF"/>
                </a:solidFill>
              </a:rPr>
              <a:t>is</a:t>
            </a:r>
            <a:r>
              <a:rPr lang="en-US" sz="1400" dirty="0">
                <a:solidFill>
                  <a:srgbClr val="0000FF"/>
                </a:solidFill>
              </a:rPr>
              <a:t> </a:t>
            </a:r>
          </a:p>
        </p:txBody>
      </p:sp>
      <p:pic>
        <p:nvPicPr>
          <p:cNvPr id="5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23283B1-4915-4DC3-B56A-0E6CC0E8D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939" y="4995374"/>
            <a:ext cx="1156323" cy="1440109"/>
          </a:xfrm>
          <a:prstGeom prst="rect">
            <a:avLst/>
          </a:prstGeom>
        </p:spPr>
      </p:pic>
      <p:sp>
        <p:nvSpPr>
          <p:cNvPr id="49" name="Speech Bubble: Rectangle with Corners Rounded 48">
            <a:extLst>
              <a:ext uri="{FF2B5EF4-FFF2-40B4-BE49-F238E27FC236}">
                <a16:creationId xmlns:a16="http://schemas.microsoft.com/office/drawing/2014/main" id="{62C26CF6-CAB9-4542-8DD1-BB67890780CF}"/>
              </a:ext>
            </a:extLst>
          </p:cNvPr>
          <p:cNvSpPr/>
          <p:nvPr/>
        </p:nvSpPr>
        <p:spPr>
          <a:xfrm>
            <a:off x="8634317" y="3338453"/>
            <a:ext cx="2990945" cy="1238864"/>
          </a:xfrm>
          <a:prstGeom prst="wedgeRoundRectCallout">
            <a:avLst>
              <a:gd name="adj1" fmla="val 31929"/>
              <a:gd name="adj2" fmla="val 863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 helping verbs help the sentence make sense.</a:t>
            </a:r>
          </a:p>
        </p:txBody>
      </p:sp>
    </p:spTree>
    <p:extLst>
      <p:ext uri="{BB962C8B-B14F-4D97-AF65-F5344CB8AC3E}">
        <p14:creationId xmlns:p14="http://schemas.microsoft.com/office/powerpoint/2010/main" val="232546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7" grpId="0" animBg="1"/>
      <p:bldP spid="40" grpId="0" animBg="1"/>
      <p:bldP spid="41" grpId="0"/>
      <p:bldP spid="25" grpId="0"/>
      <p:bldP spid="26" grpId="0" animBg="1"/>
      <p:bldP spid="45" grpId="0"/>
      <p:bldP spid="46" grpId="0" animBg="1"/>
      <p:bldP spid="47" grpId="0"/>
      <p:bldP spid="48" grpId="0" animBg="1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8013" y="299676"/>
            <a:ext cx="3472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-</a:t>
            </a:r>
            <a:r>
              <a:rPr lang="en-GB" sz="3600" b="1" dirty="0" err="1"/>
              <a:t>ing</a:t>
            </a:r>
            <a:r>
              <a:rPr lang="en-GB" sz="3600" b="1" dirty="0"/>
              <a:t> Verbs</a:t>
            </a:r>
            <a:endParaRPr lang="en-GB" sz="32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3192645-A8F3-427C-9691-5C282C8FE1BB}"/>
              </a:ext>
            </a:extLst>
          </p:cNvPr>
          <p:cNvSpPr/>
          <p:nvPr/>
        </p:nvSpPr>
        <p:spPr>
          <a:xfrm>
            <a:off x="3291625" y="2979743"/>
            <a:ext cx="58257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tottering</a:t>
            </a:r>
            <a:r>
              <a:rPr lang="en-US" sz="3600" i="1" dirty="0">
                <a:latin typeface="+mj-lt"/>
              </a:rPr>
              <a:t> in high-heeled shoes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55D7B6-1ECA-47DF-BD00-4D74DD899A9C}"/>
              </a:ext>
            </a:extLst>
          </p:cNvPr>
          <p:cNvSpPr txBox="1"/>
          <p:nvPr/>
        </p:nvSpPr>
        <p:spPr>
          <a:xfrm>
            <a:off x="699413" y="2263134"/>
            <a:ext cx="10442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Verbs which end in –</a:t>
            </a:r>
            <a:r>
              <a:rPr lang="en-GB" sz="2400" dirty="0" err="1"/>
              <a:t>ing</a:t>
            </a:r>
            <a:r>
              <a:rPr lang="en-GB" sz="2400" dirty="0"/>
              <a:t> can’t make a clause by themselves.</a:t>
            </a:r>
            <a:endParaRPr lang="en-US" sz="160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6965D69-80A3-4FD1-8A76-9539B4C1315F}"/>
              </a:ext>
            </a:extLst>
          </p:cNvPr>
          <p:cNvSpPr/>
          <p:nvPr/>
        </p:nvSpPr>
        <p:spPr>
          <a:xfrm>
            <a:off x="3291626" y="3758840"/>
            <a:ext cx="6742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feeding</a:t>
            </a:r>
            <a:r>
              <a:rPr lang="en-US" sz="3600" i="1" dirty="0">
                <a:latin typeface="+mj-lt"/>
              </a:rPr>
              <a:t> the piranhas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06BF690-7453-435F-8896-D5A4B97CDCA5}"/>
              </a:ext>
            </a:extLst>
          </p:cNvPr>
          <p:cNvSpPr/>
          <p:nvPr/>
        </p:nvSpPr>
        <p:spPr>
          <a:xfrm>
            <a:off x="3291626" y="4537937"/>
            <a:ext cx="5304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tidying</a:t>
            </a:r>
            <a:r>
              <a:rPr lang="en-US" sz="3600" i="1" dirty="0">
                <a:latin typeface="+mj-lt"/>
              </a:rPr>
              <a:t> the table</a:t>
            </a:r>
          </a:p>
        </p:txBody>
      </p:sp>
      <p:pic>
        <p:nvPicPr>
          <p:cNvPr id="5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23283B1-4915-4DC3-B56A-0E6CC0E8D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939" y="4995374"/>
            <a:ext cx="1156323" cy="1440109"/>
          </a:xfrm>
          <a:prstGeom prst="rect">
            <a:avLst/>
          </a:prstGeom>
        </p:spPr>
      </p:pic>
      <p:sp>
        <p:nvSpPr>
          <p:cNvPr id="49" name="Speech Bubble: Rectangle with Corners Rounded 48">
            <a:extLst>
              <a:ext uri="{FF2B5EF4-FFF2-40B4-BE49-F238E27FC236}">
                <a16:creationId xmlns:a16="http://schemas.microsoft.com/office/drawing/2014/main" id="{62C26CF6-CAB9-4542-8DD1-BB67890780CF}"/>
              </a:ext>
            </a:extLst>
          </p:cNvPr>
          <p:cNvSpPr/>
          <p:nvPr/>
        </p:nvSpPr>
        <p:spPr>
          <a:xfrm>
            <a:off x="7593304" y="4075979"/>
            <a:ext cx="2990945" cy="1238864"/>
          </a:xfrm>
          <a:prstGeom prst="wedgeRoundRectCallout">
            <a:avLst>
              <a:gd name="adj1" fmla="val 44256"/>
              <a:gd name="adj2" fmla="val 6607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Verbs which end in –</a:t>
            </a:r>
            <a:r>
              <a:rPr lang="en-GB" sz="2000" dirty="0" err="1">
                <a:solidFill>
                  <a:schemeClr val="tx1"/>
                </a:solidFill>
              </a:rPr>
              <a:t>ing</a:t>
            </a:r>
            <a:r>
              <a:rPr lang="en-GB" sz="2000" dirty="0">
                <a:solidFill>
                  <a:schemeClr val="tx1"/>
                </a:solidFill>
              </a:rPr>
              <a:t> are not active. They need some help.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D83CE2-FF19-429B-9BDA-BE1B6842332F}"/>
              </a:ext>
            </a:extLst>
          </p:cNvPr>
          <p:cNvSpPr txBox="1"/>
          <p:nvPr/>
        </p:nvSpPr>
        <p:spPr>
          <a:xfrm>
            <a:off x="8474640" y="1354851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was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FD9931-9C3F-4075-8249-1980CC01207C}"/>
              </a:ext>
            </a:extLst>
          </p:cNvPr>
          <p:cNvSpPr txBox="1"/>
          <p:nvPr/>
        </p:nvSpPr>
        <p:spPr>
          <a:xfrm>
            <a:off x="4774331" y="806251"/>
            <a:ext cx="80682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am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03B90-2D32-42B4-A2D3-EA981DBC8D64}"/>
              </a:ext>
            </a:extLst>
          </p:cNvPr>
          <p:cNvSpPr txBox="1"/>
          <p:nvPr/>
        </p:nvSpPr>
        <p:spPr>
          <a:xfrm>
            <a:off x="5943925" y="1354851"/>
            <a:ext cx="96567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are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036D99-B3A1-4A8B-962A-C2FD1C7BA247}"/>
              </a:ext>
            </a:extLst>
          </p:cNvPr>
          <p:cNvSpPr txBox="1"/>
          <p:nvPr/>
        </p:nvSpPr>
        <p:spPr>
          <a:xfrm>
            <a:off x="7380208" y="828177"/>
            <a:ext cx="57673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is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B01949-2E29-47A5-A6DC-75D9A205F469}"/>
              </a:ext>
            </a:extLst>
          </p:cNvPr>
          <p:cNvSpPr txBox="1"/>
          <p:nvPr/>
        </p:nvSpPr>
        <p:spPr>
          <a:xfrm>
            <a:off x="9755992" y="828177"/>
            <a:ext cx="96567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</a:rPr>
              <a:t>were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19A9641-21C1-4522-A35F-6E9862920A6E}"/>
              </a:ext>
            </a:extLst>
          </p:cNvPr>
          <p:cNvSpPr txBox="1"/>
          <p:nvPr/>
        </p:nvSpPr>
        <p:spPr>
          <a:xfrm>
            <a:off x="776682" y="5656410"/>
            <a:ext cx="10640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solidFill>
                  <a:srgbClr val="0000FF"/>
                </a:solidFill>
              </a:rPr>
              <a:t>Can you use a helping verb and complete the clauses?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3AE55AF-BA38-4969-9189-F27970D71DA9}"/>
              </a:ext>
            </a:extLst>
          </p:cNvPr>
          <p:cNvSpPr/>
          <p:nvPr/>
        </p:nvSpPr>
        <p:spPr>
          <a:xfrm>
            <a:off x="883310" y="3752814"/>
            <a:ext cx="25489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i="1" dirty="0">
                <a:latin typeface="+mj-lt"/>
              </a:rPr>
              <a:t>Michael</a:t>
            </a:r>
            <a:r>
              <a:rPr lang="en-US" sz="3600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3600" i="1" u="sng" dirty="0">
                <a:solidFill>
                  <a:srgbClr val="0000FF"/>
                </a:solidFill>
                <a:latin typeface="+mj-lt"/>
              </a:rPr>
              <a:t>was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8BD631F-07D6-4B5F-8C09-2129D07D4E56}"/>
              </a:ext>
            </a:extLst>
          </p:cNvPr>
          <p:cNvSpPr/>
          <p:nvPr/>
        </p:nvSpPr>
        <p:spPr>
          <a:xfrm>
            <a:off x="2157788" y="2957506"/>
            <a:ext cx="28245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i="1" dirty="0">
                <a:latin typeface="+mj-lt"/>
              </a:rPr>
              <a:t>She </a:t>
            </a:r>
            <a:r>
              <a:rPr lang="en-US" sz="3600" i="1" u="sng" dirty="0">
                <a:solidFill>
                  <a:srgbClr val="0000FF"/>
                </a:solidFill>
                <a:latin typeface="+mj-lt"/>
              </a:rPr>
              <a:t>is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BD3713-5FF7-442F-8203-DE297A976A89}"/>
              </a:ext>
            </a:extLst>
          </p:cNvPr>
          <p:cNvSpPr/>
          <p:nvPr/>
        </p:nvSpPr>
        <p:spPr>
          <a:xfrm>
            <a:off x="1303600" y="4537937"/>
            <a:ext cx="25489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i="1" dirty="0">
                <a:latin typeface="+mj-lt"/>
              </a:rPr>
              <a:t>They</a:t>
            </a:r>
            <a:r>
              <a:rPr lang="en-US" sz="3600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3600" i="1" u="sng" dirty="0">
                <a:solidFill>
                  <a:srgbClr val="0000FF"/>
                </a:solidFill>
                <a:latin typeface="+mj-lt"/>
              </a:rPr>
              <a:t>were</a:t>
            </a:r>
          </a:p>
        </p:txBody>
      </p:sp>
      <p:sp>
        <p:nvSpPr>
          <p:cNvPr id="30" name="Rounded Rectangular Callout 2">
            <a:extLst>
              <a:ext uri="{FF2B5EF4-FFF2-40B4-BE49-F238E27FC236}">
                <a16:creationId xmlns:a16="http://schemas.microsoft.com/office/drawing/2014/main" id="{3B605306-6849-422C-A433-BA0D6E2A2BEA}"/>
              </a:ext>
            </a:extLst>
          </p:cNvPr>
          <p:cNvSpPr/>
          <p:nvPr/>
        </p:nvSpPr>
        <p:spPr>
          <a:xfrm>
            <a:off x="549574" y="5918020"/>
            <a:ext cx="1386685" cy="466278"/>
          </a:xfrm>
          <a:prstGeom prst="roundRect">
            <a:avLst/>
          </a:prstGeom>
          <a:solidFill>
            <a:srgbClr val="C5E0B4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0000FF"/>
                </a:solidFill>
              </a:rPr>
              <a:t>IDEAS</a:t>
            </a:r>
          </a:p>
        </p:txBody>
      </p:sp>
    </p:spTree>
    <p:extLst>
      <p:ext uri="{BB962C8B-B14F-4D97-AF65-F5344CB8AC3E}">
        <p14:creationId xmlns:p14="http://schemas.microsoft.com/office/powerpoint/2010/main" val="27522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25" grpId="0"/>
      <p:bldP spid="45" grpId="0"/>
      <p:bldP spid="47" grpId="0"/>
      <p:bldP spid="49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7" grpId="0"/>
      <p:bldP spid="28" grpId="0"/>
      <p:bldP spid="29" grpId="0"/>
      <p:bldP spid="3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10555</TotalTime>
  <Words>471</Words>
  <Application>Microsoft Office PowerPoint</Application>
  <PresentationFormat>Widescreen</PresentationFormat>
  <Paragraphs>121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Pronouns</dc:title>
  <dc:creator>Deidre Holes</dc:creator>
  <cp:lastModifiedBy>Grace Woollard</cp:lastModifiedBy>
  <cp:revision>613</cp:revision>
  <cp:lastPrinted>2018-05-09T10:54:19Z</cp:lastPrinted>
  <dcterms:created xsi:type="dcterms:W3CDTF">2013-08-23T07:43:20Z</dcterms:created>
  <dcterms:modified xsi:type="dcterms:W3CDTF">2018-06-08T12:46:59Z</dcterms:modified>
</cp:coreProperties>
</file>