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29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8" autoAdjust="0"/>
    <p:restoredTop sz="94660"/>
  </p:normalViewPr>
  <p:slideViewPr>
    <p:cSldViewPr snapToGrid="0">
      <p:cViewPr varScale="1">
        <p:scale>
          <a:sx n="73" d="100"/>
          <a:sy n="73" d="100"/>
        </p:scale>
        <p:origin x="63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6/11/2020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tiff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5.tiff"/><Relationship Id="rId5" Type="http://schemas.openxmlformats.org/officeDocument/2006/relationships/image" Target="../media/image14.tiff"/><Relationship Id="rId4" Type="http://schemas.openxmlformats.org/officeDocument/2006/relationships/image" Target="../media/image18.jpg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mailto:shurdman@%20or%20ehowell@%20or%20kjones@thomasrussell-junior.staffs.sch.uk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png"/><Relationship Id="rId5" Type="http://schemas.openxmlformats.org/officeDocument/2006/relationships/image" Target="../media/image8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1.jpg"/><Relationship Id="rId5" Type="http://schemas.openxmlformats.org/officeDocument/2006/relationships/image" Target="../media/image6.pn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8122" y="0"/>
            <a:ext cx="5699955" cy="138486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Poetry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Monday 15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June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perform a poem.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40866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3CBFAB-D3EE-B04A-959A-FE7FF40FA9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754" y="1408"/>
            <a:ext cx="9140246" cy="685518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1AE1E4C-CD91-B84E-B305-12181B7C9853}"/>
              </a:ext>
            </a:extLst>
          </p:cNvPr>
          <p:cNvSpPr/>
          <p:nvPr/>
        </p:nvSpPr>
        <p:spPr>
          <a:xfrm>
            <a:off x="5588000" y="103456"/>
            <a:ext cx="4826000" cy="5159424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reflection endPos="0" dist="50800" dir="5400000" sy="-100000" algn="bl" rotWithShape="0"/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5CBB37B-0650-B642-8E2E-6E404C487CDF}"/>
              </a:ext>
            </a:extLst>
          </p:cNvPr>
          <p:cNvSpPr/>
          <p:nvPr/>
        </p:nvSpPr>
        <p:spPr>
          <a:xfrm>
            <a:off x="5842000" y="317699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Times" pitchFamily="2" charset="0"/>
              </a:rPr>
              <a:t>Faster than fairies, faster than witches,</a:t>
            </a:r>
          </a:p>
          <a:p>
            <a:r>
              <a:rPr lang="en-US" dirty="0">
                <a:latin typeface="Times" pitchFamily="2" charset="0"/>
              </a:rPr>
              <a:t>Bridges and houses, hedges and ditches;</a:t>
            </a:r>
          </a:p>
          <a:p>
            <a:r>
              <a:rPr lang="en-US" dirty="0">
                <a:latin typeface="Times" pitchFamily="2" charset="0"/>
              </a:rPr>
              <a:t>And charging along like troops in a battle</a:t>
            </a:r>
          </a:p>
          <a:p>
            <a:r>
              <a:rPr lang="en-US" dirty="0">
                <a:latin typeface="Times" pitchFamily="2" charset="0"/>
              </a:rPr>
              <a:t>All through the meadows the horses and cattle:</a:t>
            </a:r>
          </a:p>
          <a:p>
            <a:r>
              <a:rPr lang="en-US" dirty="0">
                <a:latin typeface="Times" pitchFamily="2" charset="0"/>
              </a:rPr>
              <a:t>All of the sights of the hill and the plain</a:t>
            </a:r>
          </a:p>
          <a:p>
            <a:r>
              <a:rPr lang="en-US" dirty="0">
                <a:latin typeface="Times" pitchFamily="2" charset="0"/>
              </a:rPr>
              <a:t>Fly as thick as driving rain;</a:t>
            </a:r>
          </a:p>
          <a:p>
            <a:r>
              <a:rPr lang="en-US" dirty="0">
                <a:latin typeface="Times" pitchFamily="2" charset="0"/>
              </a:rPr>
              <a:t>And ever again, in the wink of an eye,</a:t>
            </a:r>
          </a:p>
          <a:p>
            <a:r>
              <a:rPr lang="en-US" dirty="0">
                <a:latin typeface="Times" pitchFamily="2" charset="0"/>
              </a:rPr>
              <a:t>Painted stations whistle by.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Here is a child who clambers and scrambles,</a:t>
            </a:r>
          </a:p>
          <a:p>
            <a:r>
              <a:rPr lang="en-US" dirty="0">
                <a:latin typeface="Times" pitchFamily="2" charset="0"/>
              </a:rPr>
              <a:t>All by himself and gathering brambles;</a:t>
            </a:r>
          </a:p>
          <a:p>
            <a:r>
              <a:rPr lang="en-US" dirty="0">
                <a:latin typeface="Times" pitchFamily="2" charset="0"/>
              </a:rPr>
              <a:t>Here is a tramp who stands and gazes;</a:t>
            </a:r>
          </a:p>
          <a:p>
            <a:r>
              <a:rPr lang="en-US" dirty="0">
                <a:latin typeface="Times" pitchFamily="2" charset="0"/>
              </a:rPr>
              <a:t>And here is the green for stringing the daisies!</a:t>
            </a:r>
          </a:p>
          <a:p>
            <a:r>
              <a:rPr lang="en-US" dirty="0">
                <a:latin typeface="Times" pitchFamily="2" charset="0"/>
              </a:rPr>
              <a:t>Here is a cart runaway in the road</a:t>
            </a:r>
          </a:p>
          <a:p>
            <a:r>
              <a:rPr lang="en-US" dirty="0">
                <a:latin typeface="Times" pitchFamily="2" charset="0"/>
              </a:rPr>
              <a:t>Lumping along with man and load;</a:t>
            </a:r>
          </a:p>
          <a:p>
            <a:r>
              <a:rPr lang="en-US" dirty="0">
                <a:latin typeface="Times" pitchFamily="2" charset="0"/>
              </a:rPr>
              <a:t>And here is a mill, and there is a river:</a:t>
            </a:r>
          </a:p>
          <a:p>
            <a:r>
              <a:rPr lang="en-US" dirty="0">
                <a:latin typeface="Times" pitchFamily="2" charset="0"/>
              </a:rPr>
              <a:t>Each a glimpse and gone forever!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39111A-C9D1-A148-A675-3F6F36FA3D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7661" y="317700"/>
            <a:ext cx="1767489" cy="53024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D350AC1-A96A-7843-BFB9-6DCC9BCD9F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4390" y="847946"/>
            <a:ext cx="500789" cy="41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7EE86B7-2B6F-5B40-9B00-DFD7FD6A54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1302" y="1034498"/>
            <a:ext cx="2827983" cy="6480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24D4805-E28C-FB46-88BC-15D0FF931C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7660" y="1619631"/>
            <a:ext cx="3417146" cy="1060494"/>
          </a:xfrm>
          <a:prstGeom prst="rect">
            <a:avLst/>
          </a:prstGeom>
        </p:spPr>
      </p:pic>
      <p:pic>
        <p:nvPicPr>
          <p:cNvPr id="4" name="Online Media 3" descr="The Train">
            <a:hlinkClick r:id="" action="ppaction://media"/>
            <a:extLst>
              <a:ext uri="{FF2B5EF4-FFF2-40B4-BE49-F238E27FC236}">
                <a16:creationId xmlns:a16="http://schemas.microsoft.com/office/drawing/2014/main" id="{621DB934-023B-A94E-A1B9-8563A77310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820794" y="4177877"/>
            <a:ext cx="1428711" cy="142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70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3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3958"/>
            <a:ext cx="7539307" cy="5131557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GB" dirty="0" smtClean="0">
                <a:latin typeface="Comic Sans MS" pitchFamily="66" charset="0"/>
              </a:rPr>
              <a:t>Choose one of the poems from today’s lesson that you have read or listened to</a:t>
            </a:r>
            <a:r>
              <a:rPr lang="en-GB" dirty="0" smtClean="0">
                <a:latin typeface="Comic Sans MS" pitchFamily="66" charset="0"/>
              </a:rPr>
              <a:t>.</a:t>
            </a:r>
          </a:p>
          <a:p>
            <a:pPr marL="0" lvl="0" indent="0">
              <a:buNone/>
            </a:pPr>
            <a:r>
              <a:rPr lang="en-GB" dirty="0" smtClean="0">
                <a:latin typeface="Comic Sans MS" pitchFamily="66" charset="0"/>
              </a:rPr>
              <a:t> </a:t>
            </a:r>
            <a:endParaRPr lang="en-GB" dirty="0" smtClean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en-GB" dirty="0" smtClean="0">
                <a:latin typeface="Comic Sans MS" pitchFamily="66" charset="0"/>
              </a:rPr>
              <a:t>Create a performance of the poem. You could perform it to a parent, sibling, pet or an audience of your </a:t>
            </a:r>
            <a:r>
              <a:rPr lang="en-GB" smtClean="0">
                <a:latin typeface="Comic Sans MS" pitchFamily="66" charset="0"/>
              </a:rPr>
              <a:t>favourite </a:t>
            </a:r>
            <a:r>
              <a:rPr lang="en-GB" smtClean="0">
                <a:latin typeface="Comic Sans MS" pitchFamily="66" charset="0"/>
              </a:rPr>
              <a:t>teddies</a:t>
            </a:r>
            <a:r>
              <a:rPr lang="en-GB">
                <a:latin typeface="Comic Sans MS" pitchFamily="66" charset="0"/>
              </a:rPr>
              <a:t>!</a:t>
            </a:r>
            <a:endParaRPr lang="en-GB" dirty="0" smtClean="0">
              <a:latin typeface="Comic Sans MS" pitchFamily="66" charset="0"/>
            </a:endParaRPr>
          </a:p>
          <a:p>
            <a:pPr marL="0" lvl="0" indent="0">
              <a:buNone/>
            </a:pPr>
            <a:endParaRPr lang="en-GB" dirty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en-GB" dirty="0" smtClean="0">
                <a:latin typeface="Comic Sans MS" pitchFamily="66" charset="0"/>
              </a:rPr>
              <a:t>We would love to see your performance so if you would like to take a video and send it to your teacher, please do so.</a:t>
            </a:r>
          </a:p>
          <a:p>
            <a:pPr marL="0" lvl="0" indent="0">
              <a:buNone/>
            </a:pPr>
            <a:endParaRPr lang="en-GB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en-GB" u="sng" dirty="0" err="1">
                <a:hlinkClick r:id="rId2"/>
              </a:rPr>
              <a:t>shurdman</a:t>
            </a:r>
            <a:r>
              <a:rPr lang="en-GB" u="sng" dirty="0">
                <a:hlinkClick r:id="rId2"/>
              </a:rPr>
              <a:t>@ or </a:t>
            </a:r>
            <a:r>
              <a:rPr lang="en-GB" u="sng" dirty="0" err="1">
                <a:hlinkClick r:id="rId2"/>
              </a:rPr>
              <a:t>ehowell</a:t>
            </a:r>
            <a:r>
              <a:rPr lang="en-GB" u="sng" dirty="0">
                <a:hlinkClick r:id="rId2"/>
              </a:rPr>
              <a:t>@ or kjones@thomasrussell-junior.staffs.sch.uk</a:t>
            </a:r>
            <a:endParaRPr lang="en-GB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3783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AutoShape 2" descr="Performance Poetry Checklist | Teaching Resourc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8" name="Picture 4" descr="Performance Poetry Checklist | Teaching Resourc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" t="-2195" r="-774" b="13401"/>
          <a:stretch/>
        </p:blipFill>
        <p:spPr bwMode="auto">
          <a:xfrm>
            <a:off x="8607244" y="160338"/>
            <a:ext cx="3371850" cy="422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861516" y="4548161"/>
            <a:ext cx="33718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Remember to use this checklist to make your performance amazing!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2862"/>
            <a:ext cx="8397965" cy="6442654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This week, we are going to be exploring some poems written by Robert Louis Stevenson. </a:t>
            </a:r>
          </a:p>
          <a:p>
            <a:endParaRPr lang="en-GB" dirty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On the </a:t>
            </a:r>
            <a:r>
              <a:rPr lang="en-GB" dirty="0" smtClean="0">
                <a:latin typeface="Comic Sans MS" pitchFamily="66" charset="0"/>
              </a:rPr>
              <a:t>following </a:t>
            </a:r>
            <a:r>
              <a:rPr lang="en-GB" dirty="0" smtClean="0">
                <a:latin typeface="Comic Sans MS" pitchFamily="66" charset="0"/>
              </a:rPr>
              <a:t>slides are 4 poems by Robert Louis Stevenson. </a:t>
            </a:r>
            <a:endParaRPr lang="en-GB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Comic Sans MS" pitchFamily="66" charset="0"/>
              </a:rPr>
              <a:t>The </a:t>
            </a:r>
            <a:r>
              <a:rPr lang="en-GB" sz="2000" dirty="0" smtClean="0">
                <a:latin typeface="Comic Sans MS" pitchFamily="66" charset="0"/>
              </a:rPr>
              <a:t>slides have audio. Play the PowerPoint through Slideshow and </a:t>
            </a:r>
            <a:r>
              <a:rPr lang="en-GB" sz="2000" dirty="0" smtClean="0">
                <a:latin typeface="Comic Sans MS" pitchFamily="66" charset="0"/>
              </a:rPr>
              <a:t>you </a:t>
            </a:r>
            <a:r>
              <a:rPr lang="en-GB" sz="2000" dirty="0" smtClean="0">
                <a:latin typeface="Comic Sans MS" pitchFamily="66" charset="0"/>
              </a:rPr>
              <a:t>can listen to it being read. (This is not possible when opening through </a:t>
            </a:r>
            <a:r>
              <a:rPr lang="en-GB" sz="2000" dirty="0" err="1" smtClean="0">
                <a:latin typeface="Comic Sans MS" pitchFamily="66" charset="0"/>
              </a:rPr>
              <a:t>Ipads</a:t>
            </a:r>
            <a:r>
              <a:rPr lang="en-GB" sz="2000" dirty="0" smtClean="0">
                <a:latin typeface="Comic Sans MS" pitchFamily="66" charset="0"/>
              </a:rPr>
              <a:t> I’m afraid)</a:t>
            </a:r>
          </a:p>
          <a:p>
            <a:pPr marL="0" indent="0">
              <a:buNone/>
            </a:pPr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While you’re listening, think about how the reader is saying the words. What expression is he using?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6" name="Picture 5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1583782B-E9D3-F246-83B0-1DAA3401BD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44" t="4430" r="67000" b="45628"/>
          <a:stretch/>
        </p:blipFill>
        <p:spPr>
          <a:xfrm>
            <a:off x="9236165" y="162862"/>
            <a:ext cx="2794000" cy="34239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1FF421C-830F-AB49-8BA1-F42CF1E8E08A}"/>
              </a:ext>
            </a:extLst>
          </p:cNvPr>
          <p:cNvSpPr txBox="1"/>
          <p:nvPr/>
        </p:nvSpPr>
        <p:spPr>
          <a:xfrm>
            <a:off x="8818418" y="3284084"/>
            <a:ext cx="3629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dirty="0">
              <a:latin typeface="Times" pitchFamily="2" charset="0"/>
            </a:endParaRPr>
          </a:p>
          <a:p>
            <a:pPr algn="ctr"/>
            <a:r>
              <a:rPr lang="en-US" sz="2000" dirty="0">
                <a:latin typeface="Times" pitchFamily="2" charset="0"/>
              </a:rPr>
              <a:t>1850-1894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ECAF4D-0EF3-594B-BDFF-D13031A214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6" r="3816"/>
          <a:stretch/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8" name="Picture 7" descr="A picture containing food&#10;&#10;Description automatically generated">
            <a:extLst>
              <a:ext uri="{FF2B5EF4-FFF2-40B4-BE49-F238E27FC236}">
                <a16:creationId xmlns:a16="http://schemas.microsoft.com/office/drawing/2014/main" id="{305730F5-A849-A04E-9377-2605D378DD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2094" y="1254760"/>
            <a:ext cx="5967812" cy="418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39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DE7AAD-EE12-2644-A791-768078500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119" y="1"/>
            <a:ext cx="9149493" cy="685799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CD3CE21-60A1-A040-8BAE-AEEC5DA1B753}"/>
              </a:ext>
            </a:extLst>
          </p:cNvPr>
          <p:cNvSpPr/>
          <p:nvPr/>
        </p:nvSpPr>
        <p:spPr>
          <a:xfrm>
            <a:off x="4986110" y="1464896"/>
            <a:ext cx="5394609" cy="5159424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reflection endPos="0" dist="50800" dir="5400000" sy="-100000" algn="bl" rotWithShape="0"/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40A2ED-FF3A-8949-907D-295B6B26E977}"/>
              </a:ext>
            </a:extLst>
          </p:cNvPr>
          <p:cNvSpPr txBox="1"/>
          <p:nvPr/>
        </p:nvSpPr>
        <p:spPr>
          <a:xfrm>
            <a:off x="5199120" y="1698068"/>
            <a:ext cx="529931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" pitchFamily="2" charset="0"/>
              </a:rPr>
              <a:t>The lights from the </a:t>
            </a:r>
            <a:r>
              <a:rPr lang="en-US" dirty="0" err="1">
                <a:latin typeface="Times" pitchFamily="2" charset="0"/>
              </a:rPr>
              <a:t>parlour</a:t>
            </a:r>
            <a:r>
              <a:rPr lang="en-US" dirty="0">
                <a:latin typeface="Times" pitchFamily="2" charset="0"/>
              </a:rPr>
              <a:t> and kitchen shone out</a:t>
            </a:r>
          </a:p>
          <a:p>
            <a:r>
              <a:rPr lang="en-US" dirty="0">
                <a:latin typeface="Times" pitchFamily="2" charset="0"/>
              </a:rPr>
              <a:t>Through the blinds and the windows and bars;</a:t>
            </a:r>
          </a:p>
          <a:p>
            <a:r>
              <a:rPr lang="en-US" dirty="0">
                <a:latin typeface="Times" pitchFamily="2" charset="0"/>
              </a:rPr>
              <a:t>And high overhead and all moving about,</a:t>
            </a:r>
          </a:p>
          <a:p>
            <a:r>
              <a:rPr lang="en-US" dirty="0">
                <a:latin typeface="Times" pitchFamily="2" charset="0"/>
              </a:rPr>
              <a:t>There were thousands of millions of stars.</a:t>
            </a:r>
          </a:p>
          <a:p>
            <a:r>
              <a:rPr lang="en-US" dirty="0">
                <a:latin typeface="Times" pitchFamily="2" charset="0"/>
              </a:rPr>
              <a:t>There ne'er were such thousands of leaves on a tree,</a:t>
            </a:r>
          </a:p>
          <a:p>
            <a:r>
              <a:rPr lang="en-US" dirty="0">
                <a:latin typeface="Times" pitchFamily="2" charset="0"/>
              </a:rPr>
              <a:t>Nor of people in church or the Park,</a:t>
            </a:r>
          </a:p>
          <a:p>
            <a:r>
              <a:rPr lang="en-US" dirty="0">
                <a:latin typeface="Times" pitchFamily="2" charset="0"/>
              </a:rPr>
              <a:t>As the crowds of the stars that looked down upon me,</a:t>
            </a:r>
          </a:p>
          <a:p>
            <a:r>
              <a:rPr lang="en-US" dirty="0">
                <a:latin typeface="Times" pitchFamily="2" charset="0"/>
              </a:rPr>
              <a:t>And that glittered and winked in the dark.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The Dog, and the Plough, and the Hunter, and all,</a:t>
            </a:r>
          </a:p>
          <a:p>
            <a:r>
              <a:rPr lang="en-US" dirty="0">
                <a:latin typeface="Times" pitchFamily="2" charset="0"/>
              </a:rPr>
              <a:t>And the star of the sailor, and Mars,</a:t>
            </a:r>
          </a:p>
          <a:p>
            <a:r>
              <a:rPr lang="en-US" dirty="0">
                <a:latin typeface="Times" pitchFamily="2" charset="0"/>
              </a:rPr>
              <a:t>These shone in the sky, and the pail by the wall</a:t>
            </a:r>
          </a:p>
          <a:p>
            <a:r>
              <a:rPr lang="en-US" dirty="0">
                <a:latin typeface="Times" pitchFamily="2" charset="0"/>
              </a:rPr>
              <a:t>Would be half full of water and stars.</a:t>
            </a:r>
          </a:p>
          <a:p>
            <a:r>
              <a:rPr lang="en-US" dirty="0">
                <a:latin typeface="Times" pitchFamily="2" charset="0"/>
              </a:rPr>
              <a:t>They saw me at last, and they chased me with cries,</a:t>
            </a:r>
          </a:p>
          <a:p>
            <a:r>
              <a:rPr lang="en-US" dirty="0">
                <a:latin typeface="Times" pitchFamily="2" charset="0"/>
              </a:rPr>
              <a:t>And they soon had me packed into bed;</a:t>
            </a:r>
          </a:p>
          <a:p>
            <a:r>
              <a:rPr lang="en-US" dirty="0">
                <a:latin typeface="Times" pitchFamily="2" charset="0"/>
              </a:rPr>
              <a:t>But the glory kept shining and bright in my eyes,</a:t>
            </a:r>
          </a:p>
          <a:p>
            <a:r>
              <a:rPr lang="en-US" dirty="0">
                <a:latin typeface="Times" pitchFamily="2" charset="0"/>
              </a:rPr>
              <a:t>And the stars going round in my head.</a:t>
            </a:r>
          </a:p>
        </p:txBody>
      </p:sp>
      <p:pic>
        <p:nvPicPr>
          <p:cNvPr id="10" name="Picture 9" descr="A picture containing food&#10;&#10;Description automatically generated">
            <a:extLst>
              <a:ext uri="{FF2B5EF4-FFF2-40B4-BE49-F238E27FC236}">
                <a16:creationId xmlns:a16="http://schemas.microsoft.com/office/drawing/2014/main" id="{FEBA3678-3744-454A-A9FB-26C4A58CC1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1150111"/>
            <a:ext cx="3680288" cy="2578281"/>
          </a:xfrm>
          <a:prstGeom prst="rect">
            <a:avLst/>
          </a:prstGeom>
        </p:spPr>
      </p:pic>
      <p:pic>
        <p:nvPicPr>
          <p:cNvPr id="5" name="Online Media 4" descr="Stars">
            <a:hlinkClick r:id="" action="ppaction://media"/>
            <a:extLst>
              <a:ext uri="{FF2B5EF4-FFF2-40B4-BE49-F238E27FC236}">
                <a16:creationId xmlns:a16="http://schemas.microsoft.com/office/drawing/2014/main" id="{66D3F125-CF39-AA40-9198-51A5AD2A58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61504" y="4341054"/>
            <a:ext cx="1366837" cy="136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14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7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0DB73B1-A456-924C-9CD5-876FB72E34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" r="3000"/>
          <a:stretch/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05B261FE-AF44-E84B-A8B4-BEB16FFDD3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988" y="5016500"/>
            <a:ext cx="5018024" cy="114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1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02A53DA-B18D-D648-A4E7-A6CB23098B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CD3CE21-60A1-A040-8BAE-AEEC5DA1B753}"/>
              </a:ext>
            </a:extLst>
          </p:cNvPr>
          <p:cNvSpPr/>
          <p:nvPr/>
        </p:nvSpPr>
        <p:spPr>
          <a:xfrm>
            <a:off x="5588001" y="2457686"/>
            <a:ext cx="4592320" cy="4156474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reflection endPos="0" dist="50800" dir="5400000" sy="-100000" algn="bl" rotWithShape="0"/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40A2ED-FF3A-8949-907D-295B6B26E977}"/>
              </a:ext>
            </a:extLst>
          </p:cNvPr>
          <p:cNvSpPr txBox="1"/>
          <p:nvPr/>
        </p:nvSpPr>
        <p:spPr>
          <a:xfrm>
            <a:off x="5872480" y="2687161"/>
            <a:ext cx="458216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" pitchFamily="2" charset="0"/>
              </a:rPr>
              <a:t>Whenever the moon and stars are set, </a:t>
            </a:r>
          </a:p>
          <a:p>
            <a:r>
              <a:rPr lang="en-US" dirty="0">
                <a:latin typeface="Times" pitchFamily="2" charset="0"/>
              </a:rPr>
              <a:t>       Whenever the wind is high, </a:t>
            </a:r>
          </a:p>
          <a:p>
            <a:r>
              <a:rPr lang="en-US" dirty="0">
                <a:latin typeface="Times" pitchFamily="2" charset="0"/>
              </a:rPr>
              <a:t>All night long in the dark and wet, </a:t>
            </a:r>
          </a:p>
          <a:p>
            <a:r>
              <a:rPr lang="en-US" dirty="0">
                <a:latin typeface="Times" pitchFamily="2" charset="0"/>
              </a:rPr>
              <a:t>       A man goes riding by. </a:t>
            </a:r>
          </a:p>
          <a:p>
            <a:r>
              <a:rPr lang="en-US" dirty="0">
                <a:latin typeface="Times" pitchFamily="2" charset="0"/>
              </a:rPr>
              <a:t>Late in the night when the fires are out, </a:t>
            </a:r>
          </a:p>
          <a:p>
            <a:r>
              <a:rPr lang="en-US" dirty="0">
                <a:latin typeface="Times" pitchFamily="2" charset="0"/>
              </a:rPr>
              <a:t>       Why does he gallop and gallop about? 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Whenever the trees are crying aloud, </a:t>
            </a:r>
          </a:p>
          <a:p>
            <a:r>
              <a:rPr lang="en-US" dirty="0">
                <a:latin typeface="Times" pitchFamily="2" charset="0"/>
              </a:rPr>
              <a:t>       And ships are tossed at sea, </a:t>
            </a:r>
          </a:p>
          <a:p>
            <a:r>
              <a:rPr lang="en-US" dirty="0">
                <a:latin typeface="Times" pitchFamily="2" charset="0"/>
              </a:rPr>
              <a:t>By, on the highway, low and loud, </a:t>
            </a:r>
          </a:p>
          <a:p>
            <a:r>
              <a:rPr lang="en-US" dirty="0">
                <a:latin typeface="Times" pitchFamily="2" charset="0"/>
              </a:rPr>
              <a:t>       By at the gallop goes he. </a:t>
            </a:r>
          </a:p>
          <a:p>
            <a:r>
              <a:rPr lang="en-US" dirty="0">
                <a:latin typeface="Times" pitchFamily="2" charset="0"/>
              </a:rPr>
              <a:t>By at the gallop he goes, and then </a:t>
            </a:r>
          </a:p>
          <a:p>
            <a:r>
              <a:rPr lang="en-US" dirty="0">
                <a:latin typeface="Times" pitchFamily="2" charset="0"/>
              </a:rPr>
              <a:t>       By he comes back at the gallop again.</a:t>
            </a:r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85E2CDAF-CC1D-804F-8A75-F81F60D034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1679" y="3910791"/>
            <a:ext cx="3088132" cy="701848"/>
          </a:xfrm>
          <a:prstGeom prst="rect">
            <a:avLst/>
          </a:prstGeom>
        </p:spPr>
      </p:pic>
      <p:pic>
        <p:nvPicPr>
          <p:cNvPr id="4" name="Online Media 3" descr="The rider">
            <a:hlinkClick r:id="" action="ppaction://media"/>
            <a:extLst>
              <a:ext uri="{FF2B5EF4-FFF2-40B4-BE49-F238E27FC236}">
                <a16:creationId xmlns:a16="http://schemas.microsoft.com/office/drawing/2014/main" id="{42988D39-ACBC-4F4B-9F4B-39D539D090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92109" y="4778466"/>
            <a:ext cx="1327785" cy="132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4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9C98C1-728D-984E-A357-EB3092B0B1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" r="4000"/>
          <a:stretch/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C0316D33-9CB8-9340-B3E8-0664B55C7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5920" y="1156970"/>
            <a:ext cx="4511040" cy="78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92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9C98C1-728D-984E-A357-EB3092B0B1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717"/>
            <a:ext cx="9142089" cy="685656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CD3CE21-60A1-A040-8BAE-AEEC5DA1B753}"/>
              </a:ext>
            </a:extLst>
          </p:cNvPr>
          <p:cNvSpPr/>
          <p:nvPr/>
        </p:nvSpPr>
        <p:spPr>
          <a:xfrm>
            <a:off x="5770175" y="1785464"/>
            <a:ext cx="4803228" cy="4436663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reflection endPos="0" dist="50800" dir="5400000" sy="-100000" algn="bl" rotWithShape="0"/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40A2ED-FF3A-8949-907D-295B6B26E977}"/>
              </a:ext>
            </a:extLst>
          </p:cNvPr>
          <p:cNvSpPr txBox="1"/>
          <p:nvPr/>
        </p:nvSpPr>
        <p:spPr>
          <a:xfrm>
            <a:off x="5989942" y="2017985"/>
            <a:ext cx="467614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" pitchFamily="2" charset="0"/>
              </a:rPr>
              <a:t>The moon has a face like the clock in the hall; </a:t>
            </a:r>
          </a:p>
          <a:p>
            <a:r>
              <a:rPr lang="en-US" dirty="0">
                <a:latin typeface="Times" pitchFamily="2" charset="0"/>
              </a:rPr>
              <a:t>She shines on thieves on the garden wall, </a:t>
            </a:r>
          </a:p>
          <a:p>
            <a:r>
              <a:rPr lang="en-US" dirty="0">
                <a:latin typeface="Times" pitchFamily="2" charset="0"/>
              </a:rPr>
              <a:t>On streets and fields and </a:t>
            </a:r>
            <a:r>
              <a:rPr lang="en-US" dirty="0" err="1">
                <a:latin typeface="Times" pitchFamily="2" charset="0"/>
              </a:rPr>
              <a:t>harbour</a:t>
            </a:r>
            <a:r>
              <a:rPr lang="en-US" dirty="0">
                <a:latin typeface="Times" pitchFamily="2" charset="0"/>
              </a:rPr>
              <a:t> quays, </a:t>
            </a:r>
          </a:p>
          <a:p>
            <a:r>
              <a:rPr lang="en-US" dirty="0">
                <a:latin typeface="Times" pitchFamily="2" charset="0"/>
              </a:rPr>
              <a:t>And birdies asleep in the forks of the trees. 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The squalling cat and the squeaking mouse, </a:t>
            </a:r>
          </a:p>
          <a:p>
            <a:r>
              <a:rPr lang="en-US" dirty="0">
                <a:latin typeface="Times" pitchFamily="2" charset="0"/>
              </a:rPr>
              <a:t>The howling dog by the door of the house, </a:t>
            </a:r>
          </a:p>
          <a:p>
            <a:r>
              <a:rPr lang="en-US" dirty="0">
                <a:latin typeface="Times" pitchFamily="2" charset="0"/>
              </a:rPr>
              <a:t>The bat that lies in bed at noon, </a:t>
            </a:r>
          </a:p>
          <a:p>
            <a:r>
              <a:rPr lang="en-US" dirty="0">
                <a:latin typeface="Times" pitchFamily="2" charset="0"/>
              </a:rPr>
              <a:t>All love to be out by the light of the moon. 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But all of the things that belong to the day </a:t>
            </a:r>
          </a:p>
          <a:p>
            <a:r>
              <a:rPr lang="en-US" dirty="0">
                <a:latin typeface="Times" pitchFamily="2" charset="0"/>
              </a:rPr>
              <a:t>Cuddle to sleep to be out of her way; </a:t>
            </a:r>
          </a:p>
          <a:p>
            <a:r>
              <a:rPr lang="en-US" dirty="0">
                <a:latin typeface="Times" pitchFamily="2" charset="0"/>
              </a:rPr>
              <a:t>And flowers and children close their eyes </a:t>
            </a:r>
          </a:p>
          <a:p>
            <a:r>
              <a:rPr lang="en-US" dirty="0">
                <a:latin typeface="Times" pitchFamily="2" charset="0"/>
              </a:rPr>
              <a:t>Till up in the morning the sun shall arise.</a:t>
            </a:r>
          </a:p>
        </p:txBody>
      </p:sp>
      <p:pic>
        <p:nvPicPr>
          <p:cNvPr id="5" name="Online Media 4" descr="The moon">
            <a:hlinkClick r:id="" action="ppaction://media"/>
            <a:extLst>
              <a:ext uri="{FF2B5EF4-FFF2-40B4-BE49-F238E27FC236}">
                <a16:creationId xmlns:a16="http://schemas.microsoft.com/office/drawing/2014/main" id="{467484B0-17E0-074F-B6A0-E3028237E2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08163" y="4870699"/>
            <a:ext cx="1264749" cy="1264749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DE129D8A-69E5-F442-A480-582FE315A1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9941" y="1148288"/>
            <a:ext cx="2438400" cy="42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76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3CBFAB-D3EE-B04A-959A-FE7FF40FA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754" y="1"/>
            <a:ext cx="9140246" cy="68579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AC288C5-75EF-0F47-A1F2-FB556A5E9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66036" y="1970253"/>
            <a:ext cx="2198413" cy="6595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C0EE093-1321-DA4D-A791-958146AA15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1282" y="2708457"/>
            <a:ext cx="622884" cy="5129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4A78E16-0BE1-F147-BD53-61B4BB34D7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63554" y="3168140"/>
            <a:ext cx="3517462" cy="80608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766A2D9-1AA9-9049-BAD1-F9CFD3C9AC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30750" y="3974224"/>
            <a:ext cx="4250266" cy="13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73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-0.0007 L -1.02309 -0.0007 " pathEditMode="relative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43 0.00115 L -0.98768 0.00115 " pathEditMode="relative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2396 -0.0081 L -1.08177 -0.0034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899" y="23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6423 -0.02384 L -0.97534 -0.0238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</TotalTime>
  <Words>701</Words>
  <Application>Microsoft Office PowerPoint</Application>
  <PresentationFormat>Widescreen</PresentationFormat>
  <Paragraphs>82</Paragraphs>
  <Slides>11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Times</vt:lpstr>
      <vt:lpstr>Office Theme</vt:lpstr>
      <vt:lpstr>English  Poetry Miss Hurdman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Today’s activity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KJones</cp:lastModifiedBy>
  <cp:revision>42</cp:revision>
  <dcterms:created xsi:type="dcterms:W3CDTF">2020-04-22T08:29:51Z</dcterms:created>
  <dcterms:modified xsi:type="dcterms:W3CDTF">2020-06-11T10:51:59Z</dcterms:modified>
</cp:coreProperties>
</file>