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02" r:id="rId2"/>
    <p:sldId id="303" r:id="rId3"/>
    <p:sldId id="312" r:id="rId4"/>
    <p:sldId id="306" r:id="rId5"/>
    <p:sldId id="318" r:id="rId6"/>
    <p:sldId id="317" r:id="rId7"/>
    <p:sldId id="321" r:id="rId8"/>
    <p:sldId id="313" r:id="rId9"/>
    <p:sldId id="307" r:id="rId10"/>
    <p:sldId id="311" r:id="rId11"/>
    <p:sldId id="320" r:id="rId12"/>
    <p:sldId id="314" r:id="rId13"/>
    <p:sldId id="316" r:id="rId14"/>
    <p:sldId id="310" r:id="rId15"/>
    <p:sldId id="309" r:id="rId16"/>
    <p:sldId id="32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6" autoAdjust="0"/>
    <p:restoredTop sz="77164" autoAdjust="0"/>
  </p:normalViewPr>
  <p:slideViewPr>
    <p:cSldViewPr snapToGrid="0">
      <p:cViewPr varScale="1">
        <p:scale>
          <a:sx n="56" d="100"/>
          <a:sy n="56" d="100"/>
        </p:scale>
        <p:origin x="187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rht.org.uk/thermometer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Before teaching, be aware that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Day 1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children will need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mini-whiteboards and pens. 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 wish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use the ITP Thermometer at </a:t>
            </a:r>
            <a:r>
              <a:rPr lang="en-GB" sz="12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https://wrht.org.uk/thermometer</a:t>
            </a:r>
            <a:r>
              <a:rPr lang="en-GB" sz="12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Day 2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children will need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mini-whiteboards and pens. 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 wish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show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depths below sea level at </a:t>
            </a:r>
            <a:r>
              <a:rPr kumimoji="0" lang="en-GB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https://geology.com/below-sea-level/</a:t>
            </a:r>
            <a:endParaRPr kumimoji="0" lang="en-GB" sz="1200" b="0" i="0" u="sng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448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392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example of depth below sea level, see https://geology.com/below-sea-level/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898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would be a great day to use a problem-solving investigation –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Noughts and Negatives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Alternatively, children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Investigate the difference between a positive and a negative number and two negative numbers.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 are adaptations for WT and GD.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326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Children complete questions 1–3, and use a number line (see Teaching resources).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Children complete questions 2-5 use a number line (see Teaching resources).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Children complete 2-5 and the challenge.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271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You can now use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Mastery: Reasoning and Problem-Solving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assess children’s success across this unit.  Go to the next slide.</a:t>
            </a:r>
            <a:endParaRPr lang="en-GB" b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004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500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Choose starters that suit your class by dragging and dropping the relevant slide or slides below to the start of the teaching for each day.</a:t>
            </a:r>
          </a:p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814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056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Ask children up to label some temperatures on the thermometer. </a:t>
            </a: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630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034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144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kumimoji="0" lang="en-GB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hildren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Compare day and night temperatures across a 5-day period. Find temperature differences.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Use a web-based resource to compare temperatures in different places around the world. Find temperature differences.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673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Calculating rise and fall in temperature.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Children should complete the challenge. 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negative numbers in the context of temperature.                              Calculate rises and falls in temperature.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Calculate differences across 0.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negative numbers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Perform calculations across 0</a:t>
            </a:r>
          </a:p>
        </p:txBody>
      </p:sp>
    </p:spTree>
    <p:extLst>
      <p:ext uri="{BB962C8B-B14F-4D97-AF65-F5344CB8AC3E}">
        <p14:creationId xmlns:p14="http://schemas.microsoft.com/office/powerpoint/2010/main" val="2142616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1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Calculate differences across 0.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negative numbers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Perform calculations across 0</a:t>
            </a:r>
          </a:p>
        </p:txBody>
      </p:sp>
    </p:spTree>
    <p:extLst>
      <p:ext uri="{BB962C8B-B14F-4D97-AF65-F5344CB8AC3E}">
        <p14:creationId xmlns:p14="http://schemas.microsoft.com/office/powerpoint/2010/main" val="313550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Calculate differences across 0.</a:t>
            </a:r>
          </a:p>
        </p:txBody>
      </p:sp>
      <p:pic>
        <p:nvPicPr>
          <p:cNvPr id="4" name="Picture 3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431E8B72-B126-4A62-B36A-1753D01592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0" t="14035" r="38091" b="14854"/>
          <a:stretch/>
        </p:blipFill>
        <p:spPr>
          <a:xfrm>
            <a:off x="2180224" y="538755"/>
            <a:ext cx="1120439" cy="5668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9E9BDD18-A24A-4BBC-8700-1B35BF77859F}"/>
              </a:ext>
            </a:extLst>
          </p:cNvPr>
          <p:cNvSpPr/>
          <p:nvPr/>
        </p:nvSpPr>
        <p:spPr>
          <a:xfrm>
            <a:off x="4698469" y="538755"/>
            <a:ext cx="3723776" cy="1581967"/>
          </a:xfrm>
          <a:prstGeom prst="wedgeRoundRectCallout">
            <a:avLst>
              <a:gd name="adj1" fmla="val -68218"/>
              <a:gd name="adj2" fmla="val -129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This number line has both positive and negative numbers. We can have numbers less than 0! For example, if the temperature is less than 0 or a bank account is ‘overdrawn’, or we are at a height/depth below sea level.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E0A3673-1931-4194-BB4D-86BF49EE8ADA}"/>
              </a:ext>
            </a:extLst>
          </p:cNvPr>
          <p:cNvGrpSpPr/>
          <p:nvPr/>
        </p:nvGrpSpPr>
        <p:grpSpPr>
          <a:xfrm>
            <a:off x="4237626" y="4785409"/>
            <a:ext cx="3230829" cy="987164"/>
            <a:chOff x="1167141" y="678214"/>
            <a:chExt cx="4307772" cy="1117759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3F1AE619-49BF-4B33-A4B2-E3D32989535C}"/>
                </a:ext>
              </a:extLst>
            </p:cNvPr>
            <p:cNvSpPr/>
            <p:nvPr/>
          </p:nvSpPr>
          <p:spPr>
            <a:xfrm>
              <a:off x="1167141" y="678214"/>
              <a:ext cx="4103432" cy="111775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We can read -20 as </a:t>
              </a:r>
              <a:r>
                <a:rPr lang="en-GB" sz="1600" b="1" i="1" dirty="0">
                  <a:solidFill>
                    <a:srgbClr val="253746"/>
                  </a:solidFill>
                </a:rPr>
                <a:t>negative 20</a:t>
              </a:r>
              <a:r>
                <a:rPr lang="en-GB" sz="1600" b="1" dirty="0">
                  <a:solidFill>
                    <a:srgbClr val="253746"/>
                  </a:solidFill>
                </a:rPr>
                <a:t>. What do you think will be the next whole number, counting on in 1s? And the next?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94FF6E1-7C74-4A7E-9517-7B6E006DF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66992" y="977160"/>
              <a:ext cx="307921" cy="519866"/>
            </a:xfrm>
            <a:prstGeom prst="rect">
              <a:avLst/>
            </a:prstGeom>
          </p:spPr>
        </p:pic>
      </p:grp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15821973-4D29-442C-B8AF-10C6121A6F83}"/>
              </a:ext>
            </a:extLst>
          </p:cNvPr>
          <p:cNvSpPr/>
          <p:nvPr/>
        </p:nvSpPr>
        <p:spPr>
          <a:xfrm>
            <a:off x="4569009" y="2641389"/>
            <a:ext cx="2899446" cy="787611"/>
          </a:xfrm>
          <a:prstGeom prst="wedgeRoundRectCallout">
            <a:avLst>
              <a:gd name="adj1" fmla="val -68218"/>
              <a:gd name="adj2" fmla="val -129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Let’s count on from –20 through 0 to 20.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98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Calculate differences across 0.</a:t>
            </a:r>
          </a:p>
        </p:txBody>
      </p:sp>
      <p:pic>
        <p:nvPicPr>
          <p:cNvPr id="5" name="Picture 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3E1F64-2C32-48C2-8834-CC790E5FA8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0" t="14035" r="38091" b="14854"/>
          <a:stretch/>
        </p:blipFill>
        <p:spPr>
          <a:xfrm>
            <a:off x="2180224" y="538755"/>
            <a:ext cx="1120439" cy="5668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2349230-886A-48F2-A5F1-C45C1597D874}"/>
              </a:ext>
            </a:extLst>
          </p:cNvPr>
          <p:cNvGrpSpPr/>
          <p:nvPr/>
        </p:nvGrpSpPr>
        <p:grpSpPr>
          <a:xfrm>
            <a:off x="4545447" y="1315452"/>
            <a:ext cx="3193044" cy="1707665"/>
            <a:chOff x="1167141" y="291256"/>
            <a:chExt cx="4257392" cy="1933578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10F575BF-4203-4E9B-A17D-7A000FD0385A}"/>
                </a:ext>
              </a:extLst>
            </p:cNvPr>
            <p:cNvSpPr/>
            <p:nvPr/>
          </p:nvSpPr>
          <p:spPr>
            <a:xfrm>
              <a:off x="1167141" y="291256"/>
              <a:ext cx="4103432" cy="1933578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If we have 5 subtract 6, we’d normally say we can’t do it, but we can if we use negative numbers.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do you think 5 subtract 6 is?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8F4E7FE-9BB4-4C80-BE36-D58B12B8F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16612" y="783681"/>
              <a:ext cx="307921" cy="51986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0635ADD-030B-48BD-8450-1CFB52D296F5}"/>
              </a:ext>
            </a:extLst>
          </p:cNvPr>
          <p:cNvGrpSpPr/>
          <p:nvPr/>
        </p:nvGrpSpPr>
        <p:grpSpPr>
          <a:xfrm>
            <a:off x="5364206" y="4399577"/>
            <a:ext cx="2882347" cy="1250415"/>
            <a:chOff x="817087" y="4218353"/>
            <a:chExt cx="3843129" cy="1415836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5A1863C9-FAFD-408D-8138-543952E23CD4}"/>
                </a:ext>
              </a:extLst>
            </p:cNvPr>
            <p:cNvSpPr/>
            <p:nvPr/>
          </p:nvSpPr>
          <p:spPr>
            <a:xfrm>
              <a:off x="817087" y="4609824"/>
              <a:ext cx="3843129" cy="1024365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Work in pairs to make up some other subtractions with a negative answer.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BC7F3DA-45AF-45B8-8E8F-85E7ABB56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66E5E8C-9158-4A6A-929A-4D1E543B97AF}"/>
              </a:ext>
            </a:extLst>
          </p:cNvPr>
          <p:cNvSpPr/>
          <p:nvPr/>
        </p:nvSpPr>
        <p:spPr>
          <a:xfrm>
            <a:off x="2799471" y="2743200"/>
            <a:ext cx="197040" cy="686191"/>
          </a:xfrm>
          <a:custGeom>
            <a:avLst/>
            <a:gdLst>
              <a:gd name="connsiteX0" fmla="*/ 0 w 197040"/>
              <a:gd name="connsiteY0" fmla="*/ 0 h 686191"/>
              <a:gd name="connsiteX1" fmla="*/ 196947 w 197040"/>
              <a:gd name="connsiteY1" fmla="*/ 323557 h 686191"/>
              <a:gd name="connsiteX2" fmla="*/ 28135 w 197040"/>
              <a:gd name="connsiteY2" fmla="*/ 661182 h 686191"/>
              <a:gd name="connsiteX3" fmla="*/ 42203 w 197040"/>
              <a:gd name="connsiteY3" fmla="*/ 661182 h 686191"/>
              <a:gd name="connsiteX4" fmla="*/ 42203 w 197040"/>
              <a:gd name="connsiteY4" fmla="*/ 661182 h 68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40" h="686191">
                <a:moveTo>
                  <a:pt x="0" y="0"/>
                </a:moveTo>
                <a:cubicBezTo>
                  <a:pt x="96129" y="106680"/>
                  <a:pt x="192258" y="213360"/>
                  <a:pt x="196947" y="323557"/>
                </a:cubicBezTo>
                <a:cubicBezTo>
                  <a:pt x="201636" y="433754"/>
                  <a:pt x="28135" y="661182"/>
                  <a:pt x="28135" y="661182"/>
                </a:cubicBezTo>
                <a:cubicBezTo>
                  <a:pt x="2344" y="717453"/>
                  <a:pt x="42203" y="661182"/>
                  <a:pt x="42203" y="661182"/>
                </a:cubicBezTo>
                <a:lnTo>
                  <a:pt x="42203" y="661182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76E426F-F54C-42F9-B593-8A9111940608}"/>
              </a:ext>
            </a:extLst>
          </p:cNvPr>
          <p:cNvSpPr/>
          <p:nvPr/>
        </p:nvSpPr>
        <p:spPr>
          <a:xfrm>
            <a:off x="2782151" y="3429000"/>
            <a:ext cx="197040" cy="96078"/>
          </a:xfrm>
          <a:custGeom>
            <a:avLst/>
            <a:gdLst>
              <a:gd name="connsiteX0" fmla="*/ 0 w 197040"/>
              <a:gd name="connsiteY0" fmla="*/ 0 h 686191"/>
              <a:gd name="connsiteX1" fmla="*/ 196947 w 197040"/>
              <a:gd name="connsiteY1" fmla="*/ 323557 h 686191"/>
              <a:gd name="connsiteX2" fmla="*/ 28135 w 197040"/>
              <a:gd name="connsiteY2" fmla="*/ 661182 h 686191"/>
              <a:gd name="connsiteX3" fmla="*/ 42203 w 197040"/>
              <a:gd name="connsiteY3" fmla="*/ 661182 h 686191"/>
              <a:gd name="connsiteX4" fmla="*/ 42203 w 197040"/>
              <a:gd name="connsiteY4" fmla="*/ 661182 h 68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40" h="686191">
                <a:moveTo>
                  <a:pt x="0" y="0"/>
                </a:moveTo>
                <a:cubicBezTo>
                  <a:pt x="96129" y="106680"/>
                  <a:pt x="192258" y="213360"/>
                  <a:pt x="196947" y="323557"/>
                </a:cubicBezTo>
                <a:cubicBezTo>
                  <a:pt x="201636" y="433754"/>
                  <a:pt x="28135" y="661182"/>
                  <a:pt x="28135" y="661182"/>
                </a:cubicBezTo>
                <a:cubicBezTo>
                  <a:pt x="2344" y="717453"/>
                  <a:pt x="42203" y="661182"/>
                  <a:pt x="42203" y="661182"/>
                </a:cubicBezTo>
                <a:lnTo>
                  <a:pt x="42203" y="661182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4602660-F709-4D14-ACED-59CD2AA4C1A5}"/>
              </a:ext>
            </a:extLst>
          </p:cNvPr>
          <p:cNvGrpSpPr/>
          <p:nvPr/>
        </p:nvGrpSpPr>
        <p:grpSpPr>
          <a:xfrm>
            <a:off x="3027083" y="3298207"/>
            <a:ext cx="878114" cy="459127"/>
            <a:chOff x="3027083" y="3298207"/>
            <a:chExt cx="878114" cy="459127"/>
          </a:xfrm>
        </p:grpSpPr>
        <p:sp>
          <p:nvSpPr>
            <p:cNvPr id="4" name="Arrow: Left 3">
              <a:extLst>
                <a:ext uri="{FF2B5EF4-FFF2-40B4-BE49-F238E27FC236}">
                  <a16:creationId xmlns:a16="http://schemas.microsoft.com/office/drawing/2014/main" id="{65533228-985C-47B3-9C21-167C46940B5A}"/>
                </a:ext>
              </a:extLst>
            </p:cNvPr>
            <p:cNvSpPr/>
            <p:nvPr/>
          </p:nvSpPr>
          <p:spPr>
            <a:xfrm>
              <a:off x="3027083" y="3400912"/>
              <a:ext cx="483546" cy="234215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4D86F4F-B0AC-41B8-BD94-DB40D681D9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74256" y="3298207"/>
              <a:ext cx="230941" cy="45912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EC2FD27-AA29-4EF6-8AF9-044A53F9CF5F}"/>
              </a:ext>
            </a:extLst>
          </p:cNvPr>
          <p:cNvSpPr txBox="1"/>
          <p:nvPr/>
        </p:nvSpPr>
        <p:spPr>
          <a:xfrm>
            <a:off x="5125865" y="3298207"/>
            <a:ext cx="1916737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5 - 6 = -1</a:t>
            </a:r>
          </a:p>
        </p:txBody>
      </p:sp>
    </p:spTree>
    <p:extLst>
      <p:ext uri="{BB962C8B-B14F-4D97-AF65-F5344CB8AC3E}">
        <p14:creationId xmlns:p14="http://schemas.microsoft.com/office/powerpoint/2010/main" val="28479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45FA69-B883-45D9-B178-D939CA84BF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6" t="6165" r="9654" b="32743"/>
          <a:stretch/>
        </p:blipFill>
        <p:spPr>
          <a:xfrm>
            <a:off x="114298" y="125499"/>
            <a:ext cx="5527868" cy="5874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EA5B7A-98AE-41AB-AF33-D43A537A7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6" t="67577" r="10405" b="9826"/>
          <a:stretch/>
        </p:blipFill>
        <p:spPr>
          <a:xfrm>
            <a:off x="4608941" y="3036499"/>
            <a:ext cx="4610544" cy="1863306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943714" y="3161034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139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2254609"/>
            <a:ext cx="813050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negative numbers in the context of temperature.                              Calculate rises and falls in temperature.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Calculate differences across 0.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negative numbers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Perform calculations across 0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7234AE6-1698-4ED8-A3AF-1E788FD21985}"/>
              </a:ext>
            </a:extLst>
          </p:cNvPr>
          <p:cNvGrpSpPr/>
          <p:nvPr/>
        </p:nvGrpSpPr>
        <p:grpSpPr>
          <a:xfrm>
            <a:off x="1094083" y="1216117"/>
            <a:ext cx="6344904" cy="1009650"/>
            <a:chOff x="943742" y="1418496"/>
            <a:chExt cx="6344904" cy="10096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475F921-57C9-44EC-8826-CE7011AECDB2}"/>
                </a:ext>
              </a:extLst>
            </p:cNvPr>
            <p:cNvSpPr txBox="1"/>
            <p:nvPr/>
          </p:nvSpPr>
          <p:spPr>
            <a:xfrm>
              <a:off x="1802246" y="1729083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253746"/>
                  </a:solidFill>
                </a:rPr>
                <a:t>Well Done!  You’ve completed this unit.</a:t>
              </a:r>
            </a:p>
          </p:txBody>
        </p:sp>
        <p:pic>
          <p:nvPicPr>
            <p:cNvPr id="14" name="Picture 3" descr="N:\Documents\Website\Wagtail Website\User Manuel for HT\Smiley-face.png">
              <a:extLst>
                <a:ext uri="{FF2B5EF4-FFF2-40B4-BE49-F238E27FC236}">
                  <a16:creationId xmlns:a16="http://schemas.microsoft.com/office/drawing/2014/main" id="{8C2A22FA-D124-4CED-9DE2-845B3454FF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742" y="1418496"/>
              <a:ext cx="1019175" cy="1009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3275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2079264" y="125499"/>
            <a:ext cx="4932363" cy="59233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The temperature at 6pm is given first and then the fall during the night until 5am. Write the night temperatures for each weekday.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 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Monday: 5°C  Falls 9°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Tuesday: 3°C  Falls 8°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Wednesday: 8°C  Falls 10°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Thursday: 3°C  Falls 7°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Friday: 2°C  Falls 3°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On which night was the temperature lowest? 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On Saturday, the temperature fell 15° overnight to -6°C. What was the temperature at 6pm?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On Sunday, the temperature was 13°C at 6pm and -5°C at 5am. How much did it fall overnight? 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808382" y="125499"/>
            <a:ext cx="7407965" cy="59233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The temperature at 6pm is given first and then the fall during the night until 5am. Write the night temperatures for each weekday.  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  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Monday: 5°C  Falls 9°		</a:t>
            </a:r>
            <a:r>
              <a:rPr lang="en-GB" sz="1600" b="1" dirty="0">
                <a:solidFill>
                  <a:srgbClr val="00B050"/>
                </a:solidFill>
              </a:rPr>
              <a:t>-4°			</a:t>
            </a:r>
            <a:r>
              <a:rPr lang="en-GB" sz="1600" dirty="0">
                <a:solidFill>
                  <a:schemeClr val="tx1"/>
                </a:solidFill>
              </a:rPr>
              <a:t>Tuesday: 3°C  Falls 8° 		</a:t>
            </a:r>
            <a:r>
              <a:rPr lang="en-GB" sz="1600" b="1" dirty="0">
                <a:solidFill>
                  <a:srgbClr val="00B050"/>
                </a:solidFill>
              </a:rPr>
              <a:t>-5°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Wednesday: 8°C  Falls 10°	</a:t>
            </a:r>
            <a:r>
              <a:rPr lang="en-GB" sz="1600" b="1" dirty="0">
                <a:solidFill>
                  <a:srgbClr val="00B050"/>
                </a:solidFill>
              </a:rPr>
              <a:t>-2°			</a:t>
            </a:r>
            <a:r>
              <a:rPr lang="en-GB" sz="1600" dirty="0">
                <a:solidFill>
                  <a:schemeClr val="tx1"/>
                </a:solidFill>
              </a:rPr>
              <a:t>Thursday: 3°C  Falls 7° 	</a:t>
            </a:r>
            <a:r>
              <a:rPr lang="en-GB" sz="1600" b="1" dirty="0">
                <a:solidFill>
                  <a:srgbClr val="00B050"/>
                </a:solidFill>
              </a:rPr>
              <a:t>-4°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Friday: 2°C  Falls 3°		</a:t>
            </a:r>
            <a:r>
              <a:rPr lang="en-GB" sz="1600" b="1" dirty="0">
                <a:solidFill>
                  <a:srgbClr val="00B050"/>
                </a:solidFill>
              </a:rPr>
              <a:t>-1°</a:t>
            </a: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On which night was the temperature lowest? </a:t>
            </a:r>
            <a:r>
              <a:rPr lang="en-GB" sz="1600" b="1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Tuesday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.  Children answering </a:t>
            </a:r>
            <a:r>
              <a:rPr lang="en-GB" sz="1600" i="1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Friday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are misinterpreting negative numbers, since the higher number digit represents a colder temperature.</a:t>
            </a:r>
            <a:endParaRPr lang="en-GB" sz="16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On Saturday, the temperature fell 15° overnight to -6°C. What was the temperature at 6pm?   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9°C</a:t>
            </a:r>
            <a:endParaRPr lang="en-GB" sz="16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  <a:spcAft>
                <a:spcPts val="500"/>
              </a:spcAft>
            </a:pPr>
            <a:r>
              <a:rPr lang="en-GB" sz="1600" dirty="0">
                <a:solidFill>
                  <a:schemeClr val="tx1"/>
                </a:solidFill>
              </a:rPr>
              <a:t>On Sunday, the temperature was 13°C at 6pm and -5°C at 5am. How much did it fall overnight? 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If children are confused with these, review using a number line that straddles zero.</a:t>
            </a: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273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49557" y="1454349"/>
            <a:ext cx="8130503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>
                <a:solidFill>
                  <a:srgbClr val="253746"/>
                </a:solidFill>
              </a:rPr>
              <a:t>Starters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Place negative and positive numbers on lines (pre-requisite skills)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sv-SE" sz="2000" b="1" dirty="0">
                <a:solidFill>
                  <a:schemeClr val="accent5">
                    <a:lumMod val="75000"/>
                  </a:schemeClr>
                </a:solidFill>
              </a:rPr>
              <a:t>Read Roman numerals (simmering skills) </a:t>
            </a:r>
            <a:endParaRPr lang="en-GB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621369-C83A-40C1-A125-BF65282E64AA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negative numbers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Perform calculations across 0</a:t>
            </a:r>
          </a:p>
        </p:txBody>
      </p:sp>
    </p:spTree>
    <p:extLst>
      <p:ext uri="{BB962C8B-B14F-4D97-AF65-F5344CB8AC3E}">
        <p14:creationId xmlns:p14="http://schemas.microsoft.com/office/powerpoint/2010/main" val="349912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negative numbers in the context of temperature.                              Calculate rises and falls in temperature.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negative numbers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Perform calculations across 0</a:t>
            </a:r>
          </a:p>
        </p:txBody>
      </p:sp>
    </p:spTree>
    <p:extLst>
      <p:ext uri="{BB962C8B-B14F-4D97-AF65-F5344CB8AC3E}">
        <p14:creationId xmlns:p14="http://schemas.microsoft.com/office/powerpoint/2010/main" val="234652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negative numbers in the context of temperature: Calculate rises and falls in temperature.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65CFA6-0FDD-4ED0-95FB-2C194EAF1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704" y="822304"/>
            <a:ext cx="1345559" cy="5319020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710213D-63B1-410D-849F-CCBD86F7C14C}"/>
              </a:ext>
            </a:extLst>
          </p:cNvPr>
          <p:cNvSpPr/>
          <p:nvPr/>
        </p:nvSpPr>
        <p:spPr>
          <a:xfrm>
            <a:off x="3848014" y="2296986"/>
            <a:ext cx="3434829" cy="772356"/>
          </a:xfrm>
          <a:prstGeom prst="wedgeRoundRectCallout">
            <a:avLst>
              <a:gd name="adj1" fmla="val -68889"/>
              <a:gd name="adj2" fmla="val 58694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 water freezes at 0 degrees Celsius, the temperature will be less than this, e.g. minus 1, minus 2, etc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579B82-C49E-4667-8EC8-F1734C6FBE85}"/>
              </a:ext>
            </a:extLst>
          </p:cNvPr>
          <p:cNvGrpSpPr/>
          <p:nvPr/>
        </p:nvGrpSpPr>
        <p:grpSpPr>
          <a:xfrm>
            <a:off x="3927668" y="822304"/>
            <a:ext cx="3109491" cy="1047864"/>
            <a:chOff x="1167141" y="921439"/>
            <a:chExt cx="4145987" cy="1186490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100D780B-E5F7-452D-B15A-DDDDF46A3561}"/>
                </a:ext>
              </a:extLst>
            </p:cNvPr>
            <p:cNvSpPr/>
            <p:nvPr/>
          </p:nvSpPr>
          <p:spPr>
            <a:xfrm>
              <a:off x="1167141" y="921439"/>
              <a:ext cx="4114800" cy="1186490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 what sort of temperature might we get ice outside?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Why? 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D6C09F-E10E-4AC0-8CD1-45BF786884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5005207" y="1139012"/>
              <a:ext cx="307921" cy="51986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298F25-B92D-45E7-8F7F-9959AC2FA50D}"/>
              </a:ext>
            </a:extLst>
          </p:cNvPr>
          <p:cNvGrpSpPr/>
          <p:nvPr/>
        </p:nvGrpSpPr>
        <p:grpSpPr>
          <a:xfrm>
            <a:off x="4162652" y="3969026"/>
            <a:ext cx="2731601" cy="802590"/>
            <a:chOff x="1793765" y="921439"/>
            <a:chExt cx="3642135" cy="908768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77E38D26-9369-4631-AD55-B8295F0D0DCF}"/>
                </a:ext>
              </a:extLst>
            </p:cNvPr>
            <p:cNvSpPr/>
            <p:nvPr/>
          </p:nvSpPr>
          <p:spPr>
            <a:xfrm>
              <a:off x="1793765" y="921439"/>
              <a:ext cx="3488175" cy="874534"/>
            </a:xfrm>
            <a:prstGeom prst="wedgeRoundRectCallout">
              <a:avLst>
                <a:gd name="adj1" fmla="val -77769"/>
                <a:gd name="adj2" fmla="val 18916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of the temperatures on this thermometer is the coldest?  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EF445AC-A7FC-4E27-B58E-D7158A503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5127979" y="1310341"/>
              <a:ext cx="307921" cy="519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1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negative numbers in the context of temperature: Calculate rises and falls in temperature.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D95B1A7-6031-4016-A0FE-81A5C407E6FE}"/>
              </a:ext>
            </a:extLst>
          </p:cNvPr>
          <p:cNvGrpSpPr/>
          <p:nvPr/>
        </p:nvGrpSpPr>
        <p:grpSpPr>
          <a:xfrm>
            <a:off x="3522133" y="898632"/>
            <a:ext cx="3497378" cy="1387367"/>
            <a:chOff x="626427" y="1007866"/>
            <a:chExt cx="4663170" cy="1570906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1CFA489B-BE1E-419E-899F-9655BEC5F0D6}"/>
                </a:ext>
              </a:extLst>
            </p:cNvPr>
            <p:cNvSpPr/>
            <p:nvPr/>
          </p:nvSpPr>
          <p:spPr>
            <a:xfrm>
              <a:off x="626427" y="1007866"/>
              <a:ext cx="4655515" cy="1570906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During one day it was 7 °C.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 night the temperature fell to minus 3 °C.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many degrees has the temperature fallen? 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CEC84AF-DD7E-4497-9A1C-5DD9BD7904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981676" y="1301321"/>
              <a:ext cx="307921" cy="51986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34AF524-CAF5-4292-A262-B437E4CE72CA}"/>
              </a:ext>
            </a:extLst>
          </p:cNvPr>
          <p:cNvGrpSpPr/>
          <p:nvPr/>
        </p:nvGrpSpPr>
        <p:grpSpPr>
          <a:xfrm>
            <a:off x="3619073" y="2727708"/>
            <a:ext cx="3284967" cy="842962"/>
            <a:chOff x="933173" y="704399"/>
            <a:chExt cx="4379955" cy="954480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4EE90260-E879-4129-97D9-742FE59A79C3}"/>
                </a:ext>
              </a:extLst>
            </p:cNvPr>
            <p:cNvSpPr/>
            <p:nvPr/>
          </p:nvSpPr>
          <p:spPr>
            <a:xfrm>
              <a:off x="933173" y="704399"/>
              <a:ext cx="4348770" cy="954480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many degrees had it fallen when it got to zero?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then?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FE60175-83E3-4D65-870F-F344961767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5005207" y="1139012"/>
              <a:ext cx="307921" cy="519866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443E35C-7AB7-4E5B-89DF-142A63D9DD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54" r="6173"/>
          <a:stretch/>
        </p:blipFill>
        <p:spPr>
          <a:xfrm>
            <a:off x="898634" y="830765"/>
            <a:ext cx="1318820" cy="5333552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AD06368-A344-4621-94A6-7AE178EE228D}"/>
              </a:ext>
            </a:extLst>
          </p:cNvPr>
          <p:cNvSpPr/>
          <p:nvPr/>
        </p:nvSpPr>
        <p:spPr>
          <a:xfrm>
            <a:off x="1044623" y="1696601"/>
            <a:ext cx="411360" cy="1361910"/>
          </a:xfrm>
          <a:custGeom>
            <a:avLst/>
            <a:gdLst>
              <a:gd name="connsiteX0" fmla="*/ 301001 w 411360"/>
              <a:gd name="connsiteY0" fmla="*/ 0 h 1072055"/>
              <a:gd name="connsiteX1" fmla="*/ 1456 w 411360"/>
              <a:gd name="connsiteY1" fmla="*/ 614855 h 1072055"/>
              <a:gd name="connsiteX2" fmla="*/ 411360 w 411360"/>
              <a:gd name="connsiteY2" fmla="*/ 1072055 h 1072055"/>
              <a:gd name="connsiteX3" fmla="*/ 411360 w 411360"/>
              <a:gd name="connsiteY3" fmla="*/ 1072055 h 107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360" h="1072055">
                <a:moveTo>
                  <a:pt x="301001" y="0"/>
                </a:moveTo>
                <a:cubicBezTo>
                  <a:pt x="142032" y="218089"/>
                  <a:pt x="-16937" y="436179"/>
                  <a:pt x="1456" y="614855"/>
                </a:cubicBezTo>
                <a:cubicBezTo>
                  <a:pt x="19849" y="793531"/>
                  <a:pt x="411360" y="1072055"/>
                  <a:pt x="411360" y="1072055"/>
                </a:cubicBezTo>
                <a:lnTo>
                  <a:pt x="411360" y="1072055"/>
                </a:lnTo>
              </a:path>
            </a:pathLst>
          </a:custGeom>
          <a:noFill/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3A590CF-C76B-405E-AD02-F335995F2B5B}"/>
              </a:ext>
            </a:extLst>
          </p:cNvPr>
          <p:cNvSpPr/>
          <p:nvPr/>
        </p:nvSpPr>
        <p:spPr>
          <a:xfrm rot="430394">
            <a:off x="1117832" y="3058511"/>
            <a:ext cx="411360" cy="580684"/>
          </a:xfrm>
          <a:custGeom>
            <a:avLst/>
            <a:gdLst>
              <a:gd name="connsiteX0" fmla="*/ 301001 w 411360"/>
              <a:gd name="connsiteY0" fmla="*/ 0 h 1072055"/>
              <a:gd name="connsiteX1" fmla="*/ 1456 w 411360"/>
              <a:gd name="connsiteY1" fmla="*/ 614855 h 1072055"/>
              <a:gd name="connsiteX2" fmla="*/ 411360 w 411360"/>
              <a:gd name="connsiteY2" fmla="*/ 1072055 h 1072055"/>
              <a:gd name="connsiteX3" fmla="*/ 411360 w 411360"/>
              <a:gd name="connsiteY3" fmla="*/ 1072055 h 107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360" h="1072055">
                <a:moveTo>
                  <a:pt x="301001" y="0"/>
                </a:moveTo>
                <a:cubicBezTo>
                  <a:pt x="142032" y="218089"/>
                  <a:pt x="-16937" y="436179"/>
                  <a:pt x="1456" y="614855"/>
                </a:cubicBezTo>
                <a:cubicBezTo>
                  <a:pt x="19849" y="793531"/>
                  <a:pt x="411360" y="1072055"/>
                  <a:pt x="411360" y="1072055"/>
                </a:cubicBezTo>
                <a:lnTo>
                  <a:pt x="411360" y="1072055"/>
                </a:lnTo>
              </a:path>
            </a:pathLst>
          </a:custGeom>
          <a:noFill/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5DF86E-80B2-4895-8EC6-62E0380C6939}"/>
              </a:ext>
            </a:extLst>
          </p:cNvPr>
          <p:cNvGrpSpPr/>
          <p:nvPr/>
        </p:nvGrpSpPr>
        <p:grpSpPr>
          <a:xfrm>
            <a:off x="1638028" y="1451613"/>
            <a:ext cx="841366" cy="2427395"/>
            <a:chOff x="6774005" y="1783688"/>
            <a:chExt cx="841366" cy="242739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11AAB7-8C14-4AF2-9A03-B9F1CD37842C}"/>
                </a:ext>
              </a:extLst>
            </p:cNvPr>
            <p:cNvSpPr txBox="1"/>
            <p:nvPr/>
          </p:nvSpPr>
          <p:spPr>
            <a:xfrm>
              <a:off x="6842861" y="1783688"/>
              <a:ext cx="772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400" b="1" kern="0" dirty="0">
                  <a:solidFill>
                    <a:srgbClr val="FFFF00"/>
                  </a:solidFill>
                </a:rPr>
                <a:t>7</a:t>
              </a: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</a:rPr>
                <a:t>˚C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52E445E-EFBA-4446-963D-41379B52D954}"/>
                </a:ext>
              </a:extLst>
            </p:cNvPr>
            <p:cNvSpPr txBox="1"/>
            <p:nvPr/>
          </p:nvSpPr>
          <p:spPr>
            <a:xfrm>
              <a:off x="6774005" y="3749418"/>
              <a:ext cx="772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</a:rPr>
                <a:t>-3˚C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29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negative numbers in the context of temperature: Calculate rises and falls in temperature.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818257-9B5C-49B4-B762-5F83AA105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06" y="830765"/>
            <a:ext cx="1360433" cy="53348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C8CDE1-1FEC-4481-8057-70D643BB37D8}"/>
              </a:ext>
            </a:extLst>
          </p:cNvPr>
          <p:cNvSpPr txBox="1"/>
          <p:nvPr/>
        </p:nvSpPr>
        <p:spPr>
          <a:xfrm>
            <a:off x="1739939" y="2275893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3˚C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E6D55C-31A2-4E73-84BA-5480F0D4F42D}"/>
              </a:ext>
            </a:extLst>
          </p:cNvPr>
          <p:cNvSpPr txBox="1"/>
          <p:nvPr/>
        </p:nvSpPr>
        <p:spPr>
          <a:xfrm>
            <a:off x="1647186" y="3426762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-3˚C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4BAB84-B033-4798-8E61-73D92265A5FA}"/>
              </a:ext>
            </a:extLst>
          </p:cNvPr>
          <p:cNvGrpSpPr/>
          <p:nvPr/>
        </p:nvGrpSpPr>
        <p:grpSpPr>
          <a:xfrm>
            <a:off x="3578772" y="1890940"/>
            <a:ext cx="3589042" cy="1133367"/>
            <a:chOff x="701946" y="1007866"/>
            <a:chExt cx="4785388" cy="1283304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F2E6A2C7-C148-4CFB-8CCC-5EDD69FC9B6D}"/>
                </a:ext>
              </a:extLst>
            </p:cNvPr>
            <p:cNvSpPr/>
            <p:nvPr/>
          </p:nvSpPr>
          <p:spPr>
            <a:xfrm>
              <a:off x="701946" y="1007866"/>
              <a:ext cx="4579996" cy="1283304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In the morning the temperature rose to 3°C. 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How much did the temperature rise between night and morning?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E594D4E-CBBC-47F8-BEC4-D96C3B4C0D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5179413" y="1238233"/>
              <a:ext cx="307921" cy="519866"/>
            </a:xfrm>
            <a:prstGeom prst="rect">
              <a:avLst/>
            </a:prstGeom>
          </p:spPr>
        </p:pic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3EE7E68-8D26-402E-8AD7-6555B89395D6}"/>
              </a:ext>
            </a:extLst>
          </p:cNvPr>
          <p:cNvSpPr/>
          <p:nvPr/>
        </p:nvSpPr>
        <p:spPr>
          <a:xfrm rot="238093">
            <a:off x="1111652" y="3071336"/>
            <a:ext cx="411360" cy="596572"/>
          </a:xfrm>
          <a:custGeom>
            <a:avLst/>
            <a:gdLst>
              <a:gd name="connsiteX0" fmla="*/ 301001 w 411360"/>
              <a:gd name="connsiteY0" fmla="*/ 0 h 1072055"/>
              <a:gd name="connsiteX1" fmla="*/ 1456 w 411360"/>
              <a:gd name="connsiteY1" fmla="*/ 614855 h 1072055"/>
              <a:gd name="connsiteX2" fmla="*/ 411360 w 411360"/>
              <a:gd name="connsiteY2" fmla="*/ 1072055 h 1072055"/>
              <a:gd name="connsiteX3" fmla="*/ 411360 w 411360"/>
              <a:gd name="connsiteY3" fmla="*/ 1072055 h 107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360" h="1072055">
                <a:moveTo>
                  <a:pt x="301001" y="0"/>
                </a:moveTo>
                <a:cubicBezTo>
                  <a:pt x="142032" y="218089"/>
                  <a:pt x="-16937" y="436179"/>
                  <a:pt x="1456" y="614855"/>
                </a:cubicBezTo>
                <a:cubicBezTo>
                  <a:pt x="19849" y="793531"/>
                  <a:pt x="411360" y="1072055"/>
                  <a:pt x="411360" y="1072055"/>
                </a:cubicBezTo>
                <a:lnTo>
                  <a:pt x="411360" y="1072055"/>
                </a:lnTo>
              </a:path>
            </a:pathLst>
          </a:custGeom>
          <a:noFill/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FE8B3CF-FBFA-4B26-AF5C-151B96A986F0}"/>
              </a:ext>
            </a:extLst>
          </p:cNvPr>
          <p:cNvSpPr/>
          <p:nvPr/>
        </p:nvSpPr>
        <p:spPr>
          <a:xfrm rot="314190">
            <a:off x="1090520" y="2475192"/>
            <a:ext cx="411360" cy="577248"/>
          </a:xfrm>
          <a:custGeom>
            <a:avLst/>
            <a:gdLst>
              <a:gd name="connsiteX0" fmla="*/ 301001 w 411360"/>
              <a:gd name="connsiteY0" fmla="*/ 0 h 1072055"/>
              <a:gd name="connsiteX1" fmla="*/ 1456 w 411360"/>
              <a:gd name="connsiteY1" fmla="*/ 614855 h 1072055"/>
              <a:gd name="connsiteX2" fmla="*/ 411360 w 411360"/>
              <a:gd name="connsiteY2" fmla="*/ 1072055 h 1072055"/>
              <a:gd name="connsiteX3" fmla="*/ 411360 w 411360"/>
              <a:gd name="connsiteY3" fmla="*/ 1072055 h 107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360" h="1072055">
                <a:moveTo>
                  <a:pt x="301001" y="0"/>
                </a:moveTo>
                <a:cubicBezTo>
                  <a:pt x="142032" y="218089"/>
                  <a:pt x="-16937" y="436179"/>
                  <a:pt x="1456" y="614855"/>
                </a:cubicBezTo>
                <a:cubicBezTo>
                  <a:pt x="19849" y="793531"/>
                  <a:pt x="411360" y="1072055"/>
                  <a:pt x="411360" y="1072055"/>
                </a:cubicBezTo>
                <a:lnTo>
                  <a:pt x="411360" y="1072055"/>
                </a:lnTo>
              </a:path>
            </a:pathLst>
          </a:custGeom>
          <a:noFill/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66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negative numbers in the context of temperature: Calculate rises and falls in temperature.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FEF487-1D8D-4B75-A7E8-F97F30D38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51" y="823912"/>
            <a:ext cx="1320856" cy="535191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45520BB-15EB-44D0-B7D4-B8F8F8F1B045}"/>
              </a:ext>
            </a:extLst>
          </p:cNvPr>
          <p:cNvGrpSpPr/>
          <p:nvPr/>
        </p:nvGrpSpPr>
        <p:grpSpPr>
          <a:xfrm>
            <a:off x="3897699" y="2455979"/>
            <a:ext cx="3417345" cy="1150973"/>
            <a:chOff x="870111" y="1007866"/>
            <a:chExt cx="4556459" cy="1303239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A4345155-C676-4816-8D36-46D90A48CF14}"/>
                </a:ext>
              </a:extLst>
            </p:cNvPr>
            <p:cNvSpPr/>
            <p:nvPr/>
          </p:nvSpPr>
          <p:spPr>
            <a:xfrm>
              <a:off x="870111" y="1007866"/>
              <a:ext cx="4411830" cy="130323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Overnight the temperature dropped to -8˚C.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much has the temperature fallen?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2C7AAE-5BB5-40F5-97B1-F16038D7F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5118649" y="1301321"/>
              <a:ext cx="307921" cy="51986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19576D8-4A99-49AF-8AEB-99E994F32ACF}"/>
              </a:ext>
            </a:extLst>
          </p:cNvPr>
          <p:cNvSpPr txBox="1"/>
          <p:nvPr/>
        </p:nvSpPr>
        <p:spPr>
          <a:xfrm>
            <a:off x="1700641" y="2214091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</a:rPr>
              <a:t>3˚C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4877D8-0CD2-46A8-96E5-034822B8CB71}"/>
              </a:ext>
            </a:extLst>
          </p:cNvPr>
          <p:cNvSpPr txBox="1"/>
          <p:nvPr/>
        </p:nvSpPr>
        <p:spPr>
          <a:xfrm>
            <a:off x="1621813" y="4393950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</a:rPr>
              <a:t>-8˚C</a:t>
            </a:r>
          </a:p>
        </p:txBody>
      </p:sp>
    </p:spTree>
    <p:extLst>
      <p:ext uri="{BB962C8B-B14F-4D97-AF65-F5344CB8AC3E}">
        <p14:creationId xmlns:p14="http://schemas.microsoft.com/office/powerpoint/2010/main" val="292635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negative numbers in the context of temperature: Calculate rises and falls in temperature.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49EDF-D186-4833-98A2-F53CC7FD44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62" r="5072"/>
          <a:stretch/>
        </p:blipFill>
        <p:spPr>
          <a:xfrm>
            <a:off x="859501" y="814999"/>
            <a:ext cx="1316140" cy="53274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7E41C0-007C-4C22-942D-C3509ED65E62}"/>
              </a:ext>
            </a:extLst>
          </p:cNvPr>
          <p:cNvSpPr txBox="1"/>
          <p:nvPr/>
        </p:nvSpPr>
        <p:spPr>
          <a:xfrm>
            <a:off x="1647494" y="1725360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</a:rPr>
              <a:t>6˚C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1AEEE1-8E55-4B80-8D36-DC195339653A}"/>
              </a:ext>
            </a:extLst>
          </p:cNvPr>
          <p:cNvSpPr txBox="1"/>
          <p:nvPr/>
        </p:nvSpPr>
        <p:spPr>
          <a:xfrm>
            <a:off x="1621813" y="4393950"/>
            <a:ext cx="77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FF00"/>
                </a:solidFill>
              </a:rPr>
              <a:t>-8˚C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302EC11-0390-419F-9F30-5B6963849F48}"/>
              </a:ext>
            </a:extLst>
          </p:cNvPr>
          <p:cNvGrpSpPr/>
          <p:nvPr/>
        </p:nvGrpSpPr>
        <p:grpSpPr>
          <a:xfrm>
            <a:off x="3578772" y="898633"/>
            <a:ext cx="3440739" cy="977464"/>
            <a:chOff x="701946" y="1007867"/>
            <a:chExt cx="4587651" cy="1106776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F573FED1-CFB9-40F6-BE86-136580129D2F}"/>
                </a:ext>
              </a:extLst>
            </p:cNvPr>
            <p:cNvSpPr/>
            <p:nvPr/>
          </p:nvSpPr>
          <p:spPr>
            <a:xfrm>
              <a:off x="701946" y="1007867"/>
              <a:ext cx="4579996" cy="1106776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In the morning the temperature rose to 6°C. How much did the temperature go up between night and morning?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FF4D917-C272-442D-9686-332B79941A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981676" y="1301321"/>
              <a:ext cx="307921" cy="519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945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50B372-B80F-4FD5-B639-0FD691F25C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534" y="125500"/>
            <a:ext cx="4926655" cy="6145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BD66E0-5B34-46E2-A4EC-A7CEF846B6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6053" y="3957684"/>
            <a:ext cx="5117738" cy="1103305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962300" y="4097218"/>
            <a:ext cx="1721868" cy="1103305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86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1710</TotalTime>
  <Words>1368</Words>
  <Application>Microsoft Office PowerPoint</Application>
  <PresentationFormat>On-screen Show (4:3)</PresentationFormat>
  <Paragraphs>176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KPress</cp:lastModifiedBy>
  <cp:revision>159</cp:revision>
  <dcterms:created xsi:type="dcterms:W3CDTF">2018-09-13T11:08:58Z</dcterms:created>
  <dcterms:modified xsi:type="dcterms:W3CDTF">2021-01-08T12:49:27Z</dcterms:modified>
</cp:coreProperties>
</file>