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9"/>
  </p:notesMasterIdLst>
  <p:handoutMasterIdLst>
    <p:handoutMasterId r:id="rId10"/>
  </p:handoutMasterIdLst>
  <p:sldIdLst>
    <p:sldId id="310" r:id="rId2"/>
    <p:sldId id="316" r:id="rId3"/>
    <p:sldId id="315" r:id="rId4"/>
    <p:sldId id="317" r:id="rId5"/>
    <p:sldId id="318" r:id="rId6"/>
    <p:sldId id="319" r:id="rId7"/>
    <p:sldId id="320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B1EB"/>
    <a:srgbClr val="253746"/>
    <a:srgbClr val="EA7600"/>
    <a:srgbClr val="9AF67A"/>
    <a:srgbClr val="85F45E"/>
    <a:srgbClr val="E7B8F6"/>
    <a:srgbClr val="F4D2FE"/>
    <a:srgbClr val="F7B635"/>
    <a:srgbClr val="E2AAF4"/>
    <a:srgbClr val="F1C6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926" autoAdjust="0"/>
    <p:restoredTop sz="96716" autoAdjust="0"/>
  </p:normalViewPr>
  <p:slideViewPr>
    <p:cSldViewPr snapToGrid="0">
      <p:cViewPr varScale="1">
        <p:scale>
          <a:sx n="73" d="100"/>
          <a:sy n="73" d="100"/>
        </p:scale>
        <p:origin x="93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-1566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23DE30-A7BD-4FAF-BD70-A5A57B8B8A99}" type="datetimeFigureOut">
              <a:rPr lang="en-GB" smtClean="0"/>
              <a:t>08/05/2020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A258B1-1DD7-475B-A54B-CBC3FF4B63C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4787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C001-2C7A-4C2A-8B06-705CA02DC7C6}" type="datetimeFigureOut">
              <a:rPr lang="en-GB" smtClean="0"/>
              <a:t>08/05/2020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73E03-7F6C-40B1-9C82-92C8804404E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27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>
                <a:solidFill>
                  <a:prstClr val="black"/>
                </a:solidFill>
              </a:rPr>
              <a:pPr/>
              <a:t>1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630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>
                <a:solidFill>
                  <a:prstClr val="black"/>
                </a:solidFill>
              </a:rPr>
              <a:pPr/>
              <a:t>2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2142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>
                <a:solidFill>
                  <a:prstClr val="black"/>
                </a:solidFill>
              </a:rPr>
              <a:pPr/>
              <a:t>3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107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hamilton-trust.org.uk/maths/year-5-maths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257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3219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0822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>
              <a:solidFill>
                <a:prstClr val="white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 dirty="0"/>
              <a:t>Year 5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9D1CB2-11BF-434A-9AE8-BEAF97E774D6}"/>
              </a:ext>
            </a:extLst>
          </p:cNvPr>
          <p:cNvSpPr/>
          <p:nvPr userDrawn="1"/>
        </p:nvSpPr>
        <p:spPr>
          <a:xfrm>
            <a:off x="810410" y="6390463"/>
            <a:ext cx="16813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>
                <a:solidFill>
                  <a:srgbClr val="EA7600"/>
                </a:solidFill>
              </a:rPr>
              <a:t>© </a:t>
            </a:r>
            <a:r>
              <a:rPr lang="en-GB" sz="1200" dirty="0">
                <a:solidFill>
                  <a:srgbClr val="EA7600"/>
                </a:solidFill>
                <a:hlinkClick r:id="rId2"/>
              </a:rPr>
              <a:t>hamilton-trust.org.uk</a:t>
            </a:r>
            <a:endParaRPr lang="en-GB" sz="1200" dirty="0">
              <a:solidFill>
                <a:srgbClr val="EA76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453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306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571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115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956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76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195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1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596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bg1">
                <a:lumMod val="95000"/>
              </a:schemeClr>
            </a:gs>
            <a:gs pos="0">
              <a:schemeClr val="accent1">
                <a:lumMod val="20000"/>
                <a:lumOff val="8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dirty="0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88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2.m4a"/><Relationship Id="rId7" Type="http://schemas.openxmlformats.org/officeDocument/2006/relationships/image" Target="../media/image3.png"/><Relationship Id="rId2" Type="http://schemas.microsoft.com/office/2007/relationships/media" Target="../media/media1.m4a"/><Relationship Id="rId1" Type="http://schemas.openxmlformats.org/officeDocument/2006/relationships/audio" Target="NULL" TargetMode="External"/><Relationship Id="rId6" Type="http://schemas.openxmlformats.org/officeDocument/2006/relationships/image" Target="../media/image2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microsoft.com/office/2007/relationships/media" Target="../media/media3.m4a"/><Relationship Id="rId1" Type="http://schemas.openxmlformats.org/officeDocument/2006/relationships/audio" Target="NULL" TargetMode="Externa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1</a:t>
            </a:fld>
            <a:endParaRPr lang="en-GB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 dirty="0"/>
              <a:t>Year 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8712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Describe properties of </a:t>
            </a:r>
            <a:r>
              <a:rPr lang="en-GB" sz="2000" b="1" dirty="0" smtClean="0">
                <a:solidFill>
                  <a:srgbClr val="5B9BD5">
                    <a:lumMod val="75000"/>
                  </a:srgbClr>
                </a:solidFill>
              </a:rPr>
              <a:t>polygons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.</a:t>
            </a:r>
          </a:p>
        </p:txBody>
      </p:sp>
      <p:pic>
        <p:nvPicPr>
          <p:cNvPr id="4" name="Picture 3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7BB0AF84-2679-4872-B63F-D2DCD0C7DAE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96" t="8616" r="12353" b="9863"/>
          <a:stretch/>
        </p:blipFill>
        <p:spPr>
          <a:xfrm>
            <a:off x="156117" y="538755"/>
            <a:ext cx="6004802" cy="4469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Speech Bubble: Rectangle with Corners Rounded 14">
            <a:extLst>
              <a:ext uri="{FF2B5EF4-FFF2-40B4-BE49-F238E27FC236}">
                <a16:creationId xmlns:a16="http://schemas.microsoft.com/office/drawing/2014/main" id="{765E2B75-EFA1-45B2-BD59-745A73F382F4}"/>
              </a:ext>
            </a:extLst>
          </p:cNvPr>
          <p:cNvSpPr/>
          <p:nvPr/>
        </p:nvSpPr>
        <p:spPr>
          <a:xfrm>
            <a:off x="4552282" y="5008152"/>
            <a:ext cx="4335487" cy="1166617"/>
          </a:xfrm>
          <a:prstGeom prst="wedgeRoundRectCallout">
            <a:avLst>
              <a:gd name="adj1" fmla="val 1196"/>
              <a:gd name="adj2" fmla="val -90182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>
            <a:solidFill>
              <a:srgbClr val="FFC000"/>
            </a:solidFill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lvl="0" algn="ctr" defTabSz="914400">
              <a:defRPr/>
            </a:pPr>
            <a:r>
              <a:rPr lang="en-GB" sz="1600" b="1" kern="0" dirty="0">
                <a:solidFill>
                  <a:srgbClr val="253746"/>
                </a:solidFill>
              </a:rPr>
              <a:t>Note how most of the shapes are </a:t>
            </a:r>
            <a:r>
              <a:rPr lang="en-GB" sz="1600" b="1" kern="0" dirty="0">
                <a:solidFill>
                  <a:srgbClr val="00B050"/>
                </a:solidFill>
              </a:rPr>
              <a:t>polygons</a:t>
            </a:r>
            <a:r>
              <a:rPr lang="en-GB" sz="1600" b="1" kern="0" dirty="0">
                <a:solidFill>
                  <a:srgbClr val="253746"/>
                </a:solidFill>
              </a:rPr>
              <a:t>. Shapes with all straight sides are called polygons.  </a:t>
            </a:r>
            <a:r>
              <a:rPr lang="en-GB" sz="1600" b="1" u="sng" kern="0" dirty="0">
                <a:solidFill>
                  <a:srgbClr val="253746"/>
                </a:solidFill>
              </a:rPr>
              <a:t>Circles, ovals and semicircles are not polygons</a:t>
            </a:r>
            <a:r>
              <a:rPr lang="en-GB" sz="1600" b="1" kern="0" dirty="0">
                <a:solidFill>
                  <a:srgbClr val="253746"/>
                </a:solidFill>
              </a:rPr>
              <a:t> even though they are 2-D shapes.</a:t>
            </a:r>
            <a:endParaRPr kumimoji="0" lang="en-GB" sz="1600" b="1" i="1" u="none" strike="noStrike" kern="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2">
            <a:hlinkClick r:id="" action="ppaction://media"/>
            <a:extLst>
              <a:ext uri="{FF2B5EF4-FFF2-40B4-BE49-F238E27FC236}">
                <a16:creationId xmlns:a16="http://schemas.microsoft.com/office/drawing/2014/main" id="{A1911E7D-A677-4954-943A-94680099AE9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167" end="34941.1496"/>
                  <p14:fade out="5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920748" y="2238376"/>
            <a:ext cx="609600" cy="609600"/>
          </a:xfrm>
          <a:prstGeom prst="rect">
            <a:avLst/>
          </a:prstGeom>
        </p:spPr>
      </p:pic>
      <p:pic>
        <p:nvPicPr>
          <p:cNvPr id="5" name="1">
            <a:hlinkClick r:id="" action="ppaction://media"/>
            <a:extLst>
              <a:ext uri="{FF2B5EF4-FFF2-40B4-BE49-F238E27FC236}">
                <a16:creationId xmlns:a16="http://schemas.microsoft.com/office/drawing/2014/main" id="{D1B7575C-E2C4-4DB7-B127-2F237977CAB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880" end="29148.7913"/>
                  <p14:fade in="5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388013" y="338700"/>
            <a:ext cx="609600" cy="609600"/>
          </a:xfrm>
          <a:prstGeom prst="rect">
            <a:avLst/>
          </a:prstGeom>
        </p:spPr>
      </p:pic>
      <p:pic>
        <p:nvPicPr>
          <p:cNvPr id="9" name="1">
            <a:hlinkClick r:id="" action="ppaction://media"/>
            <a:extLst>
              <a:ext uri="{FF2B5EF4-FFF2-40B4-BE49-F238E27FC236}">
                <a16:creationId xmlns:a16="http://schemas.microsoft.com/office/drawing/2014/main" id="{FCE3318C-D5B6-4AD5-821E-640B2BEB842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21656" end="12198.7913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225548" y="969450"/>
            <a:ext cx="609600" cy="609600"/>
          </a:xfrm>
          <a:prstGeom prst="rect">
            <a:avLst/>
          </a:prstGeom>
        </p:spPr>
      </p:pic>
      <p:pic>
        <p:nvPicPr>
          <p:cNvPr id="11" name="1">
            <a:hlinkClick r:id="" action="ppaction://media"/>
            <a:extLst>
              <a:ext uri="{FF2B5EF4-FFF2-40B4-BE49-F238E27FC236}">
                <a16:creationId xmlns:a16="http://schemas.microsoft.com/office/drawing/2014/main" id="{34F89EF9-E2A5-441C-908E-266BB2D1AB4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33000" end="279.7913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083213" y="15790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973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833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5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34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08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422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85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 dirty="0"/>
              <a:t>Year 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8712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Describe properties </a:t>
            </a:r>
            <a:r>
              <a:rPr lang="en-GB" sz="2000" b="1" dirty="0" smtClean="0">
                <a:solidFill>
                  <a:srgbClr val="5B9BD5">
                    <a:lumMod val="75000"/>
                  </a:srgbClr>
                </a:solidFill>
              </a:rPr>
              <a:t>of polygons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.</a:t>
            </a:r>
          </a:p>
        </p:txBody>
      </p:sp>
      <p:sp>
        <p:nvSpPr>
          <p:cNvPr id="15" name="Speech Bubble: Rectangle with Corners Rounded 14">
            <a:extLst>
              <a:ext uri="{FF2B5EF4-FFF2-40B4-BE49-F238E27FC236}">
                <a16:creationId xmlns:a16="http://schemas.microsoft.com/office/drawing/2014/main" id="{765E2B75-EFA1-45B2-BD59-745A73F382F4}"/>
              </a:ext>
            </a:extLst>
          </p:cNvPr>
          <p:cNvSpPr/>
          <p:nvPr/>
        </p:nvSpPr>
        <p:spPr>
          <a:xfrm>
            <a:off x="461596" y="1361977"/>
            <a:ext cx="3015973" cy="2492571"/>
          </a:xfrm>
          <a:prstGeom prst="wedgeRoundRectCallout">
            <a:avLst>
              <a:gd name="adj1" fmla="val 929"/>
              <a:gd name="adj2" fmla="val -44543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>
            <a:solidFill>
              <a:srgbClr val="FFC000"/>
            </a:solidFill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lvl="0" algn="ctr" defTabSz="914400">
              <a:defRPr/>
            </a:pPr>
            <a:r>
              <a:rPr lang="en-GB" sz="2400" b="1" kern="0" dirty="0">
                <a:solidFill>
                  <a:srgbClr val="253746"/>
                </a:solidFill>
              </a:rPr>
              <a:t>Some useful </a:t>
            </a:r>
            <a:r>
              <a:rPr lang="en-GB" sz="2400" b="1" kern="0" dirty="0">
                <a:solidFill>
                  <a:srgbClr val="00B050"/>
                </a:solidFill>
              </a:rPr>
              <a:t>vocabulary</a:t>
            </a:r>
            <a:r>
              <a:rPr lang="en-GB" sz="2400" b="1" kern="0" dirty="0">
                <a:solidFill>
                  <a:srgbClr val="253746"/>
                </a:solidFill>
              </a:rPr>
              <a:t> for describing shapes.</a:t>
            </a:r>
            <a:br>
              <a:rPr lang="en-GB" sz="2400" b="1" kern="0" dirty="0">
                <a:solidFill>
                  <a:srgbClr val="253746"/>
                </a:solidFill>
              </a:rPr>
            </a:br>
            <a:r>
              <a:rPr lang="en-GB" sz="2400" b="1" kern="0" dirty="0">
                <a:solidFill>
                  <a:srgbClr val="253746"/>
                </a:solidFill>
              </a:rPr>
              <a:t>This will help you with today’s activities.</a:t>
            </a:r>
            <a:endParaRPr kumimoji="0" lang="en-GB" sz="2400" b="1" i="1" u="none" strike="noStrike" kern="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91DCB65-8CE1-48A9-9881-B883E676370A}"/>
              </a:ext>
            </a:extLst>
          </p:cNvPr>
          <p:cNvSpPr/>
          <p:nvPr/>
        </p:nvSpPr>
        <p:spPr>
          <a:xfrm>
            <a:off x="3890630" y="596627"/>
            <a:ext cx="4572000" cy="55092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en-GB" sz="3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polygon</a:t>
            </a:r>
          </a:p>
          <a:p>
            <a:pPr algn="ctr"/>
            <a:endParaRPr lang="en-GB" sz="32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GB" sz="3200" u="sng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regular</a:t>
            </a:r>
            <a:r>
              <a:rPr lang="en-GB" sz="3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3200" u="sng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irregular</a:t>
            </a:r>
          </a:p>
          <a:p>
            <a:pPr algn="ctr"/>
            <a:endParaRPr lang="en-GB" sz="32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GB" sz="3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number of </a:t>
            </a:r>
            <a:r>
              <a:rPr lang="en-GB" sz="3200" u="sng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vertices</a:t>
            </a:r>
          </a:p>
          <a:p>
            <a:pPr algn="ctr"/>
            <a:endParaRPr lang="en-GB" sz="32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GB" sz="3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number of sides</a:t>
            </a:r>
          </a:p>
          <a:p>
            <a:pPr algn="ctr"/>
            <a:endParaRPr lang="en-GB" sz="32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GB" sz="3200" u="sng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right</a:t>
            </a:r>
            <a:r>
              <a:rPr lang="en-GB" sz="3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3200" u="sng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obtuse</a:t>
            </a:r>
            <a:r>
              <a:rPr lang="en-GB" sz="3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3200" u="sng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acute</a:t>
            </a:r>
            <a:r>
              <a:rPr lang="en-GB" sz="3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angles</a:t>
            </a:r>
          </a:p>
          <a:p>
            <a:pPr algn="ctr"/>
            <a:endParaRPr lang="en-GB" sz="32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GB" sz="3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lines of </a:t>
            </a:r>
            <a:r>
              <a:rPr lang="en-GB" sz="3200" u="sng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symmetry</a:t>
            </a:r>
            <a:endParaRPr lang="en-GB" sz="3200" u="sng" dirty="0"/>
          </a:p>
        </p:txBody>
      </p:sp>
      <p:pic>
        <p:nvPicPr>
          <p:cNvPr id="4" name="1">
            <a:hlinkClick r:id="" action="ppaction://media"/>
            <a:extLst>
              <a:ext uri="{FF2B5EF4-FFF2-40B4-BE49-F238E27FC236}">
                <a16:creationId xmlns:a16="http://schemas.microsoft.com/office/drawing/2014/main" id="{7DF8085B-CE7E-4317-99B6-2F4428CA3C3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149" end="991.39"/>
                  <p14:fade in="500" out="5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120726" y="53683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538A95E-45F4-42F2-BA98-8F63E7AB1F29}"/>
              </a:ext>
            </a:extLst>
          </p:cNvPr>
          <p:cNvSpPr txBox="1"/>
          <p:nvPr/>
        </p:nvSpPr>
        <p:spPr>
          <a:xfrm>
            <a:off x="4052408" y="1361977"/>
            <a:ext cx="4248443" cy="923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Regular</a:t>
            </a:r>
            <a:r>
              <a:rPr lang="en-GB" dirty="0"/>
              <a:t> shapes have all sides the same length and all angles the same size. </a:t>
            </a:r>
            <a:r>
              <a:rPr lang="en-GB" b="1" dirty="0"/>
              <a:t>Irregular</a:t>
            </a:r>
            <a:r>
              <a:rPr lang="en-GB" dirty="0"/>
              <a:t> shapes do not!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478EC12-1281-46DA-AB65-1A604371C524}"/>
              </a:ext>
            </a:extLst>
          </p:cNvPr>
          <p:cNvSpPr txBox="1"/>
          <p:nvPr/>
        </p:nvSpPr>
        <p:spPr>
          <a:xfrm>
            <a:off x="4052408" y="2667324"/>
            <a:ext cx="4248443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Vertices</a:t>
            </a:r>
            <a:r>
              <a:rPr lang="en-GB" dirty="0"/>
              <a:t> are the corners of 2-D shapes.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0B03A85-A3A7-4C5E-8F95-E1D52A01BC1E}"/>
              </a:ext>
            </a:extLst>
          </p:cNvPr>
          <p:cNvSpPr txBox="1"/>
          <p:nvPr/>
        </p:nvSpPr>
        <p:spPr>
          <a:xfrm>
            <a:off x="3971518" y="4187508"/>
            <a:ext cx="4410221" cy="12003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A </a:t>
            </a:r>
            <a:r>
              <a:rPr lang="en-GB" b="1" dirty="0"/>
              <a:t>right</a:t>
            </a:r>
            <a:r>
              <a:rPr lang="en-GB" dirty="0"/>
              <a:t> angle measures exactly 90°.</a:t>
            </a:r>
          </a:p>
          <a:p>
            <a:pPr algn="ctr"/>
            <a:r>
              <a:rPr lang="en-GB" dirty="0"/>
              <a:t>An </a:t>
            </a:r>
            <a:r>
              <a:rPr lang="en-GB" b="1" dirty="0"/>
              <a:t>acute</a:t>
            </a:r>
            <a:r>
              <a:rPr lang="en-GB" dirty="0"/>
              <a:t> angle measures between 0 and 90°.</a:t>
            </a:r>
          </a:p>
          <a:p>
            <a:pPr algn="ctr"/>
            <a:r>
              <a:rPr lang="en-GB" dirty="0"/>
              <a:t>An </a:t>
            </a:r>
            <a:r>
              <a:rPr lang="en-GB" b="1" dirty="0"/>
              <a:t>obtuse</a:t>
            </a:r>
            <a:r>
              <a:rPr lang="en-GB" dirty="0"/>
              <a:t> angle measures between</a:t>
            </a:r>
            <a:br>
              <a:rPr lang="en-GB" dirty="0"/>
            </a:br>
            <a:r>
              <a:rPr lang="en-GB" dirty="0"/>
              <a:t>90° and 180°.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2B62A17-E58D-4E4B-846C-84CA6D623F09}"/>
              </a:ext>
            </a:extLst>
          </p:cNvPr>
          <p:cNvSpPr txBox="1"/>
          <p:nvPr/>
        </p:nvSpPr>
        <p:spPr>
          <a:xfrm>
            <a:off x="3985586" y="5427454"/>
            <a:ext cx="4410221" cy="646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A shape has </a:t>
            </a:r>
            <a:r>
              <a:rPr lang="en-GB" b="1" dirty="0"/>
              <a:t>symmetry</a:t>
            </a:r>
            <a:r>
              <a:rPr lang="en-GB" dirty="0"/>
              <a:t> if it can be divided into two parts that are mirror images.</a:t>
            </a:r>
          </a:p>
        </p:txBody>
      </p:sp>
    </p:spTree>
    <p:extLst>
      <p:ext uri="{BB962C8B-B14F-4D97-AF65-F5344CB8AC3E}">
        <p14:creationId xmlns:p14="http://schemas.microsoft.com/office/powerpoint/2010/main" val="472601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4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36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5" grpId="0" animBg="1"/>
      <p:bldP spid="3" grpId="0" animBg="1"/>
      <p:bldP spid="5" grpId="0" animBg="1"/>
      <p:bldP spid="9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 dirty="0"/>
              <a:t>Year 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8712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Describe properties of </a:t>
            </a:r>
            <a:r>
              <a:rPr lang="en-GB" sz="2000" b="1" dirty="0" smtClean="0">
                <a:solidFill>
                  <a:srgbClr val="5B9BD5">
                    <a:lumMod val="75000"/>
                  </a:srgbClr>
                </a:solidFill>
              </a:rPr>
              <a:t>polygons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.</a:t>
            </a:r>
          </a:p>
        </p:txBody>
      </p:sp>
      <p:pic>
        <p:nvPicPr>
          <p:cNvPr id="5" name="Picture 4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A0659906-5900-453D-BF8D-85E86C8C08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96" t="8616" r="12353" b="9863"/>
          <a:stretch/>
        </p:blipFill>
        <p:spPr>
          <a:xfrm>
            <a:off x="383235" y="623454"/>
            <a:ext cx="5947206" cy="44265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EB330D56-0F21-4F09-8E6E-244B2EDF7695}"/>
              </a:ext>
            </a:extLst>
          </p:cNvPr>
          <p:cNvSpPr/>
          <p:nvPr/>
        </p:nvSpPr>
        <p:spPr>
          <a:xfrm>
            <a:off x="2310456" y="5111511"/>
            <a:ext cx="4410879" cy="851748"/>
          </a:xfrm>
          <a:prstGeom prst="wedgeRoundRectCallout">
            <a:avLst>
              <a:gd name="adj1" fmla="val -4853"/>
              <a:gd name="adj2" fmla="val -18407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>
            <a:solidFill>
              <a:srgbClr val="FFC000"/>
            </a:solidFill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lvl="0" algn="ctr" defTabSz="914400">
              <a:defRPr/>
            </a:pPr>
            <a:r>
              <a:rPr kumimoji="0" lang="en-GB" b="1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</a:t>
            </a:r>
            <a:r>
              <a:rPr kumimoji="0" lang="en-GB" b="1" strike="noStrike" kern="0" cap="none" spc="0" normalizeH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am thinking of a shape. It has 4 sides and no lines of symmetry, which shape is it? </a:t>
            </a:r>
            <a:endParaRPr kumimoji="0" lang="en-GB" b="1" strike="noStrike" kern="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Smiley Face 2">
            <a:extLst>
              <a:ext uri="{FF2B5EF4-FFF2-40B4-BE49-F238E27FC236}">
                <a16:creationId xmlns:a16="http://schemas.microsoft.com/office/drawing/2014/main" id="{897D7806-4826-4CF2-9142-0B5BCE66D4D2}"/>
              </a:ext>
            </a:extLst>
          </p:cNvPr>
          <p:cNvSpPr/>
          <p:nvPr/>
        </p:nvSpPr>
        <p:spPr>
          <a:xfrm>
            <a:off x="3936105" y="3585184"/>
            <a:ext cx="498764" cy="40011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DF7392CE-B384-4361-B56C-26DCADF7CC12}"/>
              </a:ext>
            </a:extLst>
          </p:cNvPr>
          <p:cNvSpPr/>
          <p:nvPr/>
        </p:nvSpPr>
        <p:spPr>
          <a:xfrm>
            <a:off x="2694144" y="5151587"/>
            <a:ext cx="4335487" cy="851748"/>
          </a:xfrm>
          <a:prstGeom prst="wedgeRoundRectCallout">
            <a:avLst>
              <a:gd name="adj1" fmla="val -4853"/>
              <a:gd name="adj2" fmla="val -18407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>
            <a:solidFill>
              <a:srgbClr val="FFC000"/>
            </a:solidFill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lvl="0" algn="ctr" defTabSz="914400">
              <a:defRPr/>
            </a:pPr>
            <a:r>
              <a:rPr kumimoji="0" lang="en-GB" b="1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This</a:t>
            </a:r>
            <a:r>
              <a:rPr kumimoji="0" lang="en-GB" b="1" strike="noStrike" kern="0" cap="none" spc="0" normalizeH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b="1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shape is an irregular polygon with 5 sides, can you spot both</a:t>
            </a:r>
            <a:r>
              <a:rPr kumimoji="0" lang="en-GB" b="1" strike="noStrike" kern="0" cap="none" spc="0" normalizeH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of them</a:t>
            </a:r>
            <a:r>
              <a:rPr kumimoji="0" lang="en-GB" b="1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</a:t>
            </a:r>
          </a:p>
        </p:txBody>
      </p:sp>
      <p:sp>
        <p:nvSpPr>
          <p:cNvPr id="9" name="Smiley Face 8">
            <a:extLst>
              <a:ext uri="{FF2B5EF4-FFF2-40B4-BE49-F238E27FC236}">
                <a16:creationId xmlns:a16="http://schemas.microsoft.com/office/drawing/2014/main" id="{A84D59C9-A6A6-46B6-8818-BB2D6922DF37}"/>
              </a:ext>
            </a:extLst>
          </p:cNvPr>
          <p:cNvSpPr/>
          <p:nvPr/>
        </p:nvSpPr>
        <p:spPr>
          <a:xfrm>
            <a:off x="2414153" y="4477423"/>
            <a:ext cx="498764" cy="400110"/>
          </a:xfrm>
          <a:prstGeom prst="smileyFace">
            <a:avLst/>
          </a:prstGeom>
          <a:solidFill>
            <a:srgbClr val="FFFF00">
              <a:alpha val="8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Smiley Face 10">
            <a:extLst>
              <a:ext uri="{FF2B5EF4-FFF2-40B4-BE49-F238E27FC236}">
                <a16:creationId xmlns:a16="http://schemas.microsoft.com/office/drawing/2014/main" id="{C7AB3D44-89B9-4E18-8AE4-726554C8DB00}"/>
              </a:ext>
            </a:extLst>
          </p:cNvPr>
          <p:cNvSpPr/>
          <p:nvPr/>
        </p:nvSpPr>
        <p:spPr>
          <a:xfrm>
            <a:off x="5178135" y="1109674"/>
            <a:ext cx="498764" cy="400110"/>
          </a:xfrm>
          <a:prstGeom prst="smileyFace">
            <a:avLst/>
          </a:prstGeom>
          <a:solidFill>
            <a:srgbClr val="FFFF00">
              <a:alpha val="8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Speech Bubble: Rectangle with Corners Rounded 12">
            <a:extLst>
              <a:ext uri="{FF2B5EF4-FFF2-40B4-BE49-F238E27FC236}">
                <a16:creationId xmlns:a16="http://schemas.microsoft.com/office/drawing/2014/main" id="{DCD0D4D0-54CB-492F-B45F-CD71114E663D}"/>
              </a:ext>
            </a:extLst>
          </p:cNvPr>
          <p:cNvSpPr/>
          <p:nvPr/>
        </p:nvSpPr>
        <p:spPr>
          <a:xfrm>
            <a:off x="2663535" y="5172531"/>
            <a:ext cx="4335487" cy="851748"/>
          </a:xfrm>
          <a:prstGeom prst="wedgeRoundRectCallout">
            <a:avLst>
              <a:gd name="adj1" fmla="val -4853"/>
              <a:gd name="adj2" fmla="val -18407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>
            <a:solidFill>
              <a:srgbClr val="FFC000"/>
            </a:solidFill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lvl="0" algn="ctr" defTabSz="914400">
              <a:defRPr/>
            </a:pPr>
            <a:r>
              <a:rPr kumimoji="0" lang="en-GB" b="1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This</a:t>
            </a:r>
            <a:r>
              <a:rPr kumimoji="0" lang="en-GB" b="1" strike="noStrike" kern="0" cap="none" spc="0" normalizeH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b="1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shape is not a polygon and has one line of symmetry. Can you find it?</a:t>
            </a:r>
          </a:p>
        </p:txBody>
      </p:sp>
      <p:sp>
        <p:nvSpPr>
          <p:cNvPr id="14" name="Smiley Face 13">
            <a:extLst>
              <a:ext uri="{FF2B5EF4-FFF2-40B4-BE49-F238E27FC236}">
                <a16:creationId xmlns:a16="http://schemas.microsoft.com/office/drawing/2014/main" id="{FC2D8A55-C178-40A8-B8F6-A1E02845A15B}"/>
              </a:ext>
            </a:extLst>
          </p:cNvPr>
          <p:cNvSpPr/>
          <p:nvPr/>
        </p:nvSpPr>
        <p:spPr>
          <a:xfrm>
            <a:off x="960841" y="3632323"/>
            <a:ext cx="498764" cy="400110"/>
          </a:xfrm>
          <a:prstGeom prst="smileyFace">
            <a:avLst/>
          </a:prstGeom>
          <a:solidFill>
            <a:srgbClr val="FFFF00">
              <a:alpha val="8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Speech Bubble: Rectangle with Corners Rounded 14">
            <a:extLst>
              <a:ext uri="{FF2B5EF4-FFF2-40B4-BE49-F238E27FC236}">
                <a16:creationId xmlns:a16="http://schemas.microsoft.com/office/drawing/2014/main" id="{14D1F540-B7F0-4C8E-B09D-7CAE468F12AA}"/>
              </a:ext>
            </a:extLst>
          </p:cNvPr>
          <p:cNvSpPr/>
          <p:nvPr/>
        </p:nvSpPr>
        <p:spPr>
          <a:xfrm>
            <a:off x="2737664" y="5152413"/>
            <a:ext cx="4335487" cy="851748"/>
          </a:xfrm>
          <a:prstGeom prst="wedgeRoundRectCallout">
            <a:avLst>
              <a:gd name="adj1" fmla="val -4853"/>
              <a:gd name="adj2" fmla="val -18407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>
            <a:solidFill>
              <a:srgbClr val="FFC000"/>
            </a:solidFill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lvl="0" algn="ctr" defTabSz="914400">
              <a:defRPr/>
            </a:pPr>
            <a:r>
              <a:rPr kumimoji="0" lang="en-GB" b="1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This</a:t>
            </a:r>
            <a:r>
              <a:rPr kumimoji="0" lang="en-GB" b="1" strike="noStrike" kern="0" cap="none" spc="0" normalizeH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b="1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shape has 3 vertices</a:t>
            </a:r>
            <a:r>
              <a:rPr kumimoji="0" lang="en-GB" b="1" strike="noStrike" kern="0" cap="none" spc="0" normalizeH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and 1 obtuse angle, which one is it?</a:t>
            </a:r>
            <a:endParaRPr kumimoji="0" lang="en-GB" b="1" strike="noStrike" kern="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Smiley Face 15">
            <a:extLst>
              <a:ext uri="{FF2B5EF4-FFF2-40B4-BE49-F238E27FC236}">
                <a16:creationId xmlns:a16="http://schemas.microsoft.com/office/drawing/2014/main" id="{223EEC47-C7C5-43EE-8F7B-D90CE67CB05C}"/>
              </a:ext>
            </a:extLst>
          </p:cNvPr>
          <p:cNvSpPr/>
          <p:nvPr/>
        </p:nvSpPr>
        <p:spPr>
          <a:xfrm>
            <a:off x="5178135" y="3632323"/>
            <a:ext cx="498764" cy="400110"/>
          </a:xfrm>
          <a:prstGeom prst="smileyFace">
            <a:avLst/>
          </a:prstGeom>
          <a:solidFill>
            <a:srgbClr val="FFFF00">
              <a:alpha val="8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Speech Bubble: Rectangle with Corners Rounded 16">
            <a:extLst>
              <a:ext uri="{FF2B5EF4-FFF2-40B4-BE49-F238E27FC236}">
                <a16:creationId xmlns:a16="http://schemas.microsoft.com/office/drawing/2014/main" id="{A15ECF3B-0648-417D-A943-F2E0D2013DE5}"/>
              </a:ext>
            </a:extLst>
          </p:cNvPr>
          <p:cNvSpPr/>
          <p:nvPr/>
        </p:nvSpPr>
        <p:spPr>
          <a:xfrm>
            <a:off x="2798883" y="5080746"/>
            <a:ext cx="4335487" cy="851748"/>
          </a:xfrm>
          <a:prstGeom prst="wedgeRoundRectCallout">
            <a:avLst>
              <a:gd name="adj1" fmla="val -8591"/>
              <a:gd name="adj2" fmla="val -18407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>
            <a:solidFill>
              <a:srgbClr val="FFC000"/>
            </a:solidFill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lvl="0" algn="ctr" defTabSz="914400">
              <a:defRPr/>
            </a:pPr>
            <a:r>
              <a:rPr kumimoji="0" lang="en-GB" b="1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This</a:t>
            </a:r>
            <a:r>
              <a:rPr kumimoji="0" lang="en-GB" b="1" strike="noStrike" kern="0" cap="none" spc="0" normalizeH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b="1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shape has 6 vertices</a:t>
            </a:r>
            <a:r>
              <a:rPr kumimoji="0" lang="en-GB" b="1" strike="noStrike" kern="0" cap="none" spc="0" normalizeH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and all the sides are the same length. Which one is it?</a:t>
            </a:r>
            <a:endParaRPr kumimoji="0" lang="en-GB" b="1" strike="noStrike" kern="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Smiley Face 17">
            <a:extLst>
              <a:ext uri="{FF2B5EF4-FFF2-40B4-BE49-F238E27FC236}">
                <a16:creationId xmlns:a16="http://schemas.microsoft.com/office/drawing/2014/main" id="{F452789B-0B0D-4C1F-A943-990A613450EB}"/>
              </a:ext>
            </a:extLst>
          </p:cNvPr>
          <p:cNvSpPr/>
          <p:nvPr/>
        </p:nvSpPr>
        <p:spPr>
          <a:xfrm>
            <a:off x="960841" y="1927834"/>
            <a:ext cx="498764" cy="400110"/>
          </a:xfrm>
          <a:prstGeom prst="smileyFace">
            <a:avLst/>
          </a:prstGeom>
          <a:solidFill>
            <a:srgbClr val="FFFF00">
              <a:alpha val="8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Speech Bubble: Rectangle with Corners Rounded 18">
            <a:extLst>
              <a:ext uri="{FF2B5EF4-FFF2-40B4-BE49-F238E27FC236}">
                <a16:creationId xmlns:a16="http://schemas.microsoft.com/office/drawing/2014/main" id="{F1A036A9-A016-4120-B7C5-EE48A73C1E66}"/>
              </a:ext>
            </a:extLst>
          </p:cNvPr>
          <p:cNvSpPr/>
          <p:nvPr/>
        </p:nvSpPr>
        <p:spPr>
          <a:xfrm>
            <a:off x="3138182" y="5096859"/>
            <a:ext cx="4335487" cy="851748"/>
          </a:xfrm>
          <a:prstGeom prst="wedgeRoundRectCallout">
            <a:avLst>
              <a:gd name="adj1" fmla="val -8591"/>
              <a:gd name="adj2" fmla="val -18407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>
            <a:solidFill>
              <a:srgbClr val="FFC000"/>
            </a:solidFill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lvl="0" algn="ctr" defTabSz="914400">
              <a:defRPr/>
            </a:pPr>
            <a:r>
              <a:rPr kumimoji="0" lang="en-GB" b="1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Now make up some clues for identifying the other shapes! </a:t>
            </a:r>
            <a:r>
              <a:rPr lang="en-GB" b="1" kern="0" dirty="0">
                <a:solidFill>
                  <a:srgbClr val="253746"/>
                </a:solidFill>
                <a:latin typeface="Calibri" panose="020F0502020204030204"/>
              </a:rPr>
              <a:t>Try them out with an adult, can they figure them out?</a:t>
            </a:r>
            <a:endParaRPr kumimoji="0" lang="en-GB" b="1" strike="noStrike" kern="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8515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  <p:bldP spid="8" grpId="0" animBg="1"/>
      <p:bldP spid="8" grpId="1" animBg="1"/>
      <p:bldP spid="9" grpId="0" animBg="1"/>
      <p:bldP spid="11" grpId="0" animBg="1"/>
      <p:bldP spid="13" grpId="0" animBg="1"/>
      <p:bldP spid="13" grpId="1" animBg="1"/>
      <p:bldP spid="14" grpId="0" animBg="1"/>
      <p:bldP spid="15" grpId="0" animBg="1"/>
      <p:bldP spid="15" grpId="1" animBg="1"/>
      <p:bldP spid="16" grpId="0" animBg="1"/>
      <p:bldP spid="17" grpId="1" animBg="1"/>
      <p:bldP spid="17" grpId="2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smtClean="0"/>
              <a:t>Year 5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4</a:t>
            </a:fld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7163" y="0"/>
            <a:ext cx="9301163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38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smtClean="0"/>
              <a:t>Year 5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5</a:t>
            </a:fld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326691" cy="6165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776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smtClean="0"/>
              <a:t>Year 5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6</a:t>
            </a:fld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38101"/>
            <a:ext cx="9146345" cy="621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998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63731" y="321651"/>
            <a:ext cx="5897880" cy="827881"/>
          </a:xfrm>
          <a:prstGeom prst="wedgeRoundRectCallout">
            <a:avLst>
              <a:gd name="adj1" fmla="val -6292"/>
              <a:gd name="adj2" fmla="val 97213"/>
              <a:gd name="adj3" fmla="val 16667"/>
            </a:avLst>
          </a:prstGeom>
          <a:solidFill>
            <a:srgbClr val="FFC000"/>
          </a:solidFill>
        </p:spPr>
        <p:txBody>
          <a:bodyPr>
            <a:normAutofit/>
          </a:bodyPr>
          <a:lstStyle/>
          <a:p>
            <a:pPr algn="l"/>
            <a:r>
              <a:rPr lang="en-GB" dirty="0" smtClean="0"/>
              <a:t>What happens if we join up the diagonals of these shapes?</a:t>
            </a:r>
          </a:p>
          <a:p>
            <a:pPr algn="l"/>
            <a:r>
              <a:rPr lang="en-GB" dirty="0" smtClean="0"/>
              <a:t>How can we describe how the lines meet?</a:t>
            </a: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smtClean="0"/>
              <a:t>Year 5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7</a:t>
            </a:fld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3203666" y="1332413"/>
            <a:ext cx="3448594" cy="1711234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" name="Straight Connector 6"/>
          <p:cNvCxnSpPr/>
          <p:nvPr/>
        </p:nvCxnSpPr>
        <p:spPr>
          <a:xfrm>
            <a:off x="3203666" y="1332411"/>
            <a:ext cx="3432265" cy="171123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3203666" y="1332410"/>
            <a:ext cx="3448594" cy="171123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Line Callout 1 10"/>
          <p:cNvSpPr/>
          <p:nvPr/>
        </p:nvSpPr>
        <p:spPr>
          <a:xfrm>
            <a:off x="4624251" y="1920239"/>
            <a:ext cx="587829" cy="535577"/>
          </a:xfrm>
          <a:prstGeom prst="borderCallout1">
            <a:avLst>
              <a:gd name="adj1" fmla="val 18750"/>
              <a:gd name="adj2" fmla="val -8333"/>
              <a:gd name="adj3" fmla="val 100305"/>
              <a:gd name="adj4" fmla="val -41722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300446" y="1619794"/>
            <a:ext cx="219292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The diagonals bisect each other (this means that they meet </a:t>
            </a:r>
            <a:r>
              <a:rPr lang="en-GB" u="sng" dirty="0" smtClean="0"/>
              <a:t>halfway</a:t>
            </a:r>
            <a:r>
              <a:rPr lang="en-GB" dirty="0" smtClean="0"/>
              <a:t> along both lines).</a:t>
            </a:r>
          </a:p>
          <a:p>
            <a:r>
              <a:rPr lang="en-GB" dirty="0" smtClean="0"/>
              <a:t>They do not make a right angle – they make </a:t>
            </a:r>
            <a:r>
              <a:rPr lang="en-GB" u="sng" dirty="0" smtClean="0"/>
              <a:t>two acute </a:t>
            </a:r>
            <a:r>
              <a:rPr lang="en-GB" dirty="0" smtClean="0"/>
              <a:t>and </a:t>
            </a:r>
            <a:r>
              <a:rPr lang="en-GB" u="sng" dirty="0" smtClean="0"/>
              <a:t>two obtuse </a:t>
            </a:r>
            <a:r>
              <a:rPr lang="en-GB" dirty="0" smtClean="0"/>
              <a:t>angles. </a:t>
            </a:r>
            <a:endParaRPr lang="en-GB" dirty="0"/>
          </a:p>
        </p:txBody>
      </p:sp>
      <p:pic>
        <p:nvPicPr>
          <p:cNvPr id="14" name="Picture 13" descr="vocabulary - What is an unambiguous term for a square ...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62" t="20777" r="17206" b="20673"/>
          <a:stretch/>
        </p:blipFill>
        <p:spPr>
          <a:xfrm>
            <a:off x="2911858" y="3148313"/>
            <a:ext cx="2547258" cy="2919548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>
          <a:xfrm flipV="1">
            <a:off x="3020786" y="4068309"/>
            <a:ext cx="2321923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181747" y="3212691"/>
            <a:ext cx="0" cy="271784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Line Callout 1 19"/>
          <p:cNvSpPr/>
          <p:nvPr/>
        </p:nvSpPr>
        <p:spPr>
          <a:xfrm>
            <a:off x="3887832" y="3800520"/>
            <a:ext cx="587829" cy="535577"/>
          </a:xfrm>
          <a:prstGeom prst="borderCallout1">
            <a:avLst>
              <a:gd name="adj1" fmla="val 21189"/>
              <a:gd name="adj2" fmla="val 107223"/>
              <a:gd name="adj3" fmla="val 53964"/>
              <a:gd name="adj4" fmla="val 44722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extBox 20"/>
          <p:cNvSpPr txBox="1"/>
          <p:nvPr/>
        </p:nvSpPr>
        <p:spPr>
          <a:xfrm>
            <a:off x="6612598" y="3412849"/>
            <a:ext cx="24171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The diagonals </a:t>
            </a:r>
            <a:r>
              <a:rPr lang="en-GB" u="sng" dirty="0" smtClean="0"/>
              <a:t>do not bisect</a:t>
            </a:r>
            <a:r>
              <a:rPr lang="en-GB" dirty="0" smtClean="0"/>
              <a:t> because they meet halfway along the horizontal line but not halfway along the vertical line.</a:t>
            </a:r>
          </a:p>
          <a:p>
            <a:r>
              <a:rPr lang="en-GB" dirty="0" smtClean="0"/>
              <a:t>They do make a </a:t>
            </a:r>
            <a:r>
              <a:rPr lang="en-GB" u="sng" dirty="0" smtClean="0"/>
              <a:t>right angle. </a:t>
            </a:r>
            <a:endParaRPr lang="en-GB" u="sng" dirty="0"/>
          </a:p>
        </p:txBody>
      </p:sp>
      <p:sp>
        <p:nvSpPr>
          <p:cNvPr id="22" name="TextBox 21"/>
          <p:cNvSpPr txBox="1"/>
          <p:nvPr/>
        </p:nvSpPr>
        <p:spPr>
          <a:xfrm>
            <a:off x="6887393" y="0"/>
            <a:ext cx="2256607" cy="2554545"/>
          </a:xfrm>
          <a:prstGeom prst="rect">
            <a:avLst/>
          </a:prstGeom>
          <a:solidFill>
            <a:srgbClr val="F9B1EB"/>
          </a:solidFill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rgbClr val="FF0000"/>
                </a:solidFill>
              </a:rPr>
              <a:t>This is useful information for the HOT task today. </a:t>
            </a:r>
            <a:endParaRPr lang="en-GB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71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20" grpId="0" animBg="1"/>
      <p:bldP spid="21" grpId="0"/>
    </p:bldLst>
  </p:timing>
</p:sld>
</file>

<file path=ppt/theme/theme1.xml><?xml version="1.0" encoding="utf-8"?>
<a:theme xmlns:a="http://schemas.openxmlformats.org/drawingml/2006/main" name="1_Office Theme">
  <a:themeElements>
    <a:clrScheme name="Custom 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EA760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1822</TotalTime>
  <Words>380</Words>
  <Application>Microsoft Office PowerPoint</Application>
  <PresentationFormat>On-screen Show (4:3)</PresentationFormat>
  <Paragraphs>52</Paragraphs>
  <Slides>7</Slides>
  <Notes>3</Notes>
  <HiddenSlides>0</HiddenSlides>
  <MMClips>5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PC</dc:creator>
  <cp:lastModifiedBy>CBranson</cp:lastModifiedBy>
  <cp:revision>189</cp:revision>
  <dcterms:created xsi:type="dcterms:W3CDTF">2018-09-13T11:08:58Z</dcterms:created>
  <dcterms:modified xsi:type="dcterms:W3CDTF">2020-05-08T12:22:30Z</dcterms:modified>
</cp:coreProperties>
</file>