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8" r:id="rId2"/>
    <p:sldId id="269" r:id="rId3"/>
    <p:sldId id="258" r:id="rId4"/>
    <p:sldId id="259" r:id="rId5"/>
    <p:sldId id="261" r:id="rId6"/>
    <p:sldId id="260"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BF1A7A-9B1E-4DCD-A67E-ACC6CD1087B6}" type="datetimeFigureOut">
              <a:rPr lang="en-GB" smtClean="0"/>
              <a:t>23/04/2020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381160-1291-4F15-B914-E860D761C8D3}" type="slidenum">
              <a:rPr lang="en-GB" smtClean="0"/>
              <a:t>‹#›</a:t>
            </a:fld>
            <a:endParaRPr lang="en-GB"/>
          </a:p>
        </p:txBody>
      </p:sp>
    </p:spTree>
    <p:extLst>
      <p:ext uri="{BB962C8B-B14F-4D97-AF65-F5344CB8AC3E}">
        <p14:creationId xmlns:p14="http://schemas.microsoft.com/office/powerpoint/2010/main" val="2323633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07B11-E0E7-47E8-9F41-08921076074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129F344-241B-4D93-9E8B-CE1F32D06E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966ED10-C6F7-4C0E-B103-B55987A83209}"/>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0D6BE408-B58A-4122-BC3F-211728A597D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C8EE452-6854-4DF6-97FD-57FE142E52A2}"/>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3357970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EEAEE-8972-48D0-A214-0D70F4AC222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9404A57-5099-4F6F-913C-BE33DAA4278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1132D14-4A69-4EE3-9F9F-DECF79A36ABC}"/>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6767A36F-357F-4A41-AB43-FDC13F9168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30F312-6AC8-41C4-8D0A-A646A434A241}"/>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770466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79E8CA-1C9B-4E8E-B3C5-B05241B3CB5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AC8631C-7992-463F-AFE8-5823EE595E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74E43B3-70E1-4D73-87E5-867185119FE9}"/>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BA18D645-B5BA-424D-8D4F-BE402364B19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64A79CD-8EA0-45BB-A39B-52ACAE91A1E1}"/>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56772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BEC79-BBAF-49DD-9254-3FCCD52FC8B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EFD99FB-059B-403D-BB7E-9D630D8046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37E1-44F0-4868-A2D4-9D9103B522CA}"/>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DF56A90F-6E0C-4A14-BB1D-E8D38FCEC25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BC6C00-DE24-436F-BFFF-C27A32C13280}"/>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4007000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DE900-5A13-4597-9BE1-1DE01FC13AD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30782D6-F44A-41AE-9FEA-1A0D4DA6ED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5AB660-690A-4FF7-9733-5FBE15FBB52B}"/>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14A943AE-8459-4A8E-A586-BDBE176D14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5C288D6-9EEC-48BD-AA1C-16D666097766}"/>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1301952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D2FE7-D92A-4BDD-8AE0-95EB3592354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CA8B5DA-48AA-4BE0-BC2C-F298F9EEB4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9EB3F97-5988-4EC4-A074-4C46F7CB5F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99C3BEB-6925-4D2D-90DD-45521B45C230}"/>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6" name="Footer Placeholder 5">
            <a:extLst>
              <a:ext uri="{FF2B5EF4-FFF2-40B4-BE49-F238E27FC236}">
                <a16:creationId xmlns:a16="http://schemas.microsoft.com/office/drawing/2014/main" id="{9866ED9B-76F6-40CA-9A56-75FCB7C2E4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B48E0EC-F6CF-4F8F-9415-E2C482E31240}"/>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1048424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17AAC-1A66-4E45-B5C7-959FBD9E46C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0AA9290-7DC3-49B7-95B9-6F8A402CBB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7E9B14-1710-4893-811F-6B4BFF8555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3365B1D-8481-4246-B461-E5AB2728DE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6A96A9C-6F4E-4A0A-8E14-F6C026F31F8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DAF0512-2121-4AC0-B17E-162FE9B7AFB5}"/>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8" name="Footer Placeholder 7">
            <a:extLst>
              <a:ext uri="{FF2B5EF4-FFF2-40B4-BE49-F238E27FC236}">
                <a16:creationId xmlns:a16="http://schemas.microsoft.com/office/drawing/2014/main" id="{1382CDCF-A5D5-47E8-895B-30CF3926B4C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10F8E6C-1B53-4DB4-9212-AB74A4AFC1D4}"/>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524921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67B7A-9CBC-4D1A-98FC-F9616FAA872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A99EF6A-DCD8-4F86-8E0A-31DE86DEC4D0}"/>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4" name="Footer Placeholder 3">
            <a:extLst>
              <a:ext uri="{FF2B5EF4-FFF2-40B4-BE49-F238E27FC236}">
                <a16:creationId xmlns:a16="http://schemas.microsoft.com/office/drawing/2014/main" id="{458984AE-A0BB-4E9C-92D1-B6C5F70104C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CDC4933-CECF-4382-86C4-3794F7640EEC}"/>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4268392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2D7950-CBAD-4DD3-8C94-DF2C1F153EB3}"/>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3" name="Footer Placeholder 2">
            <a:extLst>
              <a:ext uri="{FF2B5EF4-FFF2-40B4-BE49-F238E27FC236}">
                <a16:creationId xmlns:a16="http://schemas.microsoft.com/office/drawing/2014/main" id="{D70E0A7E-7F9A-45C2-B2CA-1986311518F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3021514-A710-43BB-AA40-2E3B9C3F7FFF}"/>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1536480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E0EA5-19F2-418E-A308-2BFDEFD35B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8320301-188C-4E0A-8411-66331D156F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09D160D-3F68-4DE3-9DA0-A156EF0BD2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78D52D-D4C9-4294-84F1-A4E58C4258F7}"/>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6" name="Footer Placeholder 5">
            <a:extLst>
              <a:ext uri="{FF2B5EF4-FFF2-40B4-BE49-F238E27FC236}">
                <a16:creationId xmlns:a16="http://schemas.microsoft.com/office/drawing/2014/main" id="{86E16AF6-3437-4DF7-946F-34157FE7FC0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8F008BE-F80F-43FD-98A6-CCB1E3E2C843}"/>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2167272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D3FED-3708-4242-9D35-DE829268FF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0CBF292-1D38-4B1B-A429-85EC9E9DF3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2D2AF93-7DB4-454A-A402-485BF59415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8F077D-842C-4DDB-B1FD-D765D37B5F50}"/>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6" name="Footer Placeholder 5">
            <a:extLst>
              <a:ext uri="{FF2B5EF4-FFF2-40B4-BE49-F238E27FC236}">
                <a16:creationId xmlns:a16="http://schemas.microsoft.com/office/drawing/2014/main" id="{8C24E1D5-980A-445D-90DE-B5189CCA784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E69D3F-7071-4980-B763-C89E74000384}"/>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2821684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025DF0-A0E6-487E-A880-790BC1A27CE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65331AD-5C78-4268-8A6D-783EBFDD75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7CF5C7-6918-429D-8F2F-2592AFD1F2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E82658C6-4DA3-463A-AB06-603982C40E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7ACC6CC-93BC-4ABC-BD68-3078CF2BB3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E865F9-4606-4728-8EFA-5268873216D8}" type="slidenum">
              <a:rPr lang="en-GB" smtClean="0"/>
              <a:t>‹#›</a:t>
            </a:fld>
            <a:endParaRPr lang="en-GB"/>
          </a:p>
        </p:txBody>
      </p:sp>
    </p:spTree>
    <p:extLst>
      <p:ext uri="{BB962C8B-B14F-4D97-AF65-F5344CB8AC3E}">
        <p14:creationId xmlns:p14="http://schemas.microsoft.com/office/powerpoint/2010/main" val="185667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17CE94F-B6EB-45C4-A3CC-807B6175C4CE}"/>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
        <p:nvSpPr>
          <p:cNvPr id="5" name="TextBox 4">
            <a:extLst>
              <a:ext uri="{FF2B5EF4-FFF2-40B4-BE49-F238E27FC236}">
                <a16:creationId xmlns:a16="http://schemas.microsoft.com/office/drawing/2014/main" id="{0BDA8BEF-0E0E-44C9-ADF4-7A912777DABA}"/>
              </a:ext>
            </a:extLst>
          </p:cNvPr>
          <p:cNvSpPr txBox="1"/>
          <p:nvPr/>
        </p:nvSpPr>
        <p:spPr>
          <a:xfrm>
            <a:off x="447561" y="1241778"/>
            <a:ext cx="7859844" cy="461665"/>
          </a:xfrm>
          <a:prstGeom prst="rect">
            <a:avLst/>
          </a:prstGeom>
          <a:noFill/>
        </p:spPr>
        <p:txBody>
          <a:bodyPr wrap="none" rtlCol="0">
            <a:spAutoFit/>
          </a:bodyPr>
          <a:lstStyle/>
          <a:p>
            <a:r>
              <a:rPr lang="en-GB" sz="2400" dirty="0">
                <a:latin typeface="Comic Sans MS" panose="030F0702030302020204" pitchFamily="66" charset="0"/>
              </a:rPr>
              <a:t>Starter: Revise multiplying and dividing by 10 and 100</a:t>
            </a:r>
          </a:p>
        </p:txBody>
      </p:sp>
      <p:sp>
        <p:nvSpPr>
          <p:cNvPr id="7" name="TextBox 6">
            <a:extLst>
              <a:ext uri="{FF2B5EF4-FFF2-40B4-BE49-F238E27FC236}">
                <a16:creationId xmlns:a16="http://schemas.microsoft.com/office/drawing/2014/main" id="{D3852756-1943-4476-8494-96105B0FF269}"/>
              </a:ext>
            </a:extLst>
          </p:cNvPr>
          <p:cNvSpPr txBox="1"/>
          <p:nvPr/>
        </p:nvSpPr>
        <p:spPr>
          <a:xfrm>
            <a:off x="3533420" y="2336393"/>
            <a:ext cx="3059291" cy="2185214"/>
          </a:xfrm>
          <a:prstGeom prst="rect">
            <a:avLst/>
          </a:prstGeom>
          <a:noFill/>
        </p:spPr>
        <p:txBody>
          <a:bodyPr wrap="square" rtlCol="0">
            <a:spAutoFit/>
          </a:bodyPr>
          <a:lstStyle/>
          <a:p>
            <a:r>
              <a:rPr lang="en-GB" sz="2800" dirty="0">
                <a:latin typeface="Comic Sans MS" panose="030F0702030302020204" pitchFamily="66" charset="0"/>
              </a:rPr>
              <a:t>203 x 10</a:t>
            </a:r>
          </a:p>
          <a:p>
            <a:r>
              <a:rPr lang="en-GB" sz="2800" dirty="0">
                <a:latin typeface="Comic Sans MS" panose="030F0702030302020204" pitchFamily="66" charset="0"/>
              </a:rPr>
              <a:t>67 ÷ 100</a:t>
            </a:r>
          </a:p>
          <a:p>
            <a:r>
              <a:rPr lang="en-GB" sz="2800" dirty="0">
                <a:latin typeface="Comic Sans MS" panose="030F0702030302020204" pitchFamily="66" charset="0"/>
              </a:rPr>
              <a:t>58 ÷ 10</a:t>
            </a:r>
          </a:p>
          <a:p>
            <a:r>
              <a:rPr lang="en-GB" sz="2800" dirty="0">
                <a:latin typeface="Comic Sans MS" panose="030F0702030302020204" pitchFamily="66" charset="0"/>
              </a:rPr>
              <a:t>228 x 100</a:t>
            </a:r>
          </a:p>
          <a:p>
            <a:endParaRPr lang="en-GB" sz="2400" dirty="0">
              <a:latin typeface="Comic Sans MS" panose="030F0702030302020204" pitchFamily="66" charset="0"/>
            </a:endParaRPr>
          </a:p>
        </p:txBody>
      </p:sp>
    </p:spTree>
    <p:extLst>
      <p:ext uri="{BB962C8B-B14F-4D97-AF65-F5344CB8AC3E}">
        <p14:creationId xmlns:p14="http://schemas.microsoft.com/office/powerpoint/2010/main" val="2045687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3" name="TextBox 2">
            <a:extLst>
              <a:ext uri="{FF2B5EF4-FFF2-40B4-BE49-F238E27FC236}">
                <a16:creationId xmlns:a16="http://schemas.microsoft.com/office/drawing/2014/main" id="{3FA3A72F-DF73-49C7-80E5-895302B5D7D4}"/>
              </a:ext>
            </a:extLst>
          </p:cNvPr>
          <p:cNvSpPr txBox="1"/>
          <p:nvPr/>
        </p:nvSpPr>
        <p:spPr>
          <a:xfrm>
            <a:off x="462844" y="1286933"/>
            <a:ext cx="10036722" cy="1938992"/>
          </a:xfrm>
          <a:prstGeom prst="rect">
            <a:avLst/>
          </a:prstGeom>
          <a:noFill/>
        </p:spPr>
        <p:txBody>
          <a:bodyPr wrap="none" rtlCol="0">
            <a:spAutoFit/>
          </a:bodyPr>
          <a:lstStyle/>
          <a:p>
            <a:r>
              <a:rPr lang="en-GB" sz="2000" dirty="0">
                <a:solidFill>
                  <a:schemeClr val="accent2"/>
                </a:solidFill>
                <a:latin typeface="Comic Sans MS" panose="030F0702030302020204" pitchFamily="66" charset="0"/>
              </a:rPr>
              <a:t>Orange Group</a:t>
            </a:r>
            <a:endParaRPr lang="en-GB" sz="2000" dirty="0">
              <a:solidFill>
                <a:schemeClr val="accent4"/>
              </a:solidFill>
              <a:latin typeface="Comic Sans MS" panose="030F0702030302020204" pitchFamily="66" charset="0"/>
            </a:endParaRPr>
          </a:p>
          <a:p>
            <a:endParaRPr lang="en-GB" sz="2000" dirty="0">
              <a:latin typeface="Comic Sans MS" panose="030F0702030302020204" pitchFamily="66" charset="0"/>
            </a:endParaRPr>
          </a:p>
          <a:p>
            <a:r>
              <a:rPr lang="en-GB" sz="2000" dirty="0">
                <a:latin typeface="Comic Sans MS" panose="030F0702030302020204" pitchFamily="66" charset="0"/>
              </a:rPr>
              <a:t>For each calculation, round the numbers to the nearest 10 to estimate the answer.</a:t>
            </a:r>
          </a:p>
          <a:p>
            <a:endParaRPr lang="en-GB" sz="2000" dirty="0">
              <a:latin typeface="Comic Sans MS" panose="030F0702030302020204" pitchFamily="66" charset="0"/>
            </a:endParaRPr>
          </a:p>
          <a:p>
            <a:r>
              <a:rPr lang="en-GB" sz="2000" dirty="0">
                <a:latin typeface="Comic Sans MS" panose="030F0702030302020204" pitchFamily="66" charset="0"/>
              </a:rPr>
              <a:t>Then solve each calculation using a suitable method. Check whether your answer </a:t>
            </a:r>
          </a:p>
          <a:p>
            <a:r>
              <a:rPr lang="en-GB" sz="2000" dirty="0">
                <a:latin typeface="Comic Sans MS" panose="030F0702030302020204" pitchFamily="66" charset="0"/>
              </a:rPr>
              <a:t>is within 10 of your estimate.</a:t>
            </a:r>
          </a:p>
        </p:txBody>
      </p:sp>
      <p:sp>
        <p:nvSpPr>
          <p:cNvPr id="6" name="TextBox 5">
            <a:extLst>
              <a:ext uri="{FF2B5EF4-FFF2-40B4-BE49-F238E27FC236}">
                <a16:creationId xmlns:a16="http://schemas.microsoft.com/office/drawing/2014/main" id="{76A5F0F0-F8F9-4C7E-96DB-DFD1BAC207AE}"/>
              </a:ext>
            </a:extLst>
          </p:cNvPr>
          <p:cNvSpPr txBox="1"/>
          <p:nvPr/>
        </p:nvSpPr>
        <p:spPr>
          <a:xfrm>
            <a:off x="648181" y="3738622"/>
            <a:ext cx="10301470" cy="1631216"/>
          </a:xfrm>
          <a:prstGeom prst="rect">
            <a:avLst/>
          </a:prstGeom>
          <a:noFill/>
        </p:spPr>
        <p:txBody>
          <a:bodyPr wrap="square" rtlCol="0">
            <a:spAutoFit/>
          </a:bodyPr>
          <a:lstStyle/>
          <a:p>
            <a:r>
              <a:rPr lang="en-GB" sz="2000" dirty="0">
                <a:latin typeface="Comic Sans MS" panose="030F0702030302020204" pitchFamily="66" charset="0"/>
              </a:rPr>
              <a:t>845 – 337 		537 – 219		511 - 202 		753 – 339</a:t>
            </a:r>
          </a:p>
          <a:p>
            <a:endParaRPr lang="en-GB" sz="2000" dirty="0">
              <a:latin typeface="Comic Sans MS" panose="030F0702030302020204" pitchFamily="66" charset="0"/>
            </a:endParaRPr>
          </a:p>
          <a:p>
            <a:r>
              <a:rPr lang="en-GB" sz="2000" dirty="0">
                <a:latin typeface="Comic Sans MS" panose="030F0702030302020204" pitchFamily="66" charset="0"/>
              </a:rPr>
              <a:t>663 - 419		789 - 492		417 – 172		813 – 37</a:t>
            </a:r>
          </a:p>
          <a:p>
            <a:endParaRPr lang="en-GB" sz="2000" dirty="0">
              <a:latin typeface="Comic Sans MS" panose="030F0702030302020204" pitchFamily="66" charset="0"/>
            </a:endParaRPr>
          </a:p>
          <a:p>
            <a:r>
              <a:rPr lang="en-GB" sz="2000" dirty="0">
                <a:latin typeface="Comic Sans MS" panose="030F0702030302020204" pitchFamily="66" charset="0"/>
              </a:rPr>
              <a:t>704 – 193		878 – 691		334 – 109		</a:t>
            </a:r>
            <a:r>
              <a:rPr lang="en-GB" dirty="0">
                <a:latin typeface="Comic Sans MS" panose="030F0702030302020204" pitchFamily="66" charset="0"/>
              </a:rPr>
              <a:t> 924 - 309 </a:t>
            </a:r>
            <a:r>
              <a:rPr lang="en-GB" dirty="0"/>
              <a:t>	</a:t>
            </a:r>
          </a:p>
        </p:txBody>
      </p:sp>
    </p:spTree>
    <p:extLst>
      <p:ext uri="{BB962C8B-B14F-4D97-AF65-F5344CB8AC3E}">
        <p14:creationId xmlns:p14="http://schemas.microsoft.com/office/powerpoint/2010/main" val="34754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3" name="TextBox 2">
            <a:extLst>
              <a:ext uri="{FF2B5EF4-FFF2-40B4-BE49-F238E27FC236}">
                <a16:creationId xmlns:a16="http://schemas.microsoft.com/office/drawing/2014/main" id="{3FA3A72F-DF73-49C7-80E5-895302B5D7D4}"/>
              </a:ext>
            </a:extLst>
          </p:cNvPr>
          <p:cNvSpPr txBox="1"/>
          <p:nvPr/>
        </p:nvSpPr>
        <p:spPr>
          <a:xfrm>
            <a:off x="372337" y="872007"/>
            <a:ext cx="10623611" cy="4093428"/>
          </a:xfrm>
          <a:prstGeom prst="rect">
            <a:avLst/>
          </a:prstGeom>
          <a:noFill/>
        </p:spPr>
        <p:txBody>
          <a:bodyPr wrap="square" rtlCol="0">
            <a:spAutoFit/>
          </a:bodyPr>
          <a:lstStyle/>
          <a:p>
            <a:r>
              <a:rPr lang="en-GB" sz="2000" dirty="0">
                <a:solidFill>
                  <a:schemeClr val="accent4"/>
                </a:solidFill>
                <a:latin typeface="Comic Sans MS" panose="030F0702030302020204" pitchFamily="66" charset="0"/>
              </a:rPr>
              <a:t>Yellow Group</a:t>
            </a:r>
          </a:p>
          <a:p>
            <a:r>
              <a:rPr lang="en-GB" sz="2000" dirty="0">
                <a:latin typeface="Comic Sans MS" panose="030F0702030302020204" pitchFamily="66" charset="0"/>
              </a:rPr>
              <a:t>Use a random number generator set from 1 to 9 (see link in Daily Doodle or search in Google) to generate 6 numbers. Use these to make a subtraction calculation that can’t be solved using place value. For example, if you generate the numbers 1, 2, 4, 6, 7 and 9 you could make 921 – 467.</a:t>
            </a:r>
          </a:p>
          <a:p>
            <a:endParaRPr lang="en-GB" sz="2000" dirty="0">
              <a:latin typeface="Comic Sans MS" panose="030F0702030302020204" pitchFamily="66" charset="0"/>
            </a:endParaRPr>
          </a:p>
          <a:p>
            <a:r>
              <a:rPr lang="en-GB" sz="2000" dirty="0">
                <a:latin typeface="Comic Sans MS" panose="030F0702030302020204" pitchFamily="66" charset="0"/>
              </a:rPr>
              <a:t>Write down each calculation and then round the numbers to the nearest 10 to estimate the answer.</a:t>
            </a:r>
          </a:p>
          <a:p>
            <a:endParaRPr lang="en-GB" sz="2000" dirty="0">
              <a:latin typeface="Comic Sans MS" panose="030F0702030302020204" pitchFamily="66" charset="0"/>
            </a:endParaRPr>
          </a:p>
          <a:p>
            <a:r>
              <a:rPr lang="en-GB" sz="2000" dirty="0">
                <a:latin typeface="Comic Sans MS" panose="030F0702030302020204" pitchFamily="66" charset="0"/>
              </a:rPr>
              <a:t>Then solve each calculation using a suitable method. Check whether your answer </a:t>
            </a:r>
          </a:p>
          <a:p>
            <a:r>
              <a:rPr lang="en-GB" sz="2000" dirty="0">
                <a:latin typeface="Comic Sans MS" panose="030F0702030302020204" pitchFamily="66" charset="0"/>
              </a:rPr>
              <a:t>is within 10 of your estimate. If it isn’t, check your estimate and your solution. </a:t>
            </a:r>
          </a:p>
          <a:p>
            <a:endParaRPr lang="en-GB" sz="2000" dirty="0">
              <a:latin typeface="Comic Sans MS" panose="030F0702030302020204" pitchFamily="66" charset="0"/>
            </a:endParaRPr>
          </a:p>
          <a:p>
            <a:r>
              <a:rPr lang="en-GB" sz="2000" dirty="0">
                <a:latin typeface="Comic Sans MS" panose="030F0702030302020204" pitchFamily="66" charset="0"/>
              </a:rPr>
              <a:t>Complete as many as possible within 45 minutes.</a:t>
            </a:r>
          </a:p>
        </p:txBody>
      </p:sp>
      <p:sp>
        <p:nvSpPr>
          <p:cNvPr id="2" name="TextBox 1">
            <a:extLst>
              <a:ext uri="{FF2B5EF4-FFF2-40B4-BE49-F238E27FC236}">
                <a16:creationId xmlns:a16="http://schemas.microsoft.com/office/drawing/2014/main" id="{BE4BC1CC-CE69-485D-9EA4-B23FC91ABFDF}"/>
              </a:ext>
            </a:extLst>
          </p:cNvPr>
          <p:cNvSpPr txBox="1"/>
          <p:nvPr/>
        </p:nvSpPr>
        <p:spPr>
          <a:xfrm>
            <a:off x="3553316" y="5284327"/>
            <a:ext cx="2542684" cy="1015663"/>
          </a:xfrm>
          <a:prstGeom prst="rect">
            <a:avLst/>
          </a:prstGeom>
          <a:noFill/>
        </p:spPr>
        <p:txBody>
          <a:bodyPr wrap="none" rtlCol="0">
            <a:spAutoFit/>
          </a:bodyPr>
          <a:lstStyle/>
          <a:p>
            <a:r>
              <a:rPr lang="en-GB" sz="2000" dirty="0">
                <a:latin typeface="Comic Sans MS" panose="030F0702030302020204" pitchFamily="66" charset="0"/>
              </a:rPr>
              <a:t>921 – 467</a:t>
            </a:r>
          </a:p>
          <a:p>
            <a:endParaRPr lang="en-GB" sz="2000" dirty="0">
              <a:latin typeface="Comic Sans MS" panose="030F0702030302020204" pitchFamily="66" charset="0"/>
            </a:endParaRPr>
          </a:p>
          <a:p>
            <a:r>
              <a:rPr lang="en-GB" sz="2000" dirty="0">
                <a:latin typeface="Comic Sans MS" panose="030F0702030302020204" pitchFamily="66" charset="0"/>
              </a:rPr>
              <a:t>E: 920 – 470 = 450 </a:t>
            </a:r>
          </a:p>
        </p:txBody>
      </p:sp>
      <p:pic>
        <p:nvPicPr>
          <p:cNvPr id="5" name="Picture 4">
            <a:extLst>
              <a:ext uri="{FF2B5EF4-FFF2-40B4-BE49-F238E27FC236}">
                <a16:creationId xmlns:a16="http://schemas.microsoft.com/office/drawing/2014/main" id="{8D3D0A9E-59C3-4F2E-BFD4-ED682932B631}"/>
              </a:ext>
            </a:extLst>
          </p:cNvPr>
          <p:cNvPicPr>
            <a:picLocks noChangeAspect="1"/>
          </p:cNvPicPr>
          <p:nvPr/>
        </p:nvPicPr>
        <p:blipFill>
          <a:blip r:embed="rId2"/>
          <a:stretch>
            <a:fillRect/>
          </a:stretch>
        </p:blipFill>
        <p:spPr>
          <a:xfrm>
            <a:off x="7256281" y="5006445"/>
            <a:ext cx="1714286" cy="1571429"/>
          </a:xfrm>
          <a:prstGeom prst="rect">
            <a:avLst/>
          </a:prstGeom>
        </p:spPr>
      </p:pic>
      <p:sp>
        <p:nvSpPr>
          <p:cNvPr id="7" name="TextBox 6">
            <a:extLst>
              <a:ext uri="{FF2B5EF4-FFF2-40B4-BE49-F238E27FC236}">
                <a16:creationId xmlns:a16="http://schemas.microsoft.com/office/drawing/2014/main" id="{0D511647-DCD9-44BA-8B07-FB3B7086216E}"/>
              </a:ext>
            </a:extLst>
          </p:cNvPr>
          <p:cNvSpPr txBox="1"/>
          <p:nvPr/>
        </p:nvSpPr>
        <p:spPr>
          <a:xfrm>
            <a:off x="631981" y="5401661"/>
            <a:ext cx="1252266" cy="400110"/>
          </a:xfrm>
          <a:prstGeom prst="rect">
            <a:avLst/>
          </a:prstGeom>
          <a:noFill/>
        </p:spPr>
        <p:txBody>
          <a:bodyPr wrap="none" rtlCol="0">
            <a:spAutoFit/>
          </a:bodyPr>
          <a:lstStyle/>
          <a:p>
            <a:r>
              <a:rPr lang="en-GB" sz="2000" dirty="0">
                <a:latin typeface="Comic Sans MS" panose="030F0702030302020204" pitchFamily="66" charset="0"/>
              </a:rPr>
              <a:t>Example:</a:t>
            </a:r>
          </a:p>
        </p:txBody>
      </p:sp>
    </p:spTree>
    <p:extLst>
      <p:ext uri="{BB962C8B-B14F-4D97-AF65-F5344CB8AC3E}">
        <p14:creationId xmlns:p14="http://schemas.microsoft.com/office/powerpoint/2010/main" val="35868846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3" name="TextBox 2">
            <a:extLst>
              <a:ext uri="{FF2B5EF4-FFF2-40B4-BE49-F238E27FC236}">
                <a16:creationId xmlns:a16="http://schemas.microsoft.com/office/drawing/2014/main" id="{3FA3A72F-DF73-49C7-80E5-895302B5D7D4}"/>
              </a:ext>
            </a:extLst>
          </p:cNvPr>
          <p:cNvSpPr txBox="1"/>
          <p:nvPr/>
        </p:nvSpPr>
        <p:spPr>
          <a:xfrm>
            <a:off x="391365" y="1030051"/>
            <a:ext cx="11029441" cy="4955203"/>
          </a:xfrm>
          <a:prstGeom prst="rect">
            <a:avLst/>
          </a:prstGeom>
          <a:noFill/>
        </p:spPr>
        <p:txBody>
          <a:bodyPr wrap="square" rtlCol="0">
            <a:spAutoFit/>
          </a:bodyPr>
          <a:lstStyle/>
          <a:p>
            <a:r>
              <a:rPr lang="en-GB" sz="2000" dirty="0">
                <a:solidFill>
                  <a:schemeClr val="accent6"/>
                </a:solidFill>
                <a:latin typeface="Comic Sans MS" panose="030F0702030302020204" pitchFamily="66" charset="0"/>
              </a:rPr>
              <a:t>Green</a:t>
            </a:r>
            <a:r>
              <a:rPr lang="en-GB" sz="2000" dirty="0">
                <a:solidFill>
                  <a:schemeClr val="accent4"/>
                </a:solidFill>
                <a:latin typeface="Comic Sans MS" panose="030F0702030302020204" pitchFamily="66" charset="0"/>
              </a:rPr>
              <a:t> </a:t>
            </a:r>
            <a:r>
              <a:rPr lang="en-GB" sz="2000" dirty="0">
                <a:latin typeface="Comic Sans MS" panose="030F0702030302020204" pitchFamily="66" charset="0"/>
              </a:rPr>
              <a:t>and</a:t>
            </a:r>
            <a:r>
              <a:rPr lang="en-GB" sz="2000" dirty="0">
                <a:solidFill>
                  <a:schemeClr val="accent4"/>
                </a:solidFill>
                <a:latin typeface="Comic Sans MS" panose="030F0702030302020204" pitchFamily="66" charset="0"/>
              </a:rPr>
              <a:t> </a:t>
            </a:r>
            <a:r>
              <a:rPr lang="en-GB" sz="2000" dirty="0">
                <a:solidFill>
                  <a:srgbClr val="7030A0"/>
                </a:solidFill>
                <a:latin typeface="Comic Sans MS" panose="030F0702030302020204" pitchFamily="66" charset="0"/>
              </a:rPr>
              <a:t>Purple</a:t>
            </a:r>
          </a:p>
          <a:p>
            <a:pPr hangingPunct="0"/>
            <a:r>
              <a:rPr lang="en-GB" sz="2000" dirty="0">
                <a:latin typeface="Comic Sans MS" panose="030F0702030302020204" pitchFamily="66" charset="0"/>
              </a:rPr>
              <a:t>Use a random number generator set from 1 to 9 (see link in Daily Doodle or search in Google) to generate 6 numbers. Use these to make 3 different subtractions, e.g. you could use 1, 2, 4, 6, 7 and 9 to make 921 – 467, 612 – 497 and 764 – 129. </a:t>
            </a:r>
          </a:p>
          <a:p>
            <a:pPr hangingPunct="0"/>
            <a:endParaRPr lang="en-GB" dirty="0"/>
          </a:p>
          <a:p>
            <a:pPr hangingPunct="0"/>
            <a:r>
              <a:rPr lang="en-GB" sz="2000" dirty="0">
                <a:latin typeface="Comic Sans MS" panose="030F0702030302020204" pitchFamily="66" charset="0"/>
              </a:rPr>
              <a:t>Estimate the answer to each one and order the calculations from the smallest to the greatest answer. Then use an appropriate method to find the exact answers and compare them with their order.  Remember to use </a:t>
            </a:r>
            <a:r>
              <a:rPr lang="en-GB" sz="2000" dirty="0" err="1">
                <a:latin typeface="Comic Sans MS" panose="030F0702030302020204" pitchFamily="66" charset="0"/>
              </a:rPr>
              <a:t>use</a:t>
            </a:r>
            <a:r>
              <a:rPr lang="en-GB" sz="2000" dirty="0">
                <a:latin typeface="Comic Sans MS" panose="030F0702030302020204" pitchFamily="66" charset="0"/>
              </a:rPr>
              <a:t> the most efficient method – look out for any solutions that can be found using place value. </a:t>
            </a:r>
          </a:p>
          <a:p>
            <a:pPr hangingPunct="0"/>
            <a:r>
              <a:rPr lang="en-GB" dirty="0"/>
              <a:t> </a:t>
            </a:r>
          </a:p>
          <a:p>
            <a:r>
              <a:rPr lang="en-GB" sz="2000" dirty="0">
                <a:latin typeface="Comic Sans MS" panose="030F0702030302020204" pitchFamily="66" charset="0"/>
              </a:rPr>
              <a:t>Check whether your answer is within 10 of your estimate. If it isn’t, check your estimate and your solution. </a:t>
            </a:r>
          </a:p>
          <a:p>
            <a:endParaRPr lang="en-GB" sz="2000" dirty="0">
              <a:latin typeface="Comic Sans MS" panose="030F0702030302020204" pitchFamily="66" charset="0"/>
            </a:endParaRPr>
          </a:p>
          <a:p>
            <a:r>
              <a:rPr lang="en-GB" sz="2000" dirty="0">
                <a:latin typeface="Comic Sans MS" panose="030F0702030302020204" pitchFamily="66" charset="0"/>
              </a:rPr>
              <a:t>If they are within 10, use a calculator to check your answers.</a:t>
            </a:r>
          </a:p>
          <a:p>
            <a:endParaRPr lang="en-GB" sz="2000" dirty="0">
              <a:latin typeface="Comic Sans MS" panose="030F0702030302020204" pitchFamily="66" charset="0"/>
            </a:endParaRPr>
          </a:p>
          <a:p>
            <a:r>
              <a:rPr lang="en-GB" sz="2000" dirty="0">
                <a:latin typeface="Comic Sans MS" panose="030F0702030302020204" pitchFamily="66" charset="0"/>
              </a:rPr>
              <a:t>Complete as many calculations as possible within 45 minutes.</a:t>
            </a:r>
          </a:p>
        </p:txBody>
      </p:sp>
    </p:spTree>
    <p:extLst>
      <p:ext uri="{BB962C8B-B14F-4D97-AF65-F5344CB8AC3E}">
        <p14:creationId xmlns:p14="http://schemas.microsoft.com/office/powerpoint/2010/main" val="2803551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17CE94F-B6EB-45C4-A3CC-807B6175C4CE}"/>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
        <p:nvSpPr>
          <p:cNvPr id="5" name="TextBox 4">
            <a:extLst>
              <a:ext uri="{FF2B5EF4-FFF2-40B4-BE49-F238E27FC236}">
                <a16:creationId xmlns:a16="http://schemas.microsoft.com/office/drawing/2014/main" id="{0BDA8BEF-0E0E-44C9-ADF4-7A912777DABA}"/>
              </a:ext>
            </a:extLst>
          </p:cNvPr>
          <p:cNvSpPr txBox="1"/>
          <p:nvPr/>
        </p:nvSpPr>
        <p:spPr>
          <a:xfrm>
            <a:off x="447561" y="1241778"/>
            <a:ext cx="1787669"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ANSWERS</a:t>
            </a:r>
          </a:p>
        </p:txBody>
      </p:sp>
      <p:sp>
        <p:nvSpPr>
          <p:cNvPr id="7" name="TextBox 6">
            <a:extLst>
              <a:ext uri="{FF2B5EF4-FFF2-40B4-BE49-F238E27FC236}">
                <a16:creationId xmlns:a16="http://schemas.microsoft.com/office/drawing/2014/main" id="{D3852756-1943-4476-8494-96105B0FF269}"/>
              </a:ext>
            </a:extLst>
          </p:cNvPr>
          <p:cNvSpPr txBox="1"/>
          <p:nvPr/>
        </p:nvSpPr>
        <p:spPr>
          <a:xfrm>
            <a:off x="447561" y="2996105"/>
            <a:ext cx="3621093" cy="3477875"/>
          </a:xfrm>
          <a:prstGeom prst="rect">
            <a:avLst/>
          </a:prstGeom>
          <a:noFill/>
        </p:spPr>
        <p:txBody>
          <a:bodyPr wrap="square" rtlCol="0">
            <a:spAutoFit/>
          </a:bodyPr>
          <a:lstStyle/>
          <a:p>
            <a:r>
              <a:rPr lang="en-GB" sz="2800" dirty="0">
                <a:latin typeface="Comic Sans MS" panose="030F0702030302020204" pitchFamily="66" charset="0"/>
              </a:rPr>
              <a:t>203 x 10 = 2030</a:t>
            </a:r>
          </a:p>
          <a:p>
            <a:endParaRPr lang="en-GB" sz="2800" dirty="0">
              <a:latin typeface="Comic Sans MS" panose="030F0702030302020204" pitchFamily="66" charset="0"/>
            </a:endParaRPr>
          </a:p>
          <a:p>
            <a:r>
              <a:rPr lang="en-GB" sz="2800" dirty="0">
                <a:latin typeface="Comic Sans MS" panose="030F0702030302020204" pitchFamily="66" charset="0"/>
              </a:rPr>
              <a:t>67 ÷ 100 = 0.67</a:t>
            </a:r>
          </a:p>
          <a:p>
            <a:endParaRPr lang="en-GB" sz="2800" dirty="0">
              <a:latin typeface="Comic Sans MS" panose="030F0702030302020204" pitchFamily="66" charset="0"/>
            </a:endParaRPr>
          </a:p>
          <a:p>
            <a:r>
              <a:rPr lang="en-GB" sz="2800" dirty="0">
                <a:latin typeface="Comic Sans MS" panose="030F0702030302020204" pitchFamily="66" charset="0"/>
              </a:rPr>
              <a:t>58 ÷ 10 = 5.8</a:t>
            </a:r>
          </a:p>
          <a:p>
            <a:endParaRPr lang="en-GB" sz="2800" dirty="0">
              <a:latin typeface="Comic Sans MS" panose="030F0702030302020204" pitchFamily="66" charset="0"/>
            </a:endParaRPr>
          </a:p>
          <a:p>
            <a:r>
              <a:rPr lang="en-GB" sz="2800" dirty="0">
                <a:latin typeface="Comic Sans MS" panose="030F0702030302020204" pitchFamily="66" charset="0"/>
              </a:rPr>
              <a:t>228 x 100 = 22800</a:t>
            </a:r>
          </a:p>
          <a:p>
            <a:endParaRPr lang="en-GB" sz="2400" dirty="0">
              <a:latin typeface="Comic Sans MS" panose="030F0702030302020204" pitchFamily="66" charset="0"/>
            </a:endParaRPr>
          </a:p>
        </p:txBody>
      </p:sp>
      <p:sp>
        <p:nvSpPr>
          <p:cNvPr id="2" name="TextBox 1">
            <a:extLst>
              <a:ext uri="{FF2B5EF4-FFF2-40B4-BE49-F238E27FC236}">
                <a16:creationId xmlns:a16="http://schemas.microsoft.com/office/drawing/2014/main" id="{E8B5AA1F-4CAC-4285-9BA1-CE91177D21FD}"/>
              </a:ext>
            </a:extLst>
          </p:cNvPr>
          <p:cNvSpPr txBox="1"/>
          <p:nvPr/>
        </p:nvSpPr>
        <p:spPr>
          <a:xfrm>
            <a:off x="447561" y="1703443"/>
            <a:ext cx="9717725" cy="830997"/>
          </a:xfrm>
          <a:prstGeom prst="rect">
            <a:avLst/>
          </a:prstGeom>
          <a:noFill/>
        </p:spPr>
        <p:txBody>
          <a:bodyPr wrap="none" rtlCol="0">
            <a:spAutoFit/>
          </a:bodyPr>
          <a:lstStyle/>
          <a:p>
            <a:r>
              <a:rPr lang="en-GB" sz="2400" dirty="0">
                <a:latin typeface="Comic Sans MS" panose="030F0702030302020204" pitchFamily="66" charset="0"/>
              </a:rPr>
              <a:t>Remember the digits don’t change and their order doesn’t change. </a:t>
            </a:r>
          </a:p>
          <a:p>
            <a:r>
              <a:rPr lang="en-GB" sz="2400" dirty="0">
                <a:latin typeface="Comic Sans MS" panose="030F0702030302020204" pitchFamily="66" charset="0"/>
              </a:rPr>
              <a:t>They just move PV position</a:t>
            </a:r>
          </a:p>
        </p:txBody>
      </p:sp>
      <p:sp>
        <p:nvSpPr>
          <p:cNvPr id="3" name="TextBox 2">
            <a:extLst>
              <a:ext uri="{FF2B5EF4-FFF2-40B4-BE49-F238E27FC236}">
                <a16:creationId xmlns:a16="http://schemas.microsoft.com/office/drawing/2014/main" id="{14370BDF-67FF-484F-938A-3139130A170A}"/>
              </a:ext>
            </a:extLst>
          </p:cNvPr>
          <p:cNvSpPr txBox="1"/>
          <p:nvPr/>
        </p:nvSpPr>
        <p:spPr>
          <a:xfrm>
            <a:off x="3564486" y="2886048"/>
            <a:ext cx="6080447" cy="646331"/>
          </a:xfrm>
          <a:prstGeom prst="rect">
            <a:avLst/>
          </a:prstGeom>
          <a:noFill/>
        </p:spPr>
        <p:txBody>
          <a:bodyPr wrap="none" rtlCol="0">
            <a:spAutoFit/>
          </a:bodyPr>
          <a:lstStyle/>
          <a:p>
            <a:r>
              <a:rPr lang="en-GB" dirty="0"/>
              <a:t>Digits move one position to the left as the number gets bigger. </a:t>
            </a:r>
          </a:p>
          <a:p>
            <a:r>
              <a:rPr lang="en-GB" dirty="0"/>
              <a:t>Place holding 0 in the 1s column.</a:t>
            </a:r>
          </a:p>
        </p:txBody>
      </p:sp>
      <p:sp>
        <p:nvSpPr>
          <p:cNvPr id="8" name="TextBox 7">
            <a:extLst>
              <a:ext uri="{FF2B5EF4-FFF2-40B4-BE49-F238E27FC236}">
                <a16:creationId xmlns:a16="http://schemas.microsoft.com/office/drawing/2014/main" id="{519DA0DC-005F-465C-803D-E774C61DF50F}"/>
              </a:ext>
            </a:extLst>
          </p:cNvPr>
          <p:cNvSpPr txBox="1"/>
          <p:nvPr/>
        </p:nvSpPr>
        <p:spPr>
          <a:xfrm>
            <a:off x="3217243" y="3873268"/>
            <a:ext cx="8799267" cy="369332"/>
          </a:xfrm>
          <a:prstGeom prst="rect">
            <a:avLst/>
          </a:prstGeom>
          <a:noFill/>
        </p:spPr>
        <p:txBody>
          <a:bodyPr wrap="square" rtlCol="0">
            <a:spAutoFit/>
          </a:bodyPr>
          <a:lstStyle/>
          <a:p>
            <a:r>
              <a:rPr lang="en-GB" dirty="0"/>
              <a:t>Digits move two places to the right. Both digits move to the right of the decimal point.</a:t>
            </a:r>
          </a:p>
        </p:txBody>
      </p:sp>
      <p:sp>
        <p:nvSpPr>
          <p:cNvPr id="9" name="TextBox 8">
            <a:extLst>
              <a:ext uri="{FF2B5EF4-FFF2-40B4-BE49-F238E27FC236}">
                <a16:creationId xmlns:a16="http://schemas.microsoft.com/office/drawing/2014/main" id="{3ED620A3-71CF-4727-AE98-3D9CE2A51412}"/>
              </a:ext>
            </a:extLst>
          </p:cNvPr>
          <p:cNvSpPr txBox="1"/>
          <p:nvPr/>
        </p:nvSpPr>
        <p:spPr>
          <a:xfrm>
            <a:off x="3149510" y="4785225"/>
            <a:ext cx="8594929" cy="369332"/>
          </a:xfrm>
          <a:prstGeom prst="rect">
            <a:avLst/>
          </a:prstGeom>
          <a:noFill/>
        </p:spPr>
        <p:txBody>
          <a:bodyPr wrap="square" rtlCol="0">
            <a:spAutoFit/>
          </a:bodyPr>
          <a:lstStyle/>
          <a:p>
            <a:r>
              <a:rPr lang="en-GB" dirty="0"/>
              <a:t>Digits move one place to the right. The 8 moves to the right of the decimal point.</a:t>
            </a:r>
          </a:p>
        </p:txBody>
      </p:sp>
      <p:sp>
        <p:nvSpPr>
          <p:cNvPr id="10" name="TextBox 9">
            <a:extLst>
              <a:ext uri="{FF2B5EF4-FFF2-40B4-BE49-F238E27FC236}">
                <a16:creationId xmlns:a16="http://schemas.microsoft.com/office/drawing/2014/main" id="{5A7F3A7E-8135-4A90-B6C4-E45603E26A28}"/>
              </a:ext>
            </a:extLst>
          </p:cNvPr>
          <p:cNvSpPr txBox="1"/>
          <p:nvPr/>
        </p:nvSpPr>
        <p:spPr>
          <a:xfrm>
            <a:off x="3984816" y="5629602"/>
            <a:ext cx="7925533" cy="646331"/>
          </a:xfrm>
          <a:prstGeom prst="rect">
            <a:avLst/>
          </a:prstGeom>
          <a:noFill/>
        </p:spPr>
        <p:txBody>
          <a:bodyPr wrap="square" rtlCol="0">
            <a:spAutoFit/>
          </a:bodyPr>
          <a:lstStyle/>
          <a:p>
            <a:r>
              <a:rPr lang="en-GB" dirty="0"/>
              <a:t>Digits move two places to the left and place holding zeros in the 10s and 1s column.</a:t>
            </a:r>
          </a:p>
        </p:txBody>
      </p:sp>
    </p:spTree>
    <p:extLst>
      <p:ext uri="{BB962C8B-B14F-4D97-AF65-F5344CB8AC3E}">
        <p14:creationId xmlns:p14="http://schemas.microsoft.com/office/powerpoint/2010/main" val="3807443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2" name="TextBox 1">
            <a:extLst>
              <a:ext uri="{FF2B5EF4-FFF2-40B4-BE49-F238E27FC236}">
                <a16:creationId xmlns:a16="http://schemas.microsoft.com/office/drawing/2014/main" id="{7D25BE1D-FCCF-44FF-926C-2CF90FE7E383}"/>
              </a:ext>
            </a:extLst>
          </p:cNvPr>
          <p:cNvSpPr txBox="1"/>
          <p:nvPr/>
        </p:nvSpPr>
        <p:spPr>
          <a:xfrm>
            <a:off x="927124" y="1987069"/>
            <a:ext cx="1500732" cy="430887"/>
          </a:xfrm>
          <a:prstGeom prst="rect">
            <a:avLst/>
          </a:prstGeom>
          <a:noFill/>
        </p:spPr>
        <p:txBody>
          <a:bodyPr wrap="none" rtlCol="0">
            <a:spAutoFit/>
          </a:bodyPr>
          <a:lstStyle/>
          <a:p>
            <a:r>
              <a:rPr lang="en-GB" sz="2200" dirty="0">
                <a:latin typeface="Comic Sans MS" panose="030F0702030302020204" pitchFamily="66" charset="0"/>
              </a:rPr>
              <a:t>543 - 357</a:t>
            </a:r>
          </a:p>
        </p:txBody>
      </p:sp>
      <p:sp>
        <p:nvSpPr>
          <p:cNvPr id="5" name="TextBox 4">
            <a:extLst>
              <a:ext uri="{FF2B5EF4-FFF2-40B4-BE49-F238E27FC236}">
                <a16:creationId xmlns:a16="http://schemas.microsoft.com/office/drawing/2014/main" id="{FF71BA6A-BB37-4196-9280-47E0882DB2B6}"/>
              </a:ext>
            </a:extLst>
          </p:cNvPr>
          <p:cNvSpPr txBox="1"/>
          <p:nvPr/>
        </p:nvSpPr>
        <p:spPr>
          <a:xfrm>
            <a:off x="3448756" y="1987068"/>
            <a:ext cx="1455848" cy="430887"/>
          </a:xfrm>
          <a:prstGeom prst="rect">
            <a:avLst/>
          </a:prstGeom>
          <a:noFill/>
        </p:spPr>
        <p:txBody>
          <a:bodyPr wrap="none" rtlCol="0">
            <a:spAutoFit/>
          </a:bodyPr>
          <a:lstStyle/>
          <a:p>
            <a:r>
              <a:rPr lang="en-GB" sz="2200" dirty="0">
                <a:latin typeface="Comic Sans MS" panose="030F0702030302020204" pitchFamily="66" charset="0"/>
              </a:rPr>
              <a:t>347 - 178</a:t>
            </a:r>
          </a:p>
        </p:txBody>
      </p:sp>
      <p:sp>
        <p:nvSpPr>
          <p:cNvPr id="6" name="TextBox 5">
            <a:extLst>
              <a:ext uri="{FF2B5EF4-FFF2-40B4-BE49-F238E27FC236}">
                <a16:creationId xmlns:a16="http://schemas.microsoft.com/office/drawing/2014/main" id="{E669BDAA-D394-4517-AB89-20006F66025E}"/>
              </a:ext>
            </a:extLst>
          </p:cNvPr>
          <p:cNvSpPr txBox="1"/>
          <p:nvPr/>
        </p:nvSpPr>
        <p:spPr>
          <a:xfrm>
            <a:off x="6214533" y="1987067"/>
            <a:ext cx="1455848" cy="430887"/>
          </a:xfrm>
          <a:prstGeom prst="rect">
            <a:avLst/>
          </a:prstGeom>
          <a:noFill/>
        </p:spPr>
        <p:txBody>
          <a:bodyPr wrap="none" rtlCol="0">
            <a:spAutoFit/>
          </a:bodyPr>
          <a:lstStyle/>
          <a:p>
            <a:r>
              <a:rPr lang="en-GB" sz="2200" dirty="0">
                <a:latin typeface="Comic Sans MS" panose="030F0702030302020204" pitchFamily="66" charset="0"/>
              </a:rPr>
              <a:t>481 - 235</a:t>
            </a:r>
          </a:p>
        </p:txBody>
      </p:sp>
      <p:sp>
        <p:nvSpPr>
          <p:cNvPr id="3" name="TextBox 2">
            <a:extLst>
              <a:ext uri="{FF2B5EF4-FFF2-40B4-BE49-F238E27FC236}">
                <a16:creationId xmlns:a16="http://schemas.microsoft.com/office/drawing/2014/main" id="{18BD107B-2849-40C0-BF2E-55986BDE8AF2}"/>
              </a:ext>
            </a:extLst>
          </p:cNvPr>
          <p:cNvSpPr txBox="1"/>
          <p:nvPr/>
        </p:nvSpPr>
        <p:spPr>
          <a:xfrm>
            <a:off x="508000" y="1332089"/>
            <a:ext cx="6779398" cy="400110"/>
          </a:xfrm>
          <a:prstGeom prst="rect">
            <a:avLst/>
          </a:prstGeom>
          <a:noFill/>
        </p:spPr>
        <p:txBody>
          <a:bodyPr wrap="square" rtlCol="0">
            <a:spAutoFit/>
          </a:bodyPr>
          <a:lstStyle/>
          <a:p>
            <a:r>
              <a:rPr lang="en-GB" sz="2000" dirty="0">
                <a:latin typeface="Comic Sans MS" panose="030F0702030302020204" pitchFamily="66" charset="0"/>
              </a:rPr>
              <a:t>Look at the following subtraction calculations:  </a:t>
            </a:r>
          </a:p>
        </p:txBody>
      </p:sp>
      <p:sp>
        <p:nvSpPr>
          <p:cNvPr id="7" name="TextBox 6">
            <a:extLst>
              <a:ext uri="{FF2B5EF4-FFF2-40B4-BE49-F238E27FC236}">
                <a16:creationId xmlns:a16="http://schemas.microsoft.com/office/drawing/2014/main" id="{6A42B7CA-201B-47B9-8ABB-A628B86A2E54}"/>
              </a:ext>
            </a:extLst>
          </p:cNvPr>
          <p:cNvSpPr txBox="1"/>
          <p:nvPr/>
        </p:nvSpPr>
        <p:spPr>
          <a:xfrm>
            <a:off x="508000" y="2777067"/>
            <a:ext cx="10731017" cy="1323439"/>
          </a:xfrm>
          <a:prstGeom prst="rect">
            <a:avLst/>
          </a:prstGeom>
          <a:noFill/>
        </p:spPr>
        <p:txBody>
          <a:bodyPr wrap="square" rtlCol="0">
            <a:spAutoFit/>
          </a:bodyPr>
          <a:lstStyle/>
          <a:p>
            <a:r>
              <a:rPr lang="en-GB" sz="2000" u="sng" dirty="0">
                <a:latin typeface="Comic Sans MS" panose="030F0702030302020204" pitchFamily="66" charset="0"/>
              </a:rPr>
              <a:t>Without solving the calculations</a:t>
            </a:r>
            <a:r>
              <a:rPr lang="en-GB" sz="2000" dirty="0">
                <a:latin typeface="Comic Sans MS" panose="030F0702030302020204" pitchFamily="66" charset="0"/>
              </a:rPr>
              <a:t>, think about which one you think will give the smallest answer and which one will give the largest answer. </a:t>
            </a:r>
          </a:p>
          <a:p>
            <a:endParaRPr lang="en-GB" sz="2000" dirty="0">
              <a:latin typeface="Comic Sans MS" panose="030F0702030302020204" pitchFamily="66" charset="0"/>
            </a:endParaRPr>
          </a:p>
          <a:p>
            <a:r>
              <a:rPr lang="en-GB" sz="2000" dirty="0">
                <a:latin typeface="Comic Sans MS" panose="030F0702030302020204" pitchFamily="66" charset="0"/>
              </a:rPr>
              <a:t>Put them in order from largest to smallest.</a:t>
            </a:r>
          </a:p>
        </p:txBody>
      </p:sp>
    </p:spTree>
    <p:extLst>
      <p:ext uri="{BB962C8B-B14F-4D97-AF65-F5344CB8AC3E}">
        <p14:creationId xmlns:p14="http://schemas.microsoft.com/office/powerpoint/2010/main" val="1147290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3" name="TextBox 2">
            <a:extLst>
              <a:ext uri="{FF2B5EF4-FFF2-40B4-BE49-F238E27FC236}">
                <a16:creationId xmlns:a16="http://schemas.microsoft.com/office/drawing/2014/main" id="{18BD107B-2849-40C0-BF2E-55986BDE8AF2}"/>
              </a:ext>
            </a:extLst>
          </p:cNvPr>
          <p:cNvSpPr txBox="1"/>
          <p:nvPr/>
        </p:nvSpPr>
        <p:spPr>
          <a:xfrm>
            <a:off x="853093" y="1402150"/>
            <a:ext cx="10223879" cy="3416320"/>
          </a:xfrm>
          <a:prstGeom prst="rect">
            <a:avLst/>
          </a:prstGeom>
          <a:noFill/>
        </p:spPr>
        <p:txBody>
          <a:bodyPr wrap="square" rtlCol="0">
            <a:spAutoFit/>
          </a:bodyPr>
          <a:lstStyle/>
          <a:p>
            <a:r>
              <a:rPr lang="en-GB" sz="2400" dirty="0">
                <a:latin typeface="Comic Sans MS" panose="030F0702030302020204" pitchFamily="66" charset="0"/>
              </a:rPr>
              <a:t>We can estimate the answer by rounding each part of the calculation.</a:t>
            </a:r>
          </a:p>
          <a:p>
            <a:endParaRPr lang="en-GB" sz="2400" dirty="0">
              <a:latin typeface="Comic Sans MS" panose="030F0702030302020204" pitchFamily="66" charset="0"/>
            </a:endParaRPr>
          </a:p>
          <a:p>
            <a:r>
              <a:rPr lang="en-GB" sz="2400" dirty="0">
                <a:latin typeface="Comic Sans MS" panose="030F0702030302020204" pitchFamily="66" charset="0"/>
              </a:rPr>
              <a:t>If we round to the nearest 100, we need to look at the 10s column.</a:t>
            </a:r>
          </a:p>
          <a:p>
            <a:r>
              <a:rPr lang="en-GB" sz="2400" dirty="0">
                <a:latin typeface="Comic Sans MS" panose="030F0702030302020204" pitchFamily="66" charset="0"/>
              </a:rPr>
              <a:t> </a:t>
            </a:r>
          </a:p>
          <a:p>
            <a:r>
              <a:rPr lang="en-GB" sz="2400" dirty="0">
                <a:latin typeface="Comic Sans MS" panose="030F0702030302020204" pitchFamily="66" charset="0"/>
              </a:rPr>
              <a:t>If the digit in the 10s column is 5 or more, we round up to the next 100. </a:t>
            </a:r>
          </a:p>
          <a:p>
            <a:endParaRPr lang="en-GB" sz="2400" dirty="0">
              <a:latin typeface="Comic Sans MS" panose="030F0702030302020204" pitchFamily="66" charset="0"/>
            </a:endParaRPr>
          </a:p>
          <a:p>
            <a:r>
              <a:rPr lang="en-GB" sz="2400" dirty="0">
                <a:latin typeface="Comic Sans MS" panose="030F0702030302020204" pitchFamily="66" charset="0"/>
              </a:rPr>
              <a:t>If the digit in the 10s column is less than 5, we round down to current 100</a:t>
            </a:r>
            <a:r>
              <a:rPr lang="en-GB" sz="2000" dirty="0">
                <a:latin typeface="Comic Sans MS" panose="030F0702030302020204" pitchFamily="66" charset="0"/>
              </a:rPr>
              <a:t>.</a:t>
            </a:r>
          </a:p>
        </p:txBody>
      </p:sp>
    </p:spTree>
    <p:extLst>
      <p:ext uri="{BB962C8B-B14F-4D97-AF65-F5344CB8AC3E}">
        <p14:creationId xmlns:p14="http://schemas.microsoft.com/office/powerpoint/2010/main" val="2602011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2" name="TextBox 1">
            <a:extLst>
              <a:ext uri="{FF2B5EF4-FFF2-40B4-BE49-F238E27FC236}">
                <a16:creationId xmlns:a16="http://schemas.microsoft.com/office/drawing/2014/main" id="{7D25BE1D-FCCF-44FF-926C-2CF90FE7E383}"/>
              </a:ext>
            </a:extLst>
          </p:cNvPr>
          <p:cNvSpPr txBox="1"/>
          <p:nvPr/>
        </p:nvSpPr>
        <p:spPr>
          <a:xfrm>
            <a:off x="1447986" y="1046100"/>
            <a:ext cx="7067961" cy="1384995"/>
          </a:xfrm>
          <a:prstGeom prst="rect">
            <a:avLst/>
          </a:prstGeom>
          <a:noFill/>
        </p:spPr>
        <p:txBody>
          <a:bodyPr wrap="none" rtlCol="0">
            <a:spAutoFit/>
          </a:bodyPr>
          <a:lstStyle/>
          <a:p>
            <a:r>
              <a:rPr lang="en-GB" sz="2200" dirty="0">
                <a:latin typeface="Comic Sans MS" panose="030F0702030302020204" pitchFamily="66" charset="0"/>
              </a:rPr>
              <a:t>543 – 357		E = 500 – 400 = 100</a:t>
            </a:r>
          </a:p>
          <a:p>
            <a:endParaRPr lang="en-GB" sz="2200" dirty="0">
              <a:latin typeface="Comic Sans MS" panose="030F0702030302020204" pitchFamily="66" charset="0"/>
            </a:endParaRPr>
          </a:p>
          <a:p>
            <a:r>
              <a:rPr lang="en-GB" sz="2000" dirty="0">
                <a:latin typeface="Comic Sans MS" panose="030F0702030302020204" pitchFamily="66" charset="0"/>
              </a:rPr>
              <a:t>543 rounds down to 500 as there is a 4 in the 10s column.</a:t>
            </a:r>
          </a:p>
          <a:p>
            <a:r>
              <a:rPr lang="en-GB" sz="2000" dirty="0">
                <a:latin typeface="Comic Sans MS" panose="030F0702030302020204" pitchFamily="66" charset="0"/>
              </a:rPr>
              <a:t>357 rounds up to 400 as there is a 5 in the 10s column.</a:t>
            </a:r>
          </a:p>
        </p:txBody>
      </p:sp>
      <p:sp>
        <p:nvSpPr>
          <p:cNvPr id="8" name="TextBox 7">
            <a:extLst>
              <a:ext uri="{FF2B5EF4-FFF2-40B4-BE49-F238E27FC236}">
                <a16:creationId xmlns:a16="http://schemas.microsoft.com/office/drawing/2014/main" id="{E2EE0765-99F8-46BC-A79A-FC066984D141}"/>
              </a:ext>
            </a:extLst>
          </p:cNvPr>
          <p:cNvSpPr txBox="1"/>
          <p:nvPr/>
        </p:nvSpPr>
        <p:spPr>
          <a:xfrm>
            <a:off x="1447986" y="2603246"/>
            <a:ext cx="8587265" cy="1446550"/>
          </a:xfrm>
          <a:prstGeom prst="rect">
            <a:avLst/>
          </a:prstGeom>
          <a:noFill/>
        </p:spPr>
        <p:txBody>
          <a:bodyPr wrap="square" rtlCol="0">
            <a:spAutoFit/>
          </a:bodyPr>
          <a:lstStyle/>
          <a:p>
            <a:r>
              <a:rPr lang="en-GB" sz="2200" dirty="0">
                <a:latin typeface="Comic Sans MS" panose="030F0702030302020204" pitchFamily="66" charset="0"/>
              </a:rPr>
              <a:t>347 – 178		E = 300 – 200 = 100</a:t>
            </a:r>
          </a:p>
          <a:p>
            <a:endParaRPr lang="en-GB" sz="2200" dirty="0">
              <a:latin typeface="Comic Sans MS" panose="030F0702030302020204" pitchFamily="66" charset="0"/>
            </a:endParaRPr>
          </a:p>
          <a:p>
            <a:r>
              <a:rPr lang="en-GB" sz="2200" dirty="0">
                <a:latin typeface="Comic Sans MS" panose="030F0702030302020204" pitchFamily="66" charset="0"/>
              </a:rPr>
              <a:t>347 rounds down to 300 as there is a 4 in the 10s column.</a:t>
            </a:r>
          </a:p>
          <a:p>
            <a:r>
              <a:rPr lang="en-GB" sz="2200" dirty="0">
                <a:latin typeface="Comic Sans MS" panose="030F0702030302020204" pitchFamily="66" charset="0"/>
              </a:rPr>
              <a:t>178 rounds up to 200 as there is a 7 in the 10s column. </a:t>
            </a:r>
          </a:p>
        </p:txBody>
      </p:sp>
      <p:sp>
        <p:nvSpPr>
          <p:cNvPr id="6" name="TextBox 5">
            <a:extLst>
              <a:ext uri="{FF2B5EF4-FFF2-40B4-BE49-F238E27FC236}">
                <a16:creationId xmlns:a16="http://schemas.microsoft.com/office/drawing/2014/main" id="{BDB40C4A-FA89-45D1-A43F-7DCA47226331}"/>
              </a:ext>
            </a:extLst>
          </p:cNvPr>
          <p:cNvSpPr txBox="1"/>
          <p:nvPr/>
        </p:nvSpPr>
        <p:spPr>
          <a:xfrm>
            <a:off x="1447986" y="4375495"/>
            <a:ext cx="7800186" cy="1446550"/>
          </a:xfrm>
          <a:prstGeom prst="rect">
            <a:avLst/>
          </a:prstGeom>
          <a:noFill/>
        </p:spPr>
        <p:txBody>
          <a:bodyPr wrap="square" rtlCol="0">
            <a:spAutoFit/>
          </a:bodyPr>
          <a:lstStyle/>
          <a:p>
            <a:r>
              <a:rPr lang="en-GB" sz="2200" dirty="0">
                <a:latin typeface="Comic Sans MS" panose="030F0702030302020204" pitchFamily="66" charset="0"/>
              </a:rPr>
              <a:t>481 – 235		E = 500 – 200 = 300</a:t>
            </a:r>
          </a:p>
          <a:p>
            <a:endParaRPr lang="en-GB" sz="2200" dirty="0">
              <a:latin typeface="Comic Sans MS" panose="030F0702030302020204" pitchFamily="66" charset="0"/>
            </a:endParaRPr>
          </a:p>
          <a:p>
            <a:r>
              <a:rPr lang="en-GB" sz="2200" dirty="0">
                <a:latin typeface="Comic Sans MS" panose="030F0702030302020204" pitchFamily="66" charset="0"/>
              </a:rPr>
              <a:t>481 rounds up to 500 as there is an 8 in the 10s column.</a:t>
            </a:r>
          </a:p>
          <a:p>
            <a:r>
              <a:rPr lang="en-GB" sz="2200" dirty="0">
                <a:latin typeface="Comic Sans MS" panose="030F0702030302020204" pitchFamily="66" charset="0"/>
              </a:rPr>
              <a:t>235 rounds down to 200 as there is a 3 in the 10s column.</a:t>
            </a:r>
          </a:p>
        </p:txBody>
      </p:sp>
      <p:sp>
        <p:nvSpPr>
          <p:cNvPr id="5" name="TextBox 4">
            <a:extLst>
              <a:ext uri="{FF2B5EF4-FFF2-40B4-BE49-F238E27FC236}">
                <a16:creationId xmlns:a16="http://schemas.microsoft.com/office/drawing/2014/main" id="{3069141F-4299-4CA9-98D9-348B42BCB921}"/>
              </a:ext>
            </a:extLst>
          </p:cNvPr>
          <p:cNvSpPr txBox="1"/>
          <p:nvPr/>
        </p:nvSpPr>
        <p:spPr>
          <a:xfrm>
            <a:off x="104172" y="5937812"/>
            <a:ext cx="11315918" cy="707886"/>
          </a:xfrm>
          <a:prstGeom prst="rect">
            <a:avLst/>
          </a:prstGeom>
          <a:noFill/>
        </p:spPr>
        <p:txBody>
          <a:bodyPr wrap="none" rtlCol="0">
            <a:spAutoFit/>
          </a:bodyPr>
          <a:lstStyle/>
          <a:p>
            <a:r>
              <a:rPr lang="en-GB" sz="2000" dirty="0">
                <a:highlight>
                  <a:srgbClr val="FFFF00"/>
                </a:highlight>
                <a:latin typeface="Comic Sans MS" panose="030F0702030302020204" pitchFamily="66" charset="0"/>
              </a:rPr>
              <a:t>Rounding to 100, we can estimate that 481-235 will give the largest answer but our estimate </a:t>
            </a:r>
          </a:p>
          <a:p>
            <a:r>
              <a:rPr lang="en-GB" sz="2000" dirty="0">
                <a:highlight>
                  <a:srgbClr val="FFFF00"/>
                </a:highlight>
                <a:latin typeface="Comic Sans MS" panose="030F0702030302020204" pitchFamily="66" charset="0"/>
              </a:rPr>
              <a:t>of 543-357 and 347-178 are the same.</a:t>
            </a:r>
          </a:p>
        </p:txBody>
      </p:sp>
    </p:spTree>
    <p:extLst>
      <p:ext uri="{BB962C8B-B14F-4D97-AF65-F5344CB8AC3E}">
        <p14:creationId xmlns:p14="http://schemas.microsoft.com/office/powerpoint/2010/main" val="542897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8" name="TextBox 7">
            <a:extLst>
              <a:ext uri="{FF2B5EF4-FFF2-40B4-BE49-F238E27FC236}">
                <a16:creationId xmlns:a16="http://schemas.microsoft.com/office/drawing/2014/main" id="{E2EE0765-99F8-46BC-A79A-FC066984D141}"/>
              </a:ext>
            </a:extLst>
          </p:cNvPr>
          <p:cNvSpPr txBox="1"/>
          <p:nvPr/>
        </p:nvSpPr>
        <p:spPr>
          <a:xfrm>
            <a:off x="362027" y="946764"/>
            <a:ext cx="9972104" cy="707886"/>
          </a:xfrm>
          <a:prstGeom prst="rect">
            <a:avLst/>
          </a:prstGeom>
          <a:noFill/>
        </p:spPr>
        <p:txBody>
          <a:bodyPr wrap="square" rtlCol="0">
            <a:spAutoFit/>
          </a:bodyPr>
          <a:lstStyle/>
          <a:p>
            <a:r>
              <a:rPr lang="en-GB" sz="2000" dirty="0">
                <a:latin typeface="Comic Sans MS" panose="030F0702030302020204" pitchFamily="66" charset="0"/>
              </a:rPr>
              <a:t>Rounding to the nearest 10 instead will give us more accurate estimates.</a:t>
            </a:r>
          </a:p>
          <a:p>
            <a:r>
              <a:rPr lang="en-GB" sz="2000" dirty="0">
                <a:latin typeface="Comic Sans MS" panose="030F0702030302020204" pitchFamily="66" charset="0"/>
              </a:rPr>
              <a:t>When rounding to the nearest 10 we need to look at the 1s column. </a:t>
            </a:r>
          </a:p>
        </p:txBody>
      </p:sp>
      <p:sp>
        <p:nvSpPr>
          <p:cNvPr id="9" name="TextBox 8">
            <a:extLst>
              <a:ext uri="{FF2B5EF4-FFF2-40B4-BE49-F238E27FC236}">
                <a16:creationId xmlns:a16="http://schemas.microsoft.com/office/drawing/2014/main" id="{E53F61E4-5845-410E-B44F-5982C68A6A15}"/>
              </a:ext>
            </a:extLst>
          </p:cNvPr>
          <p:cNvSpPr txBox="1"/>
          <p:nvPr/>
        </p:nvSpPr>
        <p:spPr>
          <a:xfrm>
            <a:off x="695630" y="2040607"/>
            <a:ext cx="10763307" cy="1938992"/>
          </a:xfrm>
          <a:prstGeom prst="rect">
            <a:avLst/>
          </a:prstGeom>
          <a:noFill/>
        </p:spPr>
        <p:txBody>
          <a:bodyPr wrap="square" rtlCol="0">
            <a:spAutoFit/>
          </a:bodyPr>
          <a:lstStyle/>
          <a:p>
            <a:r>
              <a:rPr lang="en-GB" sz="2000" dirty="0">
                <a:latin typeface="Comic Sans MS" panose="030F0702030302020204" pitchFamily="66" charset="0"/>
              </a:rPr>
              <a:t>543 – 357	E = 540 – 360 = 180</a:t>
            </a:r>
          </a:p>
          <a:p>
            <a:endParaRPr lang="en-GB" sz="2000" dirty="0">
              <a:latin typeface="Comic Sans MS" panose="030F0702030302020204" pitchFamily="66" charset="0"/>
            </a:endParaRPr>
          </a:p>
          <a:p>
            <a:r>
              <a:rPr lang="en-GB" sz="2000" dirty="0">
                <a:latin typeface="Comic Sans MS" panose="030F0702030302020204" pitchFamily="66" charset="0"/>
              </a:rPr>
              <a:t>543 rounds down to 540 as there is a 3 in the 1s column.</a:t>
            </a:r>
          </a:p>
          <a:p>
            <a:r>
              <a:rPr lang="en-GB" sz="2000" dirty="0">
                <a:latin typeface="Comic Sans MS" panose="030F0702030302020204" pitchFamily="66" charset="0"/>
              </a:rPr>
              <a:t>357 rounds up to 360 as there is a 7 in the 1s column.</a:t>
            </a:r>
          </a:p>
          <a:p>
            <a:endParaRPr lang="en-GB" sz="2000" dirty="0">
              <a:latin typeface="Comic Sans MS" panose="030F0702030302020204" pitchFamily="66" charset="0"/>
            </a:endParaRPr>
          </a:p>
          <a:p>
            <a:r>
              <a:rPr lang="en-GB" sz="2000" dirty="0">
                <a:latin typeface="Comic Sans MS" panose="030F0702030302020204" pitchFamily="66" charset="0"/>
              </a:rPr>
              <a:t>The estimate can be answered by mentally counting on from 360 to 540.</a:t>
            </a:r>
          </a:p>
        </p:txBody>
      </p:sp>
      <p:sp>
        <p:nvSpPr>
          <p:cNvPr id="10" name="TextBox 9">
            <a:extLst>
              <a:ext uri="{FF2B5EF4-FFF2-40B4-BE49-F238E27FC236}">
                <a16:creationId xmlns:a16="http://schemas.microsoft.com/office/drawing/2014/main" id="{6382C142-5455-47B8-8EE4-F7443D796199}"/>
              </a:ext>
            </a:extLst>
          </p:cNvPr>
          <p:cNvSpPr txBox="1"/>
          <p:nvPr/>
        </p:nvSpPr>
        <p:spPr>
          <a:xfrm>
            <a:off x="695630" y="4365556"/>
            <a:ext cx="8587265" cy="1938992"/>
          </a:xfrm>
          <a:prstGeom prst="rect">
            <a:avLst/>
          </a:prstGeom>
          <a:noFill/>
        </p:spPr>
        <p:txBody>
          <a:bodyPr wrap="square" rtlCol="0">
            <a:spAutoFit/>
          </a:bodyPr>
          <a:lstStyle/>
          <a:p>
            <a:r>
              <a:rPr lang="en-GB" sz="2000" dirty="0">
                <a:latin typeface="Comic Sans MS" panose="030F0702030302020204" pitchFamily="66" charset="0"/>
              </a:rPr>
              <a:t>347 – 178		E = 350 – 180 = 170</a:t>
            </a:r>
          </a:p>
          <a:p>
            <a:endParaRPr lang="en-GB" sz="2000" dirty="0">
              <a:latin typeface="Comic Sans MS" panose="030F0702030302020204" pitchFamily="66" charset="0"/>
            </a:endParaRPr>
          </a:p>
          <a:p>
            <a:r>
              <a:rPr lang="en-GB" sz="2000" dirty="0">
                <a:latin typeface="Comic Sans MS" panose="030F0702030302020204" pitchFamily="66" charset="0"/>
              </a:rPr>
              <a:t>347 rounds up to 350 as there is a 7 in the 1s column.</a:t>
            </a:r>
          </a:p>
          <a:p>
            <a:r>
              <a:rPr lang="en-GB" sz="2000" dirty="0">
                <a:latin typeface="Comic Sans MS" panose="030F0702030302020204" pitchFamily="66" charset="0"/>
              </a:rPr>
              <a:t>178 rounds up to 180 as there is an 8 in the 1s column.</a:t>
            </a:r>
          </a:p>
          <a:p>
            <a:endParaRPr lang="en-GB" sz="2000" dirty="0">
              <a:latin typeface="Comic Sans MS" panose="030F0702030302020204" pitchFamily="66" charset="0"/>
            </a:endParaRPr>
          </a:p>
          <a:p>
            <a:r>
              <a:rPr lang="en-GB" sz="2000" dirty="0">
                <a:latin typeface="Comic Sans MS" panose="030F0702030302020204" pitchFamily="66" charset="0"/>
              </a:rPr>
              <a:t>The estimate can be answered by counting on from 180 to 350. </a:t>
            </a:r>
          </a:p>
        </p:txBody>
      </p:sp>
    </p:spTree>
    <p:extLst>
      <p:ext uri="{BB962C8B-B14F-4D97-AF65-F5344CB8AC3E}">
        <p14:creationId xmlns:p14="http://schemas.microsoft.com/office/powerpoint/2010/main" val="3430755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6" name="TextBox 5">
            <a:extLst>
              <a:ext uri="{FF2B5EF4-FFF2-40B4-BE49-F238E27FC236}">
                <a16:creationId xmlns:a16="http://schemas.microsoft.com/office/drawing/2014/main" id="{BDB40C4A-FA89-45D1-A43F-7DCA47226331}"/>
              </a:ext>
            </a:extLst>
          </p:cNvPr>
          <p:cNvSpPr txBox="1"/>
          <p:nvPr/>
        </p:nvSpPr>
        <p:spPr>
          <a:xfrm>
            <a:off x="694774" y="1445545"/>
            <a:ext cx="7800186" cy="1938992"/>
          </a:xfrm>
          <a:prstGeom prst="rect">
            <a:avLst/>
          </a:prstGeom>
          <a:noFill/>
        </p:spPr>
        <p:txBody>
          <a:bodyPr wrap="square" rtlCol="0">
            <a:spAutoFit/>
          </a:bodyPr>
          <a:lstStyle/>
          <a:p>
            <a:r>
              <a:rPr lang="en-GB" sz="2000" dirty="0">
                <a:latin typeface="Comic Sans MS" panose="030F0702030302020204" pitchFamily="66" charset="0"/>
              </a:rPr>
              <a:t>481 – 235		E = 480 – 240 = 240</a:t>
            </a:r>
          </a:p>
          <a:p>
            <a:endParaRPr lang="en-GB" sz="2000" dirty="0">
              <a:latin typeface="Comic Sans MS" panose="030F0702030302020204" pitchFamily="66" charset="0"/>
            </a:endParaRPr>
          </a:p>
          <a:p>
            <a:r>
              <a:rPr lang="en-GB" sz="2000" dirty="0">
                <a:latin typeface="Comic Sans MS" panose="030F0702030302020204" pitchFamily="66" charset="0"/>
              </a:rPr>
              <a:t>481 rounds down to 480 as there is a 1 in the 1s column.</a:t>
            </a:r>
          </a:p>
          <a:p>
            <a:r>
              <a:rPr lang="en-GB" sz="2000" dirty="0">
                <a:latin typeface="Comic Sans MS" panose="030F0702030302020204" pitchFamily="66" charset="0"/>
              </a:rPr>
              <a:t>235 rounds up to 240 as there is a 5 in the 1s column.</a:t>
            </a:r>
          </a:p>
          <a:p>
            <a:endParaRPr lang="en-GB" sz="2000" dirty="0">
              <a:latin typeface="Comic Sans MS" panose="030F0702030302020204" pitchFamily="66" charset="0"/>
            </a:endParaRPr>
          </a:p>
          <a:p>
            <a:r>
              <a:rPr lang="en-GB" sz="2000" dirty="0">
                <a:latin typeface="Comic Sans MS" panose="030F0702030302020204" pitchFamily="66" charset="0"/>
              </a:rPr>
              <a:t>The estimate can be answered by counting on from 240 to 480.</a:t>
            </a:r>
          </a:p>
        </p:txBody>
      </p:sp>
      <p:sp>
        <p:nvSpPr>
          <p:cNvPr id="5" name="TextBox 4">
            <a:extLst>
              <a:ext uri="{FF2B5EF4-FFF2-40B4-BE49-F238E27FC236}">
                <a16:creationId xmlns:a16="http://schemas.microsoft.com/office/drawing/2014/main" id="{3069141F-4299-4CA9-98D9-348B42BCB921}"/>
              </a:ext>
            </a:extLst>
          </p:cNvPr>
          <p:cNvSpPr txBox="1"/>
          <p:nvPr/>
        </p:nvSpPr>
        <p:spPr>
          <a:xfrm>
            <a:off x="521291" y="4244479"/>
            <a:ext cx="10057970" cy="1323439"/>
          </a:xfrm>
          <a:prstGeom prst="rect">
            <a:avLst/>
          </a:prstGeom>
          <a:noFill/>
        </p:spPr>
        <p:txBody>
          <a:bodyPr wrap="square" rtlCol="0">
            <a:spAutoFit/>
          </a:bodyPr>
          <a:lstStyle/>
          <a:p>
            <a:r>
              <a:rPr lang="en-GB" sz="2000" dirty="0">
                <a:highlight>
                  <a:srgbClr val="FFFF00"/>
                </a:highlight>
                <a:latin typeface="Comic Sans MS" panose="030F0702030302020204" pitchFamily="66" charset="0"/>
              </a:rPr>
              <a:t>Rounding to the nearest 10 gives us a much more accurate estimate.</a:t>
            </a:r>
          </a:p>
          <a:p>
            <a:endParaRPr lang="en-GB" sz="2000" dirty="0">
              <a:highlight>
                <a:srgbClr val="FFFF00"/>
              </a:highlight>
              <a:latin typeface="Comic Sans MS" panose="030F0702030302020204" pitchFamily="66" charset="0"/>
            </a:endParaRPr>
          </a:p>
          <a:p>
            <a:r>
              <a:rPr lang="en-GB" sz="2000" dirty="0">
                <a:highlight>
                  <a:srgbClr val="FFFF00"/>
                </a:highlight>
                <a:latin typeface="Comic Sans MS" panose="030F0702030302020204" pitchFamily="66" charset="0"/>
              </a:rPr>
              <a:t>We can estimate that 481-235 will give the largest answer, followed by 543 – 357.</a:t>
            </a:r>
          </a:p>
          <a:p>
            <a:r>
              <a:rPr lang="en-GB" sz="2000" dirty="0">
                <a:highlight>
                  <a:srgbClr val="FFFF00"/>
                </a:highlight>
                <a:latin typeface="Comic Sans MS" panose="030F0702030302020204" pitchFamily="66" charset="0"/>
              </a:rPr>
              <a:t>347-178 will give the smallest answer. </a:t>
            </a:r>
          </a:p>
        </p:txBody>
      </p:sp>
    </p:spTree>
    <p:extLst>
      <p:ext uri="{BB962C8B-B14F-4D97-AF65-F5344CB8AC3E}">
        <p14:creationId xmlns:p14="http://schemas.microsoft.com/office/powerpoint/2010/main" val="1824712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6" name="TextBox 5">
            <a:extLst>
              <a:ext uri="{FF2B5EF4-FFF2-40B4-BE49-F238E27FC236}">
                <a16:creationId xmlns:a16="http://schemas.microsoft.com/office/drawing/2014/main" id="{BDB40C4A-FA89-45D1-A43F-7DCA47226331}"/>
              </a:ext>
            </a:extLst>
          </p:cNvPr>
          <p:cNvSpPr txBox="1"/>
          <p:nvPr/>
        </p:nvSpPr>
        <p:spPr>
          <a:xfrm>
            <a:off x="347387" y="1208478"/>
            <a:ext cx="11117398" cy="1938992"/>
          </a:xfrm>
          <a:prstGeom prst="rect">
            <a:avLst/>
          </a:prstGeom>
          <a:noFill/>
        </p:spPr>
        <p:txBody>
          <a:bodyPr wrap="square" rtlCol="0">
            <a:spAutoFit/>
          </a:bodyPr>
          <a:lstStyle/>
          <a:p>
            <a:r>
              <a:rPr lang="en-GB" sz="2000" dirty="0">
                <a:latin typeface="Comic Sans MS" panose="030F0702030302020204" pitchFamily="66" charset="0"/>
              </a:rPr>
              <a:t>Once we have created our estimate, we can find the actual answer using column subtraction</a:t>
            </a:r>
          </a:p>
          <a:p>
            <a:r>
              <a:rPr lang="en-GB" sz="2000" dirty="0">
                <a:latin typeface="Comic Sans MS" panose="030F0702030302020204" pitchFamily="66" charset="0"/>
              </a:rPr>
              <a:t>or another method if more appropriate. </a:t>
            </a:r>
          </a:p>
          <a:p>
            <a:endParaRPr lang="en-GB" sz="2000" dirty="0">
              <a:latin typeface="Comic Sans MS" panose="030F0702030302020204" pitchFamily="66" charset="0"/>
            </a:endParaRPr>
          </a:p>
          <a:p>
            <a:r>
              <a:rPr lang="en-GB" sz="2000" dirty="0">
                <a:latin typeface="Comic Sans MS" panose="030F0702030302020204" pitchFamily="66" charset="0"/>
              </a:rPr>
              <a:t>When rounding to the nearest 10, we would expect our answer to be within 10 of our estimate. If it isn’t, something has gone wrong and you need to double check both calculations to find your mistake.</a:t>
            </a:r>
          </a:p>
        </p:txBody>
      </p:sp>
      <p:sp>
        <p:nvSpPr>
          <p:cNvPr id="2" name="Rectangle 1">
            <a:extLst>
              <a:ext uri="{FF2B5EF4-FFF2-40B4-BE49-F238E27FC236}">
                <a16:creationId xmlns:a16="http://schemas.microsoft.com/office/drawing/2014/main" id="{AF62523A-D143-4F02-A004-7BC0D74810DB}"/>
              </a:ext>
            </a:extLst>
          </p:cNvPr>
          <p:cNvSpPr/>
          <p:nvPr/>
        </p:nvSpPr>
        <p:spPr>
          <a:xfrm>
            <a:off x="347387" y="3387312"/>
            <a:ext cx="4402167" cy="400110"/>
          </a:xfrm>
          <a:prstGeom prst="rect">
            <a:avLst/>
          </a:prstGeom>
        </p:spPr>
        <p:txBody>
          <a:bodyPr wrap="none">
            <a:spAutoFit/>
          </a:bodyPr>
          <a:lstStyle/>
          <a:p>
            <a:r>
              <a:rPr lang="en-GB" sz="2000" dirty="0">
                <a:latin typeface="Comic Sans MS" panose="030F0702030302020204" pitchFamily="66" charset="0"/>
              </a:rPr>
              <a:t>543 – 357	E = 540 – 360 = 180</a:t>
            </a:r>
          </a:p>
        </p:txBody>
      </p:sp>
      <p:pic>
        <p:nvPicPr>
          <p:cNvPr id="3" name="Picture 2">
            <a:extLst>
              <a:ext uri="{FF2B5EF4-FFF2-40B4-BE49-F238E27FC236}">
                <a16:creationId xmlns:a16="http://schemas.microsoft.com/office/drawing/2014/main" id="{CCEBA7C2-F828-47D8-AF51-078CFFFE6D7D}"/>
              </a:ext>
            </a:extLst>
          </p:cNvPr>
          <p:cNvPicPr>
            <a:picLocks noChangeAspect="1"/>
          </p:cNvPicPr>
          <p:nvPr/>
        </p:nvPicPr>
        <p:blipFill>
          <a:blip r:embed="rId2"/>
          <a:stretch>
            <a:fillRect/>
          </a:stretch>
        </p:blipFill>
        <p:spPr>
          <a:xfrm>
            <a:off x="1547390" y="4078093"/>
            <a:ext cx="1714286" cy="1571429"/>
          </a:xfrm>
          <a:prstGeom prst="rect">
            <a:avLst/>
          </a:prstGeom>
        </p:spPr>
      </p:pic>
      <p:sp>
        <p:nvSpPr>
          <p:cNvPr id="7" name="TextBox 6">
            <a:extLst>
              <a:ext uri="{FF2B5EF4-FFF2-40B4-BE49-F238E27FC236}">
                <a16:creationId xmlns:a16="http://schemas.microsoft.com/office/drawing/2014/main" id="{9EDB623E-2098-44D8-83AF-602BF75C9FCB}"/>
              </a:ext>
            </a:extLst>
          </p:cNvPr>
          <p:cNvSpPr txBox="1"/>
          <p:nvPr/>
        </p:nvSpPr>
        <p:spPr>
          <a:xfrm>
            <a:off x="3646311" y="5102577"/>
            <a:ext cx="6680034" cy="369332"/>
          </a:xfrm>
          <a:prstGeom prst="rect">
            <a:avLst/>
          </a:prstGeom>
          <a:noFill/>
        </p:spPr>
        <p:txBody>
          <a:bodyPr wrap="none" rtlCol="0">
            <a:spAutoFit/>
          </a:bodyPr>
          <a:lstStyle/>
          <a:p>
            <a:r>
              <a:rPr lang="en-GB" dirty="0">
                <a:latin typeface="Comic Sans MS" panose="030F0702030302020204" pitchFamily="66" charset="0"/>
              </a:rPr>
              <a:t>Our answer looks sensible as it is within 6 of our estimate </a:t>
            </a:r>
            <a:r>
              <a:rPr lang="en-GB" dirty="0">
                <a:sym typeface="Wingdings" panose="05000000000000000000" pitchFamily="2" charset="2"/>
              </a:rPr>
              <a:t></a:t>
            </a:r>
            <a:endParaRPr lang="en-GB" dirty="0"/>
          </a:p>
        </p:txBody>
      </p:sp>
    </p:spTree>
    <p:extLst>
      <p:ext uri="{BB962C8B-B14F-4D97-AF65-F5344CB8AC3E}">
        <p14:creationId xmlns:p14="http://schemas.microsoft.com/office/powerpoint/2010/main" val="663300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30.04.20</a:t>
            </a:r>
          </a:p>
          <a:p>
            <a:r>
              <a:rPr lang="en-GB" sz="2400" dirty="0">
                <a:solidFill>
                  <a:srgbClr val="0070C0"/>
                </a:solidFill>
                <a:latin typeface="Comic Sans MS" panose="030F0702030302020204" pitchFamily="66" charset="0"/>
              </a:rPr>
              <a:t>L.O. Estimation and subtraction</a:t>
            </a:r>
          </a:p>
        </p:txBody>
      </p:sp>
      <p:sp>
        <p:nvSpPr>
          <p:cNvPr id="5" name="Rectangle 4">
            <a:extLst>
              <a:ext uri="{FF2B5EF4-FFF2-40B4-BE49-F238E27FC236}">
                <a16:creationId xmlns:a16="http://schemas.microsoft.com/office/drawing/2014/main" id="{4B41D54E-FB16-4DF6-AF2D-EC5BA5DFC9A9}"/>
              </a:ext>
            </a:extLst>
          </p:cNvPr>
          <p:cNvSpPr/>
          <p:nvPr/>
        </p:nvSpPr>
        <p:spPr>
          <a:xfrm>
            <a:off x="265869" y="1208478"/>
            <a:ext cx="5508239" cy="430887"/>
          </a:xfrm>
          <a:prstGeom prst="rect">
            <a:avLst/>
          </a:prstGeom>
        </p:spPr>
        <p:txBody>
          <a:bodyPr wrap="none">
            <a:spAutoFit/>
          </a:bodyPr>
          <a:lstStyle/>
          <a:p>
            <a:r>
              <a:rPr lang="en-GB" sz="2200" dirty="0">
                <a:latin typeface="Comic Sans MS" panose="030F0702030302020204" pitchFamily="66" charset="0"/>
              </a:rPr>
              <a:t>347 – 178		E = 350 – 180 = 170</a:t>
            </a:r>
          </a:p>
        </p:txBody>
      </p:sp>
      <p:pic>
        <p:nvPicPr>
          <p:cNvPr id="8" name="Picture 7">
            <a:extLst>
              <a:ext uri="{FF2B5EF4-FFF2-40B4-BE49-F238E27FC236}">
                <a16:creationId xmlns:a16="http://schemas.microsoft.com/office/drawing/2014/main" id="{530CA79E-0802-497B-A1C2-23CE2EE0E111}"/>
              </a:ext>
            </a:extLst>
          </p:cNvPr>
          <p:cNvPicPr>
            <a:picLocks noChangeAspect="1"/>
          </p:cNvPicPr>
          <p:nvPr/>
        </p:nvPicPr>
        <p:blipFill>
          <a:blip r:embed="rId2"/>
          <a:stretch>
            <a:fillRect/>
          </a:stretch>
        </p:blipFill>
        <p:spPr>
          <a:xfrm>
            <a:off x="1016812" y="1757202"/>
            <a:ext cx="1714286" cy="1571429"/>
          </a:xfrm>
          <a:prstGeom prst="rect">
            <a:avLst/>
          </a:prstGeom>
        </p:spPr>
      </p:pic>
      <p:sp>
        <p:nvSpPr>
          <p:cNvPr id="9" name="TextBox 8">
            <a:extLst>
              <a:ext uri="{FF2B5EF4-FFF2-40B4-BE49-F238E27FC236}">
                <a16:creationId xmlns:a16="http://schemas.microsoft.com/office/drawing/2014/main" id="{AA4F0636-16DC-4811-8ED4-D573D193F14E}"/>
              </a:ext>
            </a:extLst>
          </p:cNvPr>
          <p:cNvSpPr txBox="1"/>
          <p:nvPr/>
        </p:nvSpPr>
        <p:spPr>
          <a:xfrm>
            <a:off x="3019988" y="2693415"/>
            <a:ext cx="7293984" cy="369332"/>
          </a:xfrm>
          <a:prstGeom prst="rect">
            <a:avLst/>
          </a:prstGeom>
          <a:noFill/>
        </p:spPr>
        <p:txBody>
          <a:bodyPr wrap="none" rtlCol="0">
            <a:spAutoFit/>
          </a:bodyPr>
          <a:lstStyle/>
          <a:p>
            <a:r>
              <a:rPr lang="en-GB" dirty="0">
                <a:latin typeface="Comic Sans MS" panose="030F0702030302020204" pitchFamily="66" charset="0"/>
              </a:rPr>
              <a:t>Our answer looks sensible as it is only 1 away from our estimate </a:t>
            </a:r>
            <a:r>
              <a:rPr lang="en-GB" dirty="0">
                <a:sym typeface="Wingdings" panose="05000000000000000000" pitchFamily="2" charset="2"/>
              </a:rPr>
              <a:t></a:t>
            </a:r>
            <a:endParaRPr lang="en-GB" dirty="0"/>
          </a:p>
        </p:txBody>
      </p:sp>
      <p:sp>
        <p:nvSpPr>
          <p:cNvPr id="10" name="Rectangle 9">
            <a:extLst>
              <a:ext uri="{FF2B5EF4-FFF2-40B4-BE49-F238E27FC236}">
                <a16:creationId xmlns:a16="http://schemas.microsoft.com/office/drawing/2014/main" id="{A2061B14-3157-40C5-A4D7-E4B146FCF4D5}"/>
              </a:ext>
            </a:extLst>
          </p:cNvPr>
          <p:cNvSpPr/>
          <p:nvPr/>
        </p:nvSpPr>
        <p:spPr>
          <a:xfrm>
            <a:off x="265869" y="3795254"/>
            <a:ext cx="5598007" cy="430887"/>
          </a:xfrm>
          <a:prstGeom prst="rect">
            <a:avLst/>
          </a:prstGeom>
        </p:spPr>
        <p:txBody>
          <a:bodyPr wrap="none">
            <a:spAutoFit/>
          </a:bodyPr>
          <a:lstStyle/>
          <a:p>
            <a:r>
              <a:rPr lang="en-GB" sz="2200" dirty="0">
                <a:latin typeface="Comic Sans MS" panose="030F0702030302020204" pitchFamily="66" charset="0"/>
              </a:rPr>
              <a:t>481 – 235		E = 480 – 240 = 240</a:t>
            </a:r>
          </a:p>
        </p:txBody>
      </p:sp>
      <p:pic>
        <p:nvPicPr>
          <p:cNvPr id="11" name="Picture 10">
            <a:extLst>
              <a:ext uri="{FF2B5EF4-FFF2-40B4-BE49-F238E27FC236}">
                <a16:creationId xmlns:a16="http://schemas.microsoft.com/office/drawing/2014/main" id="{7D7538EF-F7EC-4B50-A16D-3EF712CA0896}"/>
              </a:ext>
            </a:extLst>
          </p:cNvPr>
          <p:cNvPicPr>
            <a:picLocks noChangeAspect="1"/>
          </p:cNvPicPr>
          <p:nvPr/>
        </p:nvPicPr>
        <p:blipFill>
          <a:blip r:embed="rId3"/>
          <a:stretch>
            <a:fillRect/>
          </a:stretch>
        </p:blipFill>
        <p:spPr>
          <a:xfrm>
            <a:off x="1016812" y="4449507"/>
            <a:ext cx="1714286" cy="1571429"/>
          </a:xfrm>
          <a:prstGeom prst="rect">
            <a:avLst/>
          </a:prstGeom>
        </p:spPr>
      </p:pic>
      <p:sp>
        <p:nvSpPr>
          <p:cNvPr id="12" name="TextBox 11">
            <a:extLst>
              <a:ext uri="{FF2B5EF4-FFF2-40B4-BE49-F238E27FC236}">
                <a16:creationId xmlns:a16="http://schemas.microsoft.com/office/drawing/2014/main" id="{691742E0-A558-493E-B669-8CF301EAAED8}"/>
              </a:ext>
            </a:extLst>
          </p:cNvPr>
          <p:cNvSpPr txBox="1"/>
          <p:nvPr/>
        </p:nvSpPr>
        <p:spPr>
          <a:xfrm>
            <a:off x="3019988" y="5033970"/>
            <a:ext cx="4548040" cy="369332"/>
          </a:xfrm>
          <a:prstGeom prst="rect">
            <a:avLst/>
          </a:prstGeom>
          <a:noFill/>
        </p:spPr>
        <p:txBody>
          <a:bodyPr wrap="none" rtlCol="0">
            <a:spAutoFit/>
          </a:bodyPr>
          <a:lstStyle/>
          <a:p>
            <a:r>
              <a:rPr lang="en-GB" dirty="0">
                <a:latin typeface="Comic Sans MS" panose="030F0702030302020204" pitchFamily="66" charset="0"/>
              </a:rPr>
              <a:t>Our answer is 6 away from our estimate.</a:t>
            </a:r>
            <a:endParaRPr lang="en-GB" dirty="0"/>
          </a:p>
        </p:txBody>
      </p:sp>
    </p:spTree>
    <p:extLst>
      <p:ext uri="{BB962C8B-B14F-4D97-AF65-F5344CB8AC3E}">
        <p14:creationId xmlns:p14="http://schemas.microsoft.com/office/powerpoint/2010/main" val="26206956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TotalTime>
  <Words>1274</Words>
  <Application>Microsoft Office PowerPoint</Application>
  <PresentationFormat>Widescreen</PresentationFormat>
  <Paragraphs>140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24</cp:revision>
  <dcterms:created xsi:type="dcterms:W3CDTF">2020-04-21T11:23:13Z</dcterms:created>
  <dcterms:modified xsi:type="dcterms:W3CDTF">2020-04-23T08:29:07Z</dcterms:modified>
</cp:coreProperties>
</file>