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93" r:id="rId2"/>
    <p:sldId id="279" r:id="rId3"/>
    <p:sldId id="299" r:id="rId4"/>
    <p:sldId id="300" r:id="rId5"/>
    <p:sldId id="301" r:id="rId6"/>
    <p:sldId id="306" r:id="rId7"/>
    <p:sldId id="307" r:id="rId8"/>
    <p:sldId id="308" r:id="rId9"/>
    <p:sldId id="309" r:id="rId10"/>
    <p:sldId id="291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746"/>
    <a:srgbClr val="EA7600"/>
    <a:srgbClr val="1F4E79"/>
    <a:srgbClr val="BDD7EE"/>
    <a:srgbClr val="E6E6E6"/>
    <a:srgbClr val="FFE699"/>
    <a:srgbClr val="F2F2F2"/>
    <a:srgbClr val="FFF2CC"/>
    <a:srgbClr val="9AF67A"/>
    <a:srgbClr val="85F4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88" autoAdjust="0"/>
    <p:restoredTop sz="87477" autoAdjust="0"/>
  </p:normalViewPr>
  <p:slideViewPr>
    <p:cSldViewPr snapToGrid="0">
      <p:cViewPr varScale="1">
        <p:scale>
          <a:sx n="64" d="100"/>
          <a:sy n="64" d="100"/>
        </p:scale>
        <p:origin x="17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>
        <p:scale>
          <a:sx n="80" d="100"/>
          <a:sy n="80" d="100"/>
        </p:scale>
        <p:origin x="2256" y="-7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4275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8940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3-maths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09" y="6380189"/>
            <a:ext cx="227183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300" b="0" dirty="0">
                <a:solidFill>
                  <a:srgbClr val="EA7600"/>
                </a:solidFill>
              </a:rPr>
              <a:t>©</a:t>
            </a:r>
            <a:r>
              <a:rPr lang="en-GB" sz="1200" b="0" dirty="0">
                <a:solidFill>
                  <a:srgbClr val="EA7600"/>
                </a:solidFill>
              </a:rPr>
              <a:t>  </a:t>
            </a:r>
            <a:r>
              <a:rPr lang="en-GB" sz="1300" b="0" u="none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300" b="0" u="none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 dirty="0"/>
              <a:t>Year 3</a:t>
            </a:r>
          </a:p>
        </p:txBody>
      </p:sp>
    </p:spTree>
    <p:extLst>
      <p:ext uri="{BB962C8B-B14F-4D97-AF65-F5344CB8AC3E}">
        <p14:creationId xmlns:p14="http://schemas.microsoft.com/office/powerpoint/2010/main" val="129187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rgbClr val="F2F2F2"/>
            </a:gs>
            <a:gs pos="0">
              <a:srgbClr val="FFF2CC"/>
            </a:gs>
            <a:gs pos="100000">
              <a:srgbClr val="FFE69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4" y="1743331"/>
            <a:ext cx="8130503" cy="1141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US" sz="2400" b="1" dirty="0">
                <a:solidFill>
                  <a:srgbClr val="253746"/>
                </a:solidFill>
              </a:rPr>
              <a:t>Objectives</a:t>
            </a:r>
            <a:endParaRPr lang="en-GB" sz="2400" b="1" dirty="0">
              <a:solidFill>
                <a:srgbClr val="253746"/>
              </a:solidFill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Revise times tables and division facts (1×, 2×, 3×, 4×, 5×, 8×, 10×).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1" y="16610"/>
            <a:ext cx="89100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253746"/>
                </a:solidFill>
              </a:rPr>
              <a:t>Multiplication and Division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Revise multiplication and division facts</a:t>
            </a:r>
          </a:p>
        </p:txBody>
      </p:sp>
    </p:spTree>
    <p:extLst>
      <p:ext uri="{BB962C8B-B14F-4D97-AF65-F5344CB8AC3E}">
        <p14:creationId xmlns:p14="http://schemas.microsoft.com/office/powerpoint/2010/main" val="2571226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10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6D86E3-68F7-4635-8117-0DD49ACD26E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33141" y="1437432"/>
            <a:ext cx="3466434" cy="4467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40706" y="252338"/>
            <a:ext cx="84094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/>
              <a:t>Please complete one of the activity sheets in today’s folder – remember to stretch yourself!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2814342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04" y="538755"/>
            <a:ext cx="5782952" cy="56685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Revise times tables and division facts (1×, 2×, 3×, 4×, 5×, 8×, 10×).</a:t>
            </a:r>
          </a:p>
        </p:txBody>
      </p:sp>
      <p:sp>
        <p:nvSpPr>
          <p:cNvPr id="7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6206505" y="1781503"/>
            <a:ext cx="2936677" cy="1647497"/>
          </a:xfrm>
          <a:prstGeom prst="wedgeEllipseCallout">
            <a:avLst>
              <a:gd name="adj1" fmla="val -50792"/>
              <a:gd name="adj2" fmla="val -61248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This multiplication grid shows different times tables.</a:t>
            </a:r>
          </a:p>
        </p:txBody>
      </p:sp>
      <p:sp>
        <p:nvSpPr>
          <p:cNvPr id="8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6300290" y="3429000"/>
            <a:ext cx="2936677" cy="1647496"/>
          </a:xfrm>
          <a:prstGeom prst="wedgeEllipseCallout">
            <a:avLst>
              <a:gd name="adj1" fmla="val -44716"/>
              <a:gd name="adj2" fmla="val 6816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There are lots of missing tables facts!</a:t>
            </a:r>
          </a:p>
        </p:txBody>
      </p:sp>
    </p:spTree>
    <p:extLst>
      <p:ext uri="{BB962C8B-B14F-4D97-AF65-F5344CB8AC3E}">
        <p14:creationId xmlns:p14="http://schemas.microsoft.com/office/powerpoint/2010/main" val="204784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3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Revise times tables and division facts (1×, 2×, 3×, 4×, 5×, 8×, 10×).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04" y="538755"/>
            <a:ext cx="5782952" cy="56685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6221865" y="1291426"/>
            <a:ext cx="2936677" cy="1326995"/>
          </a:xfrm>
          <a:prstGeom prst="wedgeEllipseCallout">
            <a:avLst>
              <a:gd name="adj1" fmla="val -50792"/>
              <a:gd name="adj2" fmla="val -61248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We can use facts we know to find other facts…</a:t>
            </a:r>
          </a:p>
        </p:txBody>
      </p:sp>
      <p:sp>
        <p:nvSpPr>
          <p:cNvPr id="7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6393256" y="3110386"/>
            <a:ext cx="2936677" cy="1226634"/>
          </a:xfrm>
          <a:prstGeom prst="wedgeEllipseCallout">
            <a:avLst>
              <a:gd name="adj1" fmla="val -44716"/>
              <a:gd name="adj2" fmla="val 6816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For example: 7 x 5 helps us to find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5 x 7.</a:t>
            </a:r>
          </a:p>
        </p:txBody>
      </p:sp>
    </p:spTree>
    <p:extLst>
      <p:ext uri="{BB962C8B-B14F-4D97-AF65-F5344CB8AC3E}">
        <p14:creationId xmlns:p14="http://schemas.microsoft.com/office/powerpoint/2010/main" val="345292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4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Revise times tables and division facts (1×, 2×, 3×, 4×, 5×, 8×, 10×).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81" y="538755"/>
            <a:ext cx="5387470" cy="551635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Orange, Circle, Logo, Round, Element, Design, Splash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367" y="1911212"/>
            <a:ext cx="352485" cy="34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645186" y="758284"/>
            <a:ext cx="2936677" cy="1326995"/>
          </a:xfrm>
          <a:prstGeom prst="wedgeEllipseCallout">
            <a:avLst>
              <a:gd name="adj1" fmla="val -50792"/>
              <a:gd name="adj2" fmla="val -61248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How many 3s are there in 21?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E9A5378-B51B-43AA-A6B8-A0C167D106BC}"/>
              </a:ext>
            </a:extLst>
          </p:cNvPr>
          <p:cNvGrpSpPr/>
          <p:nvPr/>
        </p:nvGrpSpPr>
        <p:grpSpPr>
          <a:xfrm>
            <a:off x="2665142" y="2380149"/>
            <a:ext cx="6478858" cy="4050760"/>
            <a:chOff x="137396" y="1010910"/>
            <a:chExt cx="5675405" cy="3285177"/>
          </a:xfrm>
        </p:grpSpPr>
        <p:sp>
          <p:nvSpPr>
            <p:cNvPr id="11" name="Speech Bubble: Rectangle with Corners Rounded 14">
              <a:extLst>
                <a:ext uri="{FF2B5EF4-FFF2-40B4-BE49-F238E27FC236}">
                  <a16:creationId xmlns:a16="http://schemas.microsoft.com/office/drawing/2014/main" id="{DB9E29E8-CA16-4472-9224-9EDC2178042C}"/>
                </a:ext>
              </a:extLst>
            </p:cNvPr>
            <p:cNvSpPr/>
            <p:nvPr/>
          </p:nvSpPr>
          <p:spPr>
            <a:xfrm>
              <a:off x="137396" y="1010910"/>
              <a:ext cx="5675405" cy="3285177"/>
            </a:xfrm>
            <a:prstGeom prst="irregularSeal2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b="1" dirty="0" smtClean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Can you </a:t>
              </a:r>
              <a:r>
                <a:rPr lang="en-GB" b="1" dirty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write a number sentence to describe the relationship between the numbers 3, 7, and 21?</a:t>
              </a: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7618" y="1948933"/>
              <a:ext cx="1175656" cy="65747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3" name="Rectangle 2"/>
          <p:cNvSpPr/>
          <p:nvPr/>
        </p:nvSpPr>
        <p:spPr>
          <a:xfrm>
            <a:off x="8203837" y="2142772"/>
            <a:ext cx="470000" cy="769441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GB" sz="4400" b="1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45292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5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Revise times tables and division facts (1×, 2×, 3×, 4×, 5×, 8×, 10×).</a:t>
            </a:r>
          </a:p>
        </p:txBody>
      </p:sp>
      <p:sp>
        <p:nvSpPr>
          <p:cNvPr id="3" name="Rectangle 2"/>
          <p:cNvSpPr/>
          <p:nvPr/>
        </p:nvSpPr>
        <p:spPr>
          <a:xfrm>
            <a:off x="1261242" y="1289140"/>
            <a:ext cx="3034604" cy="769441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GB" sz="4400" b="1" dirty="0">
                <a:solidFill>
                  <a:srgbClr val="253746"/>
                </a:solidFill>
              </a:rPr>
              <a:t>7 x 3 = 21</a:t>
            </a:r>
          </a:p>
        </p:txBody>
      </p:sp>
      <p:sp>
        <p:nvSpPr>
          <p:cNvPr id="6" name="Rectangle 5"/>
          <p:cNvSpPr/>
          <p:nvPr/>
        </p:nvSpPr>
        <p:spPr>
          <a:xfrm>
            <a:off x="1261242" y="2366705"/>
            <a:ext cx="3034604" cy="769441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GB" sz="4400" b="1" dirty="0">
                <a:solidFill>
                  <a:srgbClr val="253746"/>
                </a:solidFill>
              </a:rPr>
              <a:t>3 x 7 = 21</a:t>
            </a:r>
          </a:p>
        </p:txBody>
      </p:sp>
      <p:sp>
        <p:nvSpPr>
          <p:cNvPr id="7" name="Rectangle 6"/>
          <p:cNvSpPr/>
          <p:nvPr/>
        </p:nvSpPr>
        <p:spPr>
          <a:xfrm>
            <a:off x="4647621" y="1289139"/>
            <a:ext cx="3062872" cy="769441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GB" sz="4400" b="1" dirty="0">
                <a:solidFill>
                  <a:srgbClr val="253746"/>
                </a:solidFill>
              </a:rPr>
              <a:t>21 ÷ 3 = 7</a:t>
            </a:r>
          </a:p>
        </p:txBody>
      </p:sp>
      <p:sp>
        <p:nvSpPr>
          <p:cNvPr id="8" name="Rectangle 7"/>
          <p:cNvSpPr/>
          <p:nvPr/>
        </p:nvSpPr>
        <p:spPr>
          <a:xfrm>
            <a:off x="4647621" y="2366705"/>
            <a:ext cx="3062872" cy="769441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GB" sz="4400" b="1" dirty="0">
                <a:solidFill>
                  <a:srgbClr val="253746"/>
                </a:solidFill>
              </a:rPr>
              <a:t>21 ÷ 7 = 3</a:t>
            </a:r>
          </a:p>
        </p:txBody>
      </p:sp>
      <p:sp>
        <p:nvSpPr>
          <p:cNvPr id="9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3774001" y="3900791"/>
            <a:ext cx="4222135" cy="1844223"/>
          </a:xfrm>
          <a:prstGeom prst="wedgeEllipseCallout">
            <a:avLst>
              <a:gd name="adj1" fmla="val -44716"/>
              <a:gd name="adj2" fmla="val 6816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Just knowing one multiplication fact gives us three more facts for free!</a:t>
            </a:r>
          </a:p>
        </p:txBody>
      </p:sp>
    </p:spTree>
    <p:extLst>
      <p:ext uri="{BB962C8B-B14F-4D97-AF65-F5344CB8AC3E}">
        <p14:creationId xmlns:p14="http://schemas.microsoft.com/office/powerpoint/2010/main" val="345292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6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Revise times tables and division facts (1×, 2×, 3×, 4×, 5×, 8×, 10×).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81" y="538755"/>
            <a:ext cx="5387470" cy="5516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Orange, Circle, Logo, Round, Element, Design, Splash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805" y="2295153"/>
            <a:ext cx="352485" cy="34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645186" y="758284"/>
            <a:ext cx="2936677" cy="1326995"/>
          </a:xfrm>
          <a:prstGeom prst="wedgeEllipseCallout">
            <a:avLst>
              <a:gd name="adj1" fmla="val -50792"/>
              <a:gd name="adj2" fmla="val -61248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How many 4s are there in 32?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E9A5378-B51B-43AA-A6B8-A0C167D106BC}"/>
              </a:ext>
            </a:extLst>
          </p:cNvPr>
          <p:cNvGrpSpPr/>
          <p:nvPr/>
        </p:nvGrpSpPr>
        <p:grpSpPr>
          <a:xfrm>
            <a:off x="2665142" y="2380149"/>
            <a:ext cx="6478858" cy="4050760"/>
            <a:chOff x="137396" y="1010910"/>
            <a:chExt cx="5675405" cy="3285177"/>
          </a:xfrm>
        </p:grpSpPr>
        <p:sp>
          <p:nvSpPr>
            <p:cNvPr id="11" name="Speech Bubble: Rectangle with Corners Rounded 14">
              <a:extLst>
                <a:ext uri="{FF2B5EF4-FFF2-40B4-BE49-F238E27FC236}">
                  <a16:creationId xmlns:a16="http://schemas.microsoft.com/office/drawing/2014/main" id="{DB9E29E8-CA16-4472-9224-9EDC2178042C}"/>
                </a:ext>
              </a:extLst>
            </p:cNvPr>
            <p:cNvSpPr/>
            <p:nvPr/>
          </p:nvSpPr>
          <p:spPr>
            <a:xfrm>
              <a:off x="137396" y="1010910"/>
              <a:ext cx="5675405" cy="3285177"/>
            </a:xfrm>
            <a:prstGeom prst="irregularSeal2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b="1" dirty="0" smtClean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Can you </a:t>
              </a:r>
              <a:r>
                <a:rPr lang="en-GB" b="1" dirty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write a number sentence to describe the relationship between the numbers 4, 8, and 32?</a:t>
              </a: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7618" y="1948933"/>
              <a:ext cx="1175656" cy="65747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4" name="Rectangle 13"/>
          <p:cNvSpPr/>
          <p:nvPr/>
        </p:nvSpPr>
        <p:spPr>
          <a:xfrm>
            <a:off x="8271456" y="1995428"/>
            <a:ext cx="470000" cy="769441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GB" sz="4400" b="1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812004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7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Revise times tables and division facts (1×, 2×, 3×, 4×, 5×, 8×, 10×).</a:t>
            </a:r>
          </a:p>
        </p:txBody>
      </p:sp>
      <p:sp>
        <p:nvSpPr>
          <p:cNvPr id="3" name="Rectangle 2"/>
          <p:cNvSpPr/>
          <p:nvPr/>
        </p:nvSpPr>
        <p:spPr>
          <a:xfrm>
            <a:off x="1371600" y="1623242"/>
            <a:ext cx="3001491" cy="830997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solidFill>
                  <a:srgbClr val="253746"/>
                </a:solidFill>
              </a:rPr>
              <a:t>8 x 4 = 32</a:t>
            </a:r>
          </a:p>
        </p:txBody>
      </p:sp>
      <p:sp>
        <p:nvSpPr>
          <p:cNvPr id="6" name="Rectangle 5"/>
          <p:cNvSpPr/>
          <p:nvPr/>
        </p:nvSpPr>
        <p:spPr>
          <a:xfrm>
            <a:off x="1371600" y="2700807"/>
            <a:ext cx="3001491" cy="830997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solidFill>
                  <a:srgbClr val="253746"/>
                </a:solidFill>
              </a:rPr>
              <a:t>4 x 8 = 32</a:t>
            </a:r>
          </a:p>
        </p:txBody>
      </p:sp>
      <p:sp>
        <p:nvSpPr>
          <p:cNvPr id="7" name="Rectangle 6"/>
          <p:cNvSpPr/>
          <p:nvPr/>
        </p:nvSpPr>
        <p:spPr>
          <a:xfrm>
            <a:off x="4758287" y="1623241"/>
            <a:ext cx="3029451" cy="830997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solidFill>
                  <a:srgbClr val="253746"/>
                </a:solidFill>
              </a:rPr>
              <a:t>32 ÷ 4 = 8</a:t>
            </a:r>
          </a:p>
        </p:txBody>
      </p:sp>
      <p:sp>
        <p:nvSpPr>
          <p:cNvPr id="8" name="Rectangle 7"/>
          <p:cNvSpPr/>
          <p:nvPr/>
        </p:nvSpPr>
        <p:spPr>
          <a:xfrm>
            <a:off x="4758287" y="2700807"/>
            <a:ext cx="3029451" cy="830997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solidFill>
                  <a:srgbClr val="253746"/>
                </a:solidFill>
              </a:rPr>
              <a:t>32 ÷ 8 = 4</a:t>
            </a:r>
          </a:p>
        </p:txBody>
      </p:sp>
      <p:sp>
        <p:nvSpPr>
          <p:cNvPr id="9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495776" y="3933825"/>
            <a:ext cx="2914947" cy="1125389"/>
          </a:xfrm>
          <a:prstGeom prst="wedgeEllipseCallout">
            <a:avLst>
              <a:gd name="adj1" fmla="val -44716"/>
              <a:gd name="adj2" fmla="val 6816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Let’s try one more!</a:t>
            </a:r>
          </a:p>
        </p:txBody>
      </p:sp>
    </p:spTree>
    <p:extLst>
      <p:ext uri="{BB962C8B-B14F-4D97-AF65-F5344CB8AC3E}">
        <p14:creationId xmlns:p14="http://schemas.microsoft.com/office/powerpoint/2010/main" val="423503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8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Revise times tables and division facts (1×, 2×, 3×, 4×, 5×, 8×, 10×).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81" y="538755"/>
            <a:ext cx="5387470" cy="5516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Orange, Circle, Logo, Round, Element, Design, Splash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142" y="3941015"/>
            <a:ext cx="352485" cy="34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645186" y="758284"/>
            <a:ext cx="2936677" cy="1326995"/>
          </a:xfrm>
          <a:prstGeom prst="wedgeEllipseCallout">
            <a:avLst>
              <a:gd name="adj1" fmla="val -50792"/>
              <a:gd name="adj2" fmla="val -61248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How many 8s are there in 48?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E9A5378-B51B-43AA-A6B8-A0C167D106BC}"/>
              </a:ext>
            </a:extLst>
          </p:cNvPr>
          <p:cNvGrpSpPr/>
          <p:nvPr/>
        </p:nvGrpSpPr>
        <p:grpSpPr>
          <a:xfrm>
            <a:off x="2665142" y="2380149"/>
            <a:ext cx="6478858" cy="4050760"/>
            <a:chOff x="137396" y="1010910"/>
            <a:chExt cx="5675405" cy="3285177"/>
          </a:xfrm>
        </p:grpSpPr>
        <p:sp>
          <p:nvSpPr>
            <p:cNvPr id="11" name="Speech Bubble: Rectangle with Corners Rounded 14">
              <a:extLst>
                <a:ext uri="{FF2B5EF4-FFF2-40B4-BE49-F238E27FC236}">
                  <a16:creationId xmlns:a16="http://schemas.microsoft.com/office/drawing/2014/main" id="{DB9E29E8-CA16-4472-9224-9EDC2178042C}"/>
                </a:ext>
              </a:extLst>
            </p:cNvPr>
            <p:cNvSpPr/>
            <p:nvPr/>
          </p:nvSpPr>
          <p:spPr>
            <a:xfrm>
              <a:off x="137396" y="1010910"/>
              <a:ext cx="5675405" cy="3285177"/>
            </a:xfrm>
            <a:prstGeom prst="irregularSeal2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2000" b="1" dirty="0" smtClean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Can you </a:t>
              </a:r>
              <a:r>
                <a:rPr lang="en-GB" sz="2000" b="1" dirty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write a number sentence to describe the relationship between the numbers 6, 8, and 48?</a:t>
              </a: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7618" y="1948933"/>
              <a:ext cx="1175656" cy="65747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4" name="Rectangle 13"/>
          <p:cNvSpPr/>
          <p:nvPr/>
        </p:nvSpPr>
        <p:spPr>
          <a:xfrm>
            <a:off x="8271456" y="1995428"/>
            <a:ext cx="470000" cy="769441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GB" sz="4400" b="1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71930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9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Revise times tables and division facts (1×, 2×, 3×, 4×, 5×, 8×, 10×).</a:t>
            </a:r>
          </a:p>
        </p:txBody>
      </p:sp>
      <p:sp>
        <p:nvSpPr>
          <p:cNvPr id="3" name="Rectangle 2"/>
          <p:cNvSpPr/>
          <p:nvPr/>
        </p:nvSpPr>
        <p:spPr>
          <a:xfrm>
            <a:off x="1192845" y="1892189"/>
            <a:ext cx="25811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800" b="1" dirty="0"/>
              <a:t>6 x 8 = 48</a:t>
            </a:r>
          </a:p>
        </p:txBody>
      </p:sp>
      <p:sp>
        <p:nvSpPr>
          <p:cNvPr id="6" name="Rectangle 5"/>
          <p:cNvSpPr/>
          <p:nvPr/>
        </p:nvSpPr>
        <p:spPr>
          <a:xfrm>
            <a:off x="1192845" y="2969754"/>
            <a:ext cx="25811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800" b="1" dirty="0"/>
              <a:t>8 x 6 = 48</a:t>
            </a:r>
          </a:p>
        </p:txBody>
      </p:sp>
      <p:sp>
        <p:nvSpPr>
          <p:cNvPr id="7" name="Rectangle 6"/>
          <p:cNvSpPr/>
          <p:nvPr/>
        </p:nvSpPr>
        <p:spPr>
          <a:xfrm>
            <a:off x="4583448" y="1892188"/>
            <a:ext cx="26052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800" b="1" dirty="0"/>
              <a:t>48 ÷ 8 = 6</a:t>
            </a:r>
          </a:p>
        </p:txBody>
      </p:sp>
      <p:sp>
        <p:nvSpPr>
          <p:cNvPr id="8" name="Rectangle 7"/>
          <p:cNvSpPr/>
          <p:nvPr/>
        </p:nvSpPr>
        <p:spPr>
          <a:xfrm>
            <a:off x="4583448" y="2969754"/>
            <a:ext cx="26052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800" b="1" dirty="0"/>
              <a:t>48 ÷ 6 = 8</a:t>
            </a:r>
          </a:p>
        </p:txBody>
      </p:sp>
    </p:spTree>
    <p:extLst>
      <p:ext uri="{BB962C8B-B14F-4D97-AF65-F5344CB8AC3E}">
        <p14:creationId xmlns:p14="http://schemas.microsoft.com/office/powerpoint/2010/main" val="189210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3196</TotalTime>
  <Words>486</Words>
  <Application>Microsoft Office PowerPoint</Application>
  <PresentationFormat>On-screen Show (4:3)</PresentationFormat>
  <Paragraphs>72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KJones</cp:lastModifiedBy>
  <cp:revision>211</cp:revision>
  <dcterms:created xsi:type="dcterms:W3CDTF">2018-09-13T11:08:58Z</dcterms:created>
  <dcterms:modified xsi:type="dcterms:W3CDTF">2020-06-22T13:01:39Z</dcterms:modified>
</cp:coreProperties>
</file>