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380" r:id="rId3"/>
    <p:sldId id="356" r:id="rId4"/>
    <p:sldId id="319" r:id="rId5"/>
    <p:sldId id="340" r:id="rId6"/>
    <p:sldId id="257" r:id="rId7"/>
    <p:sldId id="258" r:id="rId8"/>
    <p:sldId id="259" r:id="rId9"/>
    <p:sldId id="366" r:id="rId10"/>
    <p:sldId id="367" r:id="rId11"/>
    <p:sldId id="368" r:id="rId12"/>
    <p:sldId id="347" r:id="rId13"/>
    <p:sldId id="346" r:id="rId14"/>
    <p:sldId id="379" r:id="rId15"/>
    <p:sldId id="378" r:id="rId16"/>
    <p:sldId id="370" r:id="rId17"/>
    <p:sldId id="371" r:id="rId18"/>
    <p:sldId id="369" r:id="rId19"/>
    <p:sldId id="313" r:id="rId20"/>
    <p:sldId id="372" r:id="rId21"/>
    <p:sldId id="373" r:id="rId22"/>
    <p:sldId id="374" r:id="rId23"/>
    <p:sldId id="375" r:id="rId24"/>
    <p:sldId id="376" r:id="rId25"/>
    <p:sldId id="317" r:id="rId26"/>
    <p:sldId id="283"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991E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4660"/>
  </p:normalViewPr>
  <p:slideViewPr>
    <p:cSldViewPr>
      <p:cViewPr varScale="1">
        <p:scale>
          <a:sx n="68" d="100"/>
          <a:sy n="68" d="100"/>
        </p:scale>
        <p:origin x="822"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13/06/2020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13/06/2020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13/06/2020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13/06/2020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13/06/2020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13/06/2020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13/06/2020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13/06/2020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13/06/2020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13/06/2020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13/06/2020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13/06/2020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13/06/2020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mailto:krollins@thomasrussell-junior.staffs.sch.uk"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youtube.com/watch?v=3sFsdnuLh9Q"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solidFill>
                  <a:srgbClr val="0070C0"/>
                </a:solidFill>
              </a:rPr>
              <a:t>ENGLISH LESSONS MONDAY 15th JUNE TO FRIDAY 19th JUNE</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AC812-31E3-4B79-9B1C-CAD13597F0C8}"/>
              </a:ext>
            </a:extLst>
          </p:cNvPr>
          <p:cNvSpPr>
            <a:spLocks noGrp="1"/>
          </p:cNvSpPr>
          <p:nvPr>
            <p:ph type="ctrTitle"/>
          </p:nvPr>
        </p:nvSpPr>
        <p:spPr/>
        <p:txBody>
          <a:bodyPr>
            <a:normAutofit fontScale="90000"/>
          </a:bodyPr>
          <a:lstStyle/>
          <a:p>
            <a:r>
              <a:rPr lang="en-GB" dirty="0">
                <a:solidFill>
                  <a:srgbClr val="0070C0"/>
                </a:solidFill>
              </a:rPr>
              <a:t>Lesson 1: A first draft of a conversation between Mr Stink and Raj</a:t>
            </a:r>
            <a:br>
              <a:rPr lang="en-GB" dirty="0">
                <a:solidFill>
                  <a:srgbClr val="0070C0"/>
                </a:solidFill>
              </a:rPr>
            </a:br>
            <a:endParaRPr lang="en-GB" dirty="0">
              <a:solidFill>
                <a:srgbClr val="0070C0"/>
              </a:solidFill>
            </a:endParaRPr>
          </a:p>
        </p:txBody>
      </p:sp>
      <p:sp>
        <p:nvSpPr>
          <p:cNvPr id="3" name="Subtitle 2">
            <a:extLst>
              <a:ext uri="{FF2B5EF4-FFF2-40B4-BE49-F238E27FC236}">
                <a16:creationId xmlns:a16="http://schemas.microsoft.com/office/drawing/2014/main" id="{CC2EDEF0-16D1-4543-B093-7736864F5F59}"/>
              </a:ext>
            </a:extLst>
          </p:cNvPr>
          <p:cNvSpPr>
            <a:spLocks noGrp="1"/>
          </p:cNvSpPr>
          <p:nvPr>
            <p:ph type="subTitle" idx="1"/>
          </p:nvPr>
        </p:nvSpPr>
        <p:spPr/>
        <p:txBody>
          <a:bodyPr/>
          <a:lstStyle/>
          <a:p>
            <a:pPr algn="l"/>
            <a:r>
              <a:rPr lang="en-GB" b="1" dirty="0">
                <a:solidFill>
                  <a:srgbClr val="0070C0"/>
                </a:solidFill>
              </a:rPr>
              <a:t>L.O. To write a draft conversation between two familiar characters</a:t>
            </a:r>
          </a:p>
        </p:txBody>
      </p:sp>
    </p:spTree>
    <p:extLst>
      <p:ext uri="{BB962C8B-B14F-4D97-AF65-F5344CB8AC3E}">
        <p14:creationId xmlns:p14="http://schemas.microsoft.com/office/powerpoint/2010/main" val="529698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90DA1-A484-4305-9FE8-7658DCD83865}"/>
              </a:ext>
            </a:extLst>
          </p:cNvPr>
          <p:cNvSpPr>
            <a:spLocks noGrp="1"/>
          </p:cNvSpPr>
          <p:nvPr>
            <p:ph type="title"/>
          </p:nvPr>
        </p:nvSpPr>
        <p:spPr>
          <a:xfrm>
            <a:off x="457200" y="490053"/>
            <a:ext cx="8229600" cy="1143000"/>
          </a:xfrm>
        </p:spPr>
        <p:txBody>
          <a:bodyPr>
            <a:normAutofit fontScale="90000"/>
          </a:bodyPr>
          <a:lstStyle/>
          <a:p>
            <a:r>
              <a:rPr lang="en-GB" sz="4000" dirty="0">
                <a:solidFill>
                  <a:srgbClr val="0070C0"/>
                </a:solidFill>
              </a:rPr>
              <a:t>L.O. To write a draft conversation between two familiar characters</a:t>
            </a:r>
            <a:br>
              <a:rPr lang="en-GB" dirty="0"/>
            </a:br>
            <a:endParaRPr lang="en-GB" dirty="0"/>
          </a:p>
        </p:txBody>
      </p:sp>
      <p:sp>
        <p:nvSpPr>
          <p:cNvPr id="3" name="Content Placeholder 2">
            <a:extLst>
              <a:ext uri="{FF2B5EF4-FFF2-40B4-BE49-F238E27FC236}">
                <a16:creationId xmlns:a16="http://schemas.microsoft.com/office/drawing/2014/main" id="{6CA79875-6CCB-40B5-8DD4-D74189DE09DB}"/>
              </a:ext>
            </a:extLst>
          </p:cNvPr>
          <p:cNvSpPr>
            <a:spLocks noGrp="1"/>
          </p:cNvSpPr>
          <p:nvPr>
            <p:ph idx="1"/>
          </p:nvPr>
        </p:nvSpPr>
        <p:spPr/>
        <p:txBody>
          <a:bodyPr>
            <a:normAutofit fontScale="77500" lnSpcReduction="20000"/>
          </a:bodyPr>
          <a:lstStyle/>
          <a:p>
            <a:pPr marL="0" indent="0">
              <a:buNone/>
            </a:pPr>
            <a:r>
              <a:rPr lang="en-GB" b="1" dirty="0">
                <a:solidFill>
                  <a:srgbClr val="0070C0"/>
                </a:solidFill>
              </a:rPr>
              <a:t>Things to remember</a:t>
            </a:r>
          </a:p>
          <a:p>
            <a:r>
              <a:rPr lang="en-GB" dirty="0">
                <a:solidFill>
                  <a:srgbClr val="0070C0"/>
                </a:solidFill>
              </a:rPr>
              <a:t>Use your notes from Thursday’s Zoom lesson to help you. If you weren’t able to make the lesson, I have included some notes about the characters on the next two slides and some ideas for a conversation on a third. </a:t>
            </a:r>
          </a:p>
          <a:p>
            <a:r>
              <a:rPr lang="en-GB" dirty="0">
                <a:solidFill>
                  <a:srgbClr val="0070C0"/>
                </a:solidFill>
              </a:rPr>
              <a:t>Have you had any more ideas since last Thursday that you want to add to your notes? If so, add them.  </a:t>
            </a:r>
          </a:p>
          <a:p>
            <a:r>
              <a:rPr lang="en-GB" dirty="0">
                <a:solidFill>
                  <a:srgbClr val="0070C0"/>
                </a:solidFill>
              </a:rPr>
              <a:t>Use your speech punctuation poster to help make your punctuation accurate. </a:t>
            </a:r>
          </a:p>
          <a:p>
            <a:r>
              <a:rPr lang="en-GB" dirty="0">
                <a:solidFill>
                  <a:srgbClr val="0070C0"/>
                </a:solidFill>
              </a:rPr>
              <a:t>Have fun, play around, cross things out if you want to change bits. This is a first try. </a:t>
            </a:r>
          </a:p>
          <a:p>
            <a:r>
              <a:rPr lang="en-GB" dirty="0">
                <a:solidFill>
                  <a:srgbClr val="0070C0"/>
                </a:solidFill>
              </a:rPr>
              <a:t>Remember to use a mixture of speech and description. </a:t>
            </a:r>
          </a:p>
        </p:txBody>
      </p:sp>
    </p:spTree>
    <p:extLst>
      <p:ext uri="{BB962C8B-B14F-4D97-AF65-F5344CB8AC3E}">
        <p14:creationId xmlns:p14="http://schemas.microsoft.com/office/powerpoint/2010/main" val="401151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9F42D-EE08-435F-BF22-69435D9FB901}"/>
              </a:ext>
            </a:extLst>
          </p:cNvPr>
          <p:cNvSpPr>
            <a:spLocks noGrp="1"/>
          </p:cNvSpPr>
          <p:nvPr>
            <p:ph type="title"/>
          </p:nvPr>
        </p:nvSpPr>
        <p:spPr/>
        <p:txBody>
          <a:bodyPr/>
          <a:lstStyle/>
          <a:p>
            <a:r>
              <a:rPr lang="en-GB" dirty="0">
                <a:solidFill>
                  <a:srgbClr val="0070C0"/>
                </a:solidFill>
              </a:rPr>
              <a:t>Raj </a:t>
            </a:r>
          </a:p>
        </p:txBody>
      </p:sp>
      <p:sp>
        <p:nvSpPr>
          <p:cNvPr id="3" name="Content Placeholder 2">
            <a:extLst>
              <a:ext uri="{FF2B5EF4-FFF2-40B4-BE49-F238E27FC236}">
                <a16:creationId xmlns:a16="http://schemas.microsoft.com/office/drawing/2014/main" id="{CAA41B6F-8C95-4955-92F1-BC948812977A}"/>
              </a:ext>
            </a:extLst>
          </p:cNvPr>
          <p:cNvSpPr>
            <a:spLocks noGrp="1"/>
          </p:cNvSpPr>
          <p:nvPr>
            <p:ph idx="1"/>
          </p:nvPr>
        </p:nvSpPr>
        <p:spPr/>
        <p:txBody>
          <a:bodyPr/>
          <a:lstStyle/>
          <a:p>
            <a:r>
              <a:rPr lang="en-GB" dirty="0">
                <a:solidFill>
                  <a:srgbClr val="0070C0"/>
                </a:solidFill>
              </a:rPr>
              <a:t>Owns a newsagent shop</a:t>
            </a:r>
          </a:p>
          <a:p>
            <a:r>
              <a:rPr lang="en-GB" dirty="0">
                <a:solidFill>
                  <a:srgbClr val="0070C0"/>
                </a:solidFill>
              </a:rPr>
              <a:t>Kind-hearted, welcoming</a:t>
            </a:r>
          </a:p>
          <a:p>
            <a:r>
              <a:rPr lang="en-GB" dirty="0">
                <a:solidFill>
                  <a:srgbClr val="0070C0"/>
                </a:solidFill>
              </a:rPr>
              <a:t>Tries to sell people things they don’t really want (chocolate and stationery)</a:t>
            </a:r>
          </a:p>
          <a:p>
            <a:r>
              <a:rPr lang="en-GB" dirty="0">
                <a:solidFill>
                  <a:srgbClr val="0070C0"/>
                </a:solidFill>
              </a:rPr>
              <a:t>Likes people and talking to people</a:t>
            </a:r>
          </a:p>
          <a:p>
            <a:r>
              <a:rPr lang="en-GB" dirty="0">
                <a:solidFill>
                  <a:srgbClr val="0070C0"/>
                </a:solidFill>
              </a:rPr>
              <a:t>Makes silly offers nobody wants</a:t>
            </a:r>
          </a:p>
          <a:p>
            <a:r>
              <a:rPr lang="en-GB" dirty="0">
                <a:solidFill>
                  <a:srgbClr val="0070C0"/>
                </a:solidFill>
              </a:rPr>
              <a:t>“…my favourite customer!” “Miss Chloe,” “my good friend”</a:t>
            </a:r>
          </a:p>
          <a:p>
            <a:pPr marL="0" indent="0">
              <a:buNone/>
            </a:pPr>
            <a:endParaRPr lang="en-GB" dirty="0"/>
          </a:p>
          <a:p>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188640"/>
            <a:ext cx="1728192" cy="2564738"/>
          </a:xfrm>
          <a:prstGeom prst="rect">
            <a:avLst/>
          </a:prstGeom>
        </p:spPr>
      </p:pic>
    </p:spTree>
    <p:extLst>
      <p:ext uri="{BB962C8B-B14F-4D97-AF65-F5344CB8AC3E}">
        <p14:creationId xmlns:p14="http://schemas.microsoft.com/office/powerpoint/2010/main" val="3576584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27D23-623C-4FF1-A964-4557F4E79DE5}"/>
              </a:ext>
            </a:extLst>
          </p:cNvPr>
          <p:cNvSpPr>
            <a:spLocks noGrp="1"/>
          </p:cNvSpPr>
          <p:nvPr>
            <p:ph type="title"/>
          </p:nvPr>
        </p:nvSpPr>
        <p:spPr/>
        <p:txBody>
          <a:bodyPr/>
          <a:lstStyle/>
          <a:p>
            <a:r>
              <a:rPr lang="en-GB" dirty="0">
                <a:solidFill>
                  <a:srgbClr val="0070C0"/>
                </a:solidFill>
              </a:rPr>
              <a:t>Mr Stink </a:t>
            </a:r>
          </a:p>
        </p:txBody>
      </p:sp>
      <p:sp>
        <p:nvSpPr>
          <p:cNvPr id="3" name="Content Placeholder 2">
            <a:extLst>
              <a:ext uri="{FF2B5EF4-FFF2-40B4-BE49-F238E27FC236}">
                <a16:creationId xmlns:a16="http://schemas.microsoft.com/office/drawing/2014/main" id="{1786E924-463E-45B5-894A-C02660A80816}"/>
              </a:ext>
            </a:extLst>
          </p:cNvPr>
          <p:cNvSpPr>
            <a:spLocks noGrp="1"/>
          </p:cNvSpPr>
          <p:nvPr>
            <p:ph idx="1"/>
          </p:nvPr>
        </p:nvSpPr>
        <p:spPr/>
        <p:txBody>
          <a:bodyPr>
            <a:normAutofit fontScale="77500" lnSpcReduction="20000"/>
          </a:bodyPr>
          <a:lstStyle/>
          <a:p>
            <a:r>
              <a:rPr lang="en-GB" dirty="0">
                <a:solidFill>
                  <a:srgbClr val="0070C0"/>
                </a:solidFill>
              </a:rPr>
              <a:t>Smells terrible</a:t>
            </a:r>
          </a:p>
          <a:p>
            <a:r>
              <a:rPr lang="en-GB" dirty="0">
                <a:solidFill>
                  <a:srgbClr val="0070C0"/>
                </a:solidFill>
              </a:rPr>
              <a:t>Says he doesn’t need soap</a:t>
            </a:r>
          </a:p>
          <a:p>
            <a:r>
              <a:rPr lang="en-GB" dirty="0">
                <a:solidFill>
                  <a:srgbClr val="0070C0"/>
                </a:solidFill>
              </a:rPr>
              <a:t>Good manners</a:t>
            </a:r>
          </a:p>
          <a:p>
            <a:r>
              <a:rPr lang="en-GB" dirty="0">
                <a:solidFill>
                  <a:srgbClr val="0070C0"/>
                </a:solidFill>
              </a:rPr>
              <a:t>Speaks in a posh voice</a:t>
            </a:r>
          </a:p>
          <a:p>
            <a:r>
              <a:rPr lang="en-GB" dirty="0">
                <a:solidFill>
                  <a:srgbClr val="0070C0"/>
                </a:solidFill>
              </a:rPr>
              <a:t>Wears clothes which used to be smart</a:t>
            </a:r>
          </a:p>
          <a:p>
            <a:r>
              <a:rPr lang="en-GB" dirty="0">
                <a:solidFill>
                  <a:srgbClr val="0070C0"/>
                </a:solidFill>
              </a:rPr>
              <a:t>Has a dog called Duchess</a:t>
            </a:r>
          </a:p>
          <a:p>
            <a:r>
              <a:rPr lang="en-GB" dirty="0">
                <a:solidFill>
                  <a:srgbClr val="0070C0"/>
                </a:solidFill>
              </a:rPr>
              <a:t>Doesn’t realise how much things cost</a:t>
            </a:r>
          </a:p>
          <a:p>
            <a:r>
              <a:rPr lang="en-GB" dirty="0">
                <a:solidFill>
                  <a:srgbClr val="0070C0"/>
                </a:solidFill>
              </a:rPr>
              <a:t>Loves sausages</a:t>
            </a:r>
          </a:p>
          <a:p>
            <a:r>
              <a:rPr lang="en-GB" dirty="0">
                <a:solidFill>
                  <a:srgbClr val="0070C0"/>
                </a:solidFill>
              </a:rPr>
              <a:t>Is terrible at making coffee</a:t>
            </a:r>
          </a:p>
          <a:p>
            <a:r>
              <a:rPr lang="en-GB" dirty="0">
                <a:solidFill>
                  <a:srgbClr val="0070C0"/>
                </a:solidFill>
              </a:rPr>
              <a:t>Kind</a:t>
            </a:r>
          </a:p>
          <a:p>
            <a:r>
              <a:rPr lang="en-GB" dirty="0">
                <a:solidFill>
                  <a:srgbClr val="0070C0"/>
                </a:solidFill>
              </a:rPr>
              <a:t>Doesn’t like to talk about his past</a:t>
            </a:r>
          </a:p>
          <a:p>
            <a:endParaRPr lang="en-GB"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1185"/>
          <a:stretch/>
        </p:blipFill>
        <p:spPr>
          <a:xfrm>
            <a:off x="6228184" y="404664"/>
            <a:ext cx="2160240" cy="2089974"/>
          </a:xfrm>
          <a:prstGeom prst="rect">
            <a:avLst/>
          </a:prstGeom>
        </p:spPr>
      </p:pic>
    </p:spTree>
    <p:extLst>
      <p:ext uri="{BB962C8B-B14F-4D97-AF65-F5344CB8AC3E}">
        <p14:creationId xmlns:p14="http://schemas.microsoft.com/office/powerpoint/2010/main" val="729741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E96A404-DC21-4E79-BA50-EC5F4F539161}"/>
              </a:ext>
            </a:extLst>
          </p:cNvPr>
          <p:cNvSpPr>
            <a:spLocks noGrp="1"/>
          </p:cNvSpPr>
          <p:nvPr>
            <p:ph idx="1"/>
          </p:nvPr>
        </p:nvSpPr>
        <p:spPr/>
        <p:txBody>
          <a:bodyPr/>
          <a:lstStyle/>
          <a:p>
            <a:pPr marL="0" indent="0">
              <a:buNone/>
            </a:pPr>
            <a:r>
              <a:rPr lang="en-GB" b="1" dirty="0">
                <a:solidFill>
                  <a:srgbClr val="0070C0"/>
                </a:solidFill>
              </a:rPr>
              <a:t>Ideas for a conversation</a:t>
            </a:r>
          </a:p>
          <a:p>
            <a:pPr marL="514350" indent="-514350">
              <a:buAutoNum type="arabicPeriod"/>
            </a:pPr>
            <a:r>
              <a:rPr lang="en-GB" dirty="0">
                <a:solidFill>
                  <a:srgbClr val="0070C0"/>
                </a:solidFill>
              </a:rPr>
              <a:t>Mr Stink wants a job.</a:t>
            </a:r>
          </a:p>
          <a:p>
            <a:pPr marL="514350" indent="-514350">
              <a:buAutoNum type="arabicPeriod"/>
            </a:pPr>
            <a:r>
              <a:rPr lang="en-GB" dirty="0">
                <a:solidFill>
                  <a:srgbClr val="0070C0"/>
                </a:solidFill>
              </a:rPr>
              <a:t>Mr Stink is buying a birthday present for Chloe.</a:t>
            </a:r>
          </a:p>
          <a:p>
            <a:pPr marL="514350" indent="-514350">
              <a:buAutoNum type="arabicPeriod"/>
            </a:pPr>
            <a:r>
              <a:rPr lang="en-GB" dirty="0">
                <a:solidFill>
                  <a:srgbClr val="0070C0"/>
                </a:solidFill>
              </a:rPr>
              <a:t> Mr Stink wants some advice about moving out of the Crumbs’ house. </a:t>
            </a:r>
          </a:p>
          <a:p>
            <a:pPr marL="514350" indent="-514350">
              <a:buAutoNum type="arabicPeriod"/>
            </a:pPr>
            <a:r>
              <a:rPr lang="en-GB" dirty="0">
                <a:solidFill>
                  <a:srgbClr val="0070C0"/>
                </a:solidFill>
              </a:rPr>
              <a:t>Mr Stink and Raj talk about their past and their families. </a:t>
            </a:r>
          </a:p>
        </p:txBody>
      </p:sp>
      <p:sp>
        <p:nvSpPr>
          <p:cNvPr id="4" name="Title 1">
            <a:extLst>
              <a:ext uri="{FF2B5EF4-FFF2-40B4-BE49-F238E27FC236}">
                <a16:creationId xmlns:a16="http://schemas.microsoft.com/office/drawing/2014/main" id="{228AC24B-04BC-4E7D-B479-C9C1D2CE3E52}"/>
              </a:ext>
            </a:extLst>
          </p:cNvPr>
          <p:cNvSpPr>
            <a:spLocks noGrp="1"/>
          </p:cNvSpPr>
          <p:nvPr>
            <p:ph type="title"/>
          </p:nvPr>
        </p:nvSpPr>
        <p:spPr>
          <a:xfrm>
            <a:off x="457200" y="274638"/>
            <a:ext cx="8229600" cy="1143000"/>
          </a:xfrm>
        </p:spPr>
        <p:txBody>
          <a:bodyPr>
            <a:normAutofit fontScale="90000"/>
          </a:bodyPr>
          <a:lstStyle/>
          <a:p>
            <a:r>
              <a:rPr lang="en-GB" b="1" dirty="0">
                <a:solidFill>
                  <a:srgbClr val="0070C0"/>
                </a:solidFill>
              </a:rPr>
              <a:t>L.O. To write a draft conversation between two familiar characters</a:t>
            </a:r>
            <a:br>
              <a:rPr lang="en-GB" b="1" dirty="0"/>
            </a:br>
            <a:endParaRPr lang="en-GB" dirty="0"/>
          </a:p>
        </p:txBody>
      </p:sp>
    </p:spTree>
    <p:extLst>
      <p:ext uri="{BB962C8B-B14F-4D97-AF65-F5344CB8AC3E}">
        <p14:creationId xmlns:p14="http://schemas.microsoft.com/office/powerpoint/2010/main" val="1797467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D5C27-35C3-42D5-9AF6-C36DF8881C01}"/>
              </a:ext>
            </a:extLst>
          </p:cNvPr>
          <p:cNvSpPr>
            <a:spLocks noGrp="1"/>
          </p:cNvSpPr>
          <p:nvPr>
            <p:ph type="title"/>
          </p:nvPr>
        </p:nvSpPr>
        <p:spPr/>
        <p:txBody>
          <a:bodyPr>
            <a:normAutofit fontScale="90000"/>
          </a:bodyPr>
          <a:lstStyle/>
          <a:p>
            <a:r>
              <a:rPr lang="en-GB" b="1" dirty="0">
                <a:solidFill>
                  <a:srgbClr val="0070C0"/>
                </a:solidFill>
              </a:rPr>
              <a:t>L.O. To write a draft conversation between two familiar characters</a:t>
            </a:r>
            <a:br>
              <a:rPr lang="en-GB" b="1" dirty="0"/>
            </a:br>
            <a:endParaRPr lang="en-GB" dirty="0"/>
          </a:p>
        </p:txBody>
      </p:sp>
      <p:sp>
        <p:nvSpPr>
          <p:cNvPr id="3" name="Content Placeholder 2">
            <a:extLst>
              <a:ext uri="{FF2B5EF4-FFF2-40B4-BE49-F238E27FC236}">
                <a16:creationId xmlns:a16="http://schemas.microsoft.com/office/drawing/2014/main" id="{3D7728DB-6AE4-49EB-9C46-26EF426C34D7}"/>
              </a:ext>
            </a:extLst>
          </p:cNvPr>
          <p:cNvSpPr>
            <a:spLocks noGrp="1"/>
          </p:cNvSpPr>
          <p:nvPr>
            <p:ph idx="1"/>
          </p:nvPr>
        </p:nvSpPr>
        <p:spPr/>
        <p:txBody>
          <a:bodyPr>
            <a:noAutofit/>
          </a:bodyPr>
          <a:lstStyle/>
          <a:p>
            <a:pPr marL="0" indent="0" algn="ctr">
              <a:buNone/>
            </a:pPr>
            <a:r>
              <a:rPr lang="en-GB" sz="5000" dirty="0">
                <a:solidFill>
                  <a:srgbClr val="0070C0"/>
                </a:solidFill>
              </a:rPr>
              <a:t>Get writing!</a:t>
            </a:r>
          </a:p>
        </p:txBody>
      </p:sp>
    </p:spTree>
    <p:extLst>
      <p:ext uri="{BB962C8B-B14F-4D97-AF65-F5344CB8AC3E}">
        <p14:creationId xmlns:p14="http://schemas.microsoft.com/office/powerpoint/2010/main" val="1510381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70C0"/>
                </a:solidFill>
              </a:rPr>
              <a:t>Lesson 2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70C0"/>
                </a:solidFill>
              </a:rPr>
              <a:t>A second draft of a conversation between Mr Stink and Raj</a:t>
            </a:r>
          </a:p>
        </p:txBody>
      </p:sp>
    </p:spTree>
    <p:extLst>
      <p:ext uri="{BB962C8B-B14F-4D97-AF65-F5344CB8AC3E}">
        <p14:creationId xmlns:p14="http://schemas.microsoft.com/office/powerpoint/2010/main" val="2118352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C9748-F923-4D1A-A5BE-1CD9790EB070}"/>
              </a:ext>
            </a:extLst>
          </p:cNvPr>
          <p:cNvSpPr>
            <a:spLocks noGrp="1"/>
          </p:cNvSpPr>
          <p:nvPr>
            <p:ph type="title"/>
          </p:nvPr>
        </p:nvSpPr>
        <p:spPr/>
        <p:txBody>
          <a:bodyPr/>
          <a:lstStyle/>
          <a:p>
            <a:r>
              <a:rPr lang="en-GB" dirty="0">
                <a:solidFill>
                  <a:srgbClr val="0070C0"/>
                </a:solidFill>
              </a:rPr>
              <a:t>Lesson 2 of 3: Stories with Humour </a:t>
            </a:r>
          </a:p>
        </p:txBody>
      </p:sp>
      <p:sp>
        <p:nvSpPr>
          <p:cNvPr id="3" name="Content Placeholder 2">
            <a:extLst>
              <a:ext uri="{FF2B5EF4-FFF2-40B4-BE49-F238E27FC236}">
                <a16:creationId xmlns:a16="http://schemas.microsoft.com/office/drawing/2014/main" id="{46FB3546-3F56-4330-A80F-C7FBD8B34532}"/>
              </a:ext>
            </a:extLst>
          </p:cNvPr>
          <p:cNvSpPr>
            <a:spLocks noGrp="1"/>
          </p:cNvSpPr>
          <p:nvPr>
            <p:ph idx="1"/>
          </p:nvPr>
        </p:nvSpPr>
        <p:spPr/>
        <p:txBody>
          <a:bodyPr/>
          <a:lstStyle/>
          <a:p>
            <a:pPr marL="0" indent="0">
              <a:buNone/>
            </a:pPr>
            <a:endParaRPr lang="en-GB" dirty="0"/>
          </a:p>
          <a:p>
            <a:pPr marL="0" indent="0">
              <a:buNone/>
            </a:pPr>
            <a:r>
              <a:rPr lang="en-GB" b="1" dirty="0">
                <a:solidFill>
                  <a:srgbClr val="0070C0"/>
                </a:solidFill>
              </a:rPr>
              <a:t>L.O. To write a second draft conversation between two familiar characters</a:t>
            </a:r>
          </a:p>
          <a:p>
            <a:pPr marL="0" indent="0">
              <a:buNone/>
            </a:pPr>
            <a:endParaRPr lang="en-GB" b="1" dirty="0">
              <a:solidFill>
                <a:srgbClr val="0070C0"/>
              </a:solidFill>
            </a:endParaRPr>
          </a:p>
          <a:p>
            <a:pPr marL="0" indent="0">
              <a:buNone/>
            </a:pPr>
            <a:r>
              <a:rPr lang="en-GB" dirty="0">
                <a:solidFill>
                  <a:srgbClr val="0070C0"/>
                </a:solidFill>
              </a:rPr>
              <a:t>Now you’ve had a go at getting your ideas down on paper, we would like you to have a second try. </a:t>
            </a:r>
          </a:p>
          <a:p>
            <a:endParaRPr lang="en-GB" dirty="0"/>
          </a:p>
        </p:txBody>
      </p:sp>
    </p:spTree>
    <p:extLst>
      <p:ext uri="{BB962C8B-B14F-4D97-AF65-F5344CB8AC3E}">
        <p14:creationId xmlns:p14="http://schemas.microsoft.com/office/powerpoint/2010/main" val="2745626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2D274-7CAD-4C62-8E87-DD0982A7BCE1}"/>
              </a:ext>
            </a:extLst>
          </p:cNvPr>
          <p:cNvSpPr>
            <a:spLocks noGrp="1"/>
          </p:cNvSpPr>
          <p:nvPr>
            <p:ph type="title"/>
          </p:nvPr>
        </p:nvSpPr>
        <p:spPr/>
        <p:txBody>
          <a:bodyPr/>
          <a:lstStyle/>
          <a:p>
            <a:r>
              <a:rPr lang="en-GB" dirty="0">
                <a:solidFill>
                  <a:srgbClr val="0070C0"/>
                </a:solidFill>
              </a:rPr>
              <a:t>Lesson 2: Tips to improve</a:t>
            </a:r>
          </a:p>
        </p:txBody>
      </p:sp>
      <p:sp>
        <p:nvSpPr>
          <p:cNvPr id="3" name="Content Placeholder 2">
            <a:extLst>
              <a:ext uri="{FF2B5EF4-FFF2-40B4-BE49-F238E27FC236}">
                <a16:creationId xmlns:a16="http://schemas.microsoft.com/office/drawing/2014/main" id="{B504352C-CA30-4829-930C-A90BDCCFCEA8}"/>
              </a:ext>
            </a:extLst>
          </p:cNvPr>
          <p:cNvSpPr>
            <a:spLocks noGrp="1"/>
          </p:cNvSpPr>
          <p:nvPr>
            <p:ph idx="1"/>
          </p:nvPr>
        </p:nvSpPr>
        <p:spPr/>
        <p:txBody>
          <a:bodyPr>
            <a:normAutofit fontScale="77500" lnSpcReduction="20000"/>
          </a:bodyPr>
          <a:lstStyle/>
          <a:p>
            <a:r>
              <a:rPr lang="en-GB" dirty="0">
                <a:solidFill>
                  <a:srgbClr val="0070C0"/>
                </a:solidFill>
              </a:rPr>
              <a:t>Write a couple of lines to set the scene before the characters start speaking. </a:t>
            </a:r>
          </a:p>
          <a:p>
            <a:r>
              <a:rPr lang="en-GB" dirty="0">
                <a:solidFill>
                  <a:srgbClr val="0070C0"/>
                </a:solidFill>
              </a:rPr>
              <a:t>Use key phrases that the characters say.</a:t>
            </a:r>
          </a:p>
          <a:p>
            <a:r>
              <a:rPr lang="en-GB" dirty="0">
                <a:solidFill>
                  <a:srgbClr val="0070C0"/>
                </a:solidFill>
              </a:rPr>
              <a:t>Add something funny in.</a:t>
            </a:r>
          </a:p>
          <a:p>
            <a:r>
              <a:rPr lang="en-GB" dirty="0">
                <a:solidFill>
                  <a:srgbClr val="0070C0"/>
                </a:solidFill>
              </a:rPr>
              <a:t>Make sure we still like the characters (they aren’t cruel or nasty)</a:t>
            </a:r>
          </a:p>
          <a:p>
            <a:r>
              <a:rPr lang="en-GB" dirty="0">
                <a:solidFill>
                  <a:srgbClr val="0070C0"/>
                </a:solidFill>
              </a:rPr>
              <a:t>Check the speech punctuation rules. </a:t>
            </a:r>
          </a:p>
          <a:p>
            <a:r>
              <a:rPr lang="en-GB" dirty="0">
                <a:solidFill>
                  <a:srgbClr val="0070C0"/>
                </a:solidFill>
              </a:rPr>
              <a:t>Make sure we know who is speaking. </a:t>
            </a:r>
          </a:p>
          <a:p>
            <a:r>
              <a:rPr lang="en-GB" dirty="0">
                <a:solidFill>
                  <a:srgbClr val="0070C0"/>
                </a:solidFill>
              </a:rPr>
              <a:t>Use some adverbs in your description and reporting clauses</a:t>
            </a:r>
          </a:p>
          <a:p>
            <a:r>
              <a:rPr lang="en-GB" dirty="0">
                <a:solidFill>
                  <a:srgbClr val="0070C0"/>
                </a:solidFill>
              </a:rPr>
              <a:t>Make sure your piece of work feels finished (the scene has a clear ending) </a:t>
            </a:r>
          </a:p>
        </p:txBody>
      </p:sp>
    </p:spTree>
    <p:extLst>
      <p:ext uri="{BB962C8B-B14F-4D97-AF65-F5344CB8AC3E}">
        <p14:creationId xmlns:p14="http://schemas.microsoft.com/office/powerpoint/2010/main" val="1431470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Success Criteria </a:t>
            </a:r>
          </a:p>
        </p:txBody>
      </p:sp>
      <p:sp>
        <p:nvSpPr>
          <p:cNvPr id="5" name="Content Placeholder 4">
            <a:extLst>
              <a:ext uri="{FF2B5EF4-FFF2-40B4-BE49-F238E27FC236}">
                <a16:creationId xmlns:a16="http://schemas.microsoft.com/office/drawing/2014/main" id="{56AF2C7E-DB5B-4D79-BB7B-5F0016BD7917}"/>
              </a:ext>
            </a:extLst>
          </p:cNvPr>
          <p:cNvSpPr>
            <a:spLocks noGrp="1"/>
          </p:cNvSpPr>
          <p:nvPr>
            <p:ph idx="1"/>
          </p:nvPr>
        </p:nvSpPr>
        <p:spPr/>
        <p:txBody>
          <a:bodyPr/>
          <a:lstStyle/>
          <a:p>
            <a:pPr marL="0" indent="0">
              <a:buNone/>
            </a:pPr>
            <a:r>
              <a:rPr lang="en-GB" dirty="0">
                <a:solidFill>
                  <a:srgbClr val="0070C0"/>
                </a:solidFill>
              </a:rPr>
              <a:t>Please all use the tips to improve on the previous slide as your success criteria. </a:t>
            </a:r>
          </a:p>
          <a:p>
            <a:pPr marL="0" indent="0">
              <a:buNone/>
            </a:pPr>
            <a:endParaRPr lang="en-GB" dirty="0">
              <a:solidFill>
                <a:srgbClr val="0070C0"/>
              </a:solidFill>
            </a:endParaRPr>
          </a:p>
          <a:p>
            <a:pPr marL="0" indent="0">
              <a:buNone/>
            </a:pPr>
            <a:endParaRPr lang="en-GB" dirty="0">
              <a:solidFill>
                <a:srgbClr val="0070C0"/>
              </a:solidFill>
            </a:endParaRPr>
          </a:p>
          <a:p>
            <a:pPr marL="0" indent="0">
              <a:buNone/>
            </a:pPr>
            <a:r>
              <a:rPr lang="en-GB" dirty="0">
                <a:solidFill>
                  <a:srgbClr val="0070C0"/>
                </a:solidFill>
              </a:rPr>
              <a:t>Please ask a grown up to send us your new conversation if you would like your teacher to read them. We love receiving your work. </a:t>
            </a:r>
          </a:p>
        </p:txBody>
      </p:sp>
    </p:spTree>
    <p:extLst>
      <p:ext uri="{BB962C8B-B14F-4D97-AF65-F5344CB8AC3E}">
        <p14:creationId xmlns:p14="http://schemas.microsoft.com/office/powerpoint/2010/main" val="1517448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solidFill>
                  <a:srgbClr val="0070C0"/>
                </a:solidFill>
              </a:rPr>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dirty="0">
                <a:solidFill>
                  <a:srgbClr val="0070C0"/>
                </a:solidFill>
              </a:rPr>
              <a:t>4 activities were uploaded on </a:t>
            </a:r>
            <a:r>
              <a:rPr lang="en-GB" dirty="0" err="1">
                <a:solidFill>
                  <a:srgbClr val="0070C0"/>
                </a:solidFill>
              </a:rPr>
              <a:t>SPaG</a:t>
            </a:r>
            <a:r>
              <a:rPr lang="en-GB" dirty="0">
                <a:solidFill>
                  <a:srgbClr val="0070C0"/>
                </a:solidFill>
              </a:rPr>
              <a:t> on 1</a:t>
            </a:r>
            <a:r>
              <a:rPr lang="en-GB" baseline="30000" dirty="0">
                <a:solidFill>
                  <a:srgbClr val="0070C0"/>
                </a:solidFill>
              </a:rPr>
              <a:t>st</a:t>
            </a:r>
            <a:r>
              <a:rPr lang="en-GB" dirty="0">
                <a:solidFill>
                  <a:srgbClr val="0070C0"/>
                </a:solidFill>
              </a:rPr>
              <a:t> June. They have been uploaded twice so that you can try them a second time. Not very many children have completed them so they will be available for one more week before being changed.  </a:t>
            </a:r>
          </a:p>
        </p:txBody>
      </p:sp>
    </p:spTree>
    <p:extLst>
      <p:ext uri="{BB962C8B-B14F-4D97-AF65-F5344CB8AC3E}">
        <p14:creationId xmlns:p14="http://schemas.microsoft.com/office/powerpoint/2010/main" val="1205882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70C0"/>
                </a:solidFill>
              </a:rPr>
              <a:t>Lesson 3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70C0"/>
                </a:solidFill>
              </a:rPr>
              <a:t>Themes in David Walliams’ books </a:t>
            </a:r>
          </a:p>
        </p:txBody>
      </p:sp>
    </p:spTree>
    <p:extLst>
      <p:ext uri="{BB962C8B-B14F-4D97-AF65-F5344CB8AC3E}">
        <p14:creationId xmlns:p14="http://schemas.microsoft.com/office/powerpoint/2010/main" val="1763476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C9748-F923-4D1A-A5BE-1CD9790EB070}"/>
              </a:ext>
            </a:extLst>
          </p:cNvPr>
          <p:cNvSpPr>
            <a:spLocks noGrp="1"/>
          </p:cNvSpPr>
          <p:nvPr>
            <p:ph type="title"/>
          </p:nvPr>
        </p:nvSpPr>
        <p:spPr/>
        <p:txBody>
          <a:bodyPr/>
          <a:lstStyle/>
          <a:p>
            <a:r>
              <a:rPr lang="en-GB" dirty="0">
                <a:solidFill>
                  <a:srgbClr val="0070C0"/>
                </a:solidFill>
              </a:rPr>
              <a:t>Lesson 3 of 3: Stories with Humour </a:t>
            </a:r>
          </a:p>
        </p:txBody>
      </p:sp>
      <p:sp>
        <p:nvSpPr>
          <p:cNvPr id="3" name="Content Placeholder 2">
            <a:extLst>
              <a:ext uri="{FF2B5EF4-FFF2-40B4-BE49-F238E27FC236}">
                <a16:creationId xmlns:a16="http://schemas.microsoft.com/office/drawing/2014/main" id="{46FB3546-3F56-4330-A80F-C7FBD8B34532}"/>
              </a:ext>
            </a:extLst>
          </p:cNvPr>
          <p:cNvSpPr>
            <a:spLocks noGrp="1"/>
          </p:cNvSpPr>
          <p:nvPr>
            <p:ph idx="1"/>
          </p:nvPr>
        </p:nvSpPr>
        <p:spPr/>
        <p:txBody>
          <a:bodyPr>
            <a:normAutofit lnSpcReduction="10000"/>
          </a:bodyPr>
          <a:lstStyle/>
          <a:p>
            <a:pPr marL="0" indent="0">
              <a:buNone/>
            </a:pPr>
            <a:endParaRPr lang="en-GB" dirty="0"/>
          </a:p>
          <a:p>
            <a:pPr marL="0" indent="0">
              <a:buNone/>
            </a:pPr>
            <a:r>
              <a:rPr lang="en-GB" b="1" dirty="0">
                <a:solidFill>
                  <a:srgbClr val="0070C0"/>
                </a:solidFill>
              </a:rPr>
              <a:t>L.O. To find similarities in books by the same author. </a:t>
            </a:r>
          </a:p>
          <a:p>
            <a:pPr marL="0" indent="0">
              <a:buNone/>
            </a:pPr>
            <a:endParaRPr lang="en-GB" b="1" dirty="0">
              <a:solidFill>
                <a:srgbClr val="0070C0"/>
              </a:solidFill>
            </a:endParaRPr>
          </a:p>
          <a:p>
            <a:pPr marL="0" indent="0">
              <a:buNone/>
            </a:pPr>
            <a:r>
              <a:rPr lang="en-GB" dirty="0">
                <a:solidFill>
                  <a:srgbClr val="0070C0"/>
                </a:solidFill>
              </a:rPr>
              <a:t>Today, we would like you to have a think about the similarities between Mr Stink and Billionaire Boy. You can also think about similarities with any other David Walliams stories you have read or watched. </a:t>
            </a:r>
          </a:p>
        </p:txBody>
      </p:sp>
    </p:spTree>
    <p:extLst>
      <p:ext uri="{BB962C8B-B14F-4D97-AF65-F5344CB8AC3E}">
        <p14:creationId xmlns:p14="http://schemas.microsoft.com/office/powerpoint/2010/main" val="4010318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D747D-2D80-41F1-A615-05E235FD677E}"/>
              </a:ext>
            </a:extLst>
          </p:cNvPr>
          <p:cNvSpPr>
            <a:spLocks noGrp="1"/>
          </p:cNvSpPr>
          <p:nvPr>
            <p:ph type="title"/>
          </p:nvPr>
        </p:nvSpPr>
        <p:spPr>
          <a:xfrm>
            <a:off x="457200" y="260648"/>
            <a:ext cx="8229600" cy="1143000"/>
          </a:xfrm>
        </p:spPr>
        <p:txBody>
          <a:bodyPr>
            <a:normAutofit fontScale="90000"/>
          </a:bodyPr>
          <a:lstStyle/>
          <a:p>
            <a:r>
              <a:rPr lang="en-GB" b="1" dirty="0">
                <a:solidFill>
                  <a:srgbClr val="0070C0"/>
                </a:solidFill>
              </a:rPr>
              <a:t>L.O. To find similarities in books by the same author</a:t>
            </a:r>
            <a:br>
              <a:rPr lang="en-GB" b="1" dirty="0"/>
            </a:br>
            <a:endParaRPr lang="en-GB" dirty="0"/>
          </a:p>
        </p:txBody>
      </p:sp>
      <p:sp>
        <p:nvSpPr>
          <p:cNvPr id="3" name="Content Placeholder 2">
            <a:extLst>
              <a:ext uri="{FF2B5EF4-FFF2-40B4-BE49-F238E27FC236}">
                <a16:creationId xmlns:a16="http://schemas.microsoft.com/office/drawing/2014/main" id="{DA3CE79A-A0D0-44EF-83CB-3038FC8E9565}"/>
              </a:ext>
            </a:extLst>
          </p:cNvPr>
          <p:cNvSpPr>
            <a:spLocks noGrp="1"/>
          </p:cNvSpPr>
          <p:nvPr>
            <p:ph idx="1"/>
          </p:nvPr>
        </p:nvSpPr>
        <p:spPr/>
        <p:txBody>
          <a:bodyPr>
            <a:normAutofit/>
          </a:bodyPr>
          <a:lstStyle/>
          <a:p>
            <a:pPr marL="0" indent="0">
              <a:buNone/>
            </a:pPr>
            <a:r>
              <a:rPr lang="en-GB" b="1" dirty="0">
                <a:solidFill>
                  <a:srgbClr val="0070C0"/>
                </a:solidFill>
              </a:rPr>
              <a:t>Task</a:t>
            </a:r>
            <a:r>
              <a:rPr lang="en-GB" dirty="0">
                <a:solidFill>
                  <a:srgbClr val="0070C0"/>
                </a:solidFill>
              </a:rPr>
              <a:t>: Spend a five minutes writing down the similarities you have noticed between Mr Stink and Billionaire Boy e.g. </a:t>
            </a:r>
            <a:r>
              <a:rPr lang="en-GB" b="1" dirty="0">
                <a:solidFill>
                  <a:srgbClr val="0070C0"/>
                </a:solidFill>
              </a:rPr>
              <a:t>The use of lists</a:t>
            </a:r>
            <a:r>
              <a:rPr lang="en-GB" dirty="0">
                <a:solidFill>
                  <a:srgbClr val="0070C0"/>
                </a:solidFill>
              </a:rPr>
              <a:t>. </a:t>
            </a:r>
          </a:p>
          <a:p>
            <a:pPr marL="0" indent="0">
              <a:buNone/>
            </a:pPr>
            <a:endParaRPr lang="en-GB" dirty="0">
              <a:solidFill>
                <a:srgbClr val="0070C0"/>
              </a:solidFill>
            </a:endParaRPr>
          </a:p>
          <a:p>
            <a:pPr marL="0" indent="0">
              <a:buNone/>
            </a:pPr>
            <a:r>
              <a:rPr lang="en-GB" dirty="0">
                <a:solidFill>
                  <a:srgbClr val="0070C0"/>
                </a:solidFill>
              </a:rPr>
              <a:t>Mr Stink contains a ‘list’ or timetable of Annabelle’s activities and Billionaire Boy contains a list of all the things Joe has been able to have now his dad is rich. </a:t>
            </a:r>
          </a:p>
        </p:txBody>
      </p:sp>
    </p:spTree>
    <p:extLst>
      <p:ext uri="{BB962C8B-B14F-4D97-AF65-F5344CB8AC3E}">
        <p14:creationId xmlns:p14="http://schemas.microsoft.com/office/powerpoint/2010/main" val="40634692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2B8F8-A55B-4DB5-A084-EF952BDD45B1}"/>
              </a:ext>
            </a:extLst>
          </p:cNvPr>
          <p:cNvSpPr>
            <a:spLocks noGrp="1"/>
          </p:cNvSpPr>
          <p:nvPr>
            <p:ph type="title"/>
          </p:nvPr>
        </p:nvSpPr>
        <p:spPr/>
        <p:txBody>
          <a:bodyPr>
            <a:normAutofit fontScale="90000"/>
          </a:bodyPr>
          <a:lstStyle/>
          <a:p>
            <a:r>
              <a:rPr lang="en-GB" b="1" dirty="0">
                <a:solidFill>
                  <a:srgbClr val="0070C0"/>
                </a:solidFill>
              </a:rPr>
              <a:t>L.O. To find similarities in books by the same author</a:t>
            </a:r>
            <a:endParaRPr lang="en-GB" dirty="0">
              <a:solidFill>
                <a:srgbClr val="0070C0"/>
              </a:solidFill>
            </a:endParaRPr>
          </a:p>
        </p:txBody>
      </p:sp>
      <p:sp>
        <p:nvSpPr>
          <p:cNvPr id="3" name="Content Placeholder 2">
            <a:extLst>
              <a:ext uri="{FF2B5EF4-FFF2-40B4-BE49-F238E27FC236}">
                <a16:creationId xmlns:a16="http://schemas.microsoft.com/office/drawing/2014/main" id="{BBB0DDD1-C6A7-4C08-A5C2-3140DF636A43}"/>
              </a:ext>
            </a:extLst>
          </p:cNvPr>
          <p:cNvSpPr>
            <a:spLocks noGrp="1"/>
          </p:cNvSpPr>
          <p:nvPr>
            <p:ph idx="1"/>
          </p:nvPr>
        </p:nvSpPr>
        <p:spPr/>
        <p:txBody>
          <a:bodyPr>
            <a:normAutofit fontScale="77500" lnSpcReduction="20000"/>
          </a:bodyPr>
          <a:lstStyle/>
          <a:p>
            <a:pPr marL="0" indent="0">
              <a:buNone/>
            </a:pPr>
            <a:r>
              <a:rPr lang="en-GB" dirty="0">
                <a:solidFill>
                  <a:srgbClr val="0070C0"/>
                </a:solidFill>
              </a:rPr>
              <a:t>Compare your list with our list of similarities: </a:t>
            </a:r>
          </a:p>
          <a:p>
            <a:r>
              <a:rPr lang="en-GB" dirty="0">
                <a:solidFill>
                  <a:srgbClr val="0070C0"/>
                </a:solidFill>
              </a:rPr>
              <a:t>Lists</a:t>
            </a:r>
          </a:p>
          <a:p>
            <a:r>
              <a:rPr lang="en-GB" dirty="0">
                <a:solidFill>
                  <a:srgbClr val="0070C0"/>
                </a:solidFill>
              </a:rPr>
              <a:t>Humour children find funny (horrible smells, rude names e.g. </a:t>
            </a:r>
            <a:r>
              <a:rPr lang="en-GB" dirty="0" err="1">
                <a:solidFill>
                  <a:srgbClr val="0070C0"/>
                </a:solidFill>
              </a:rPr>
              <a:t>bumfresh</a:t>
            </a:r>
            <a:r>
              <a:rPr lang="en-GB" dirty="0">
                <a:solidFill>
                  <a:srgbClr val="0070C0"/>
                </a:solidFill>
              </a:rPr>
              <a:t> kid)</a:t>
            </a:r>
          </a:p>
          <a:p>
            <a:r>
              <a:rPr lang="en-GB" dirty="0">
                <a:solidFill>
                  <a:srgbClr val="0070C0"/>
                </a:solidFill>
              </a:rPr>
              <a:t>A child as the main character</a:t>
            </a:r>
          </a:p>
          <a:p>
            <a:r>
              <a:rPr lang="en-GB" dirty="0">
                <a:solidFill>
                  <a:srgbClr val="0070C0"/>
                </a:solidFill>
              </a:rPr>
              <a:t>Told from the child’s point of view</a:t>
            </a:r>
          </a:p>
          <a:p>
            <a:r>
              <a:rPr lang="en-GB" dirty="0">
                <a:solidFill>
                  <a:srgbClr val="0070C0"/>
                </a:solidFill>
              </a:rPr>
              <a:t>Raj</a:t>
            </a:r>
          </a:p>
          <a:p>
            <a:r>
              <a:rPr lang="en-GB" dirty="0">
                <a:solidFill>
                  <a:srgbClr val="0070C0"/>
                </a:solidFill>
              </a:rPr>
              <a:t>Topics like friendship and family</a:t>
            </a:r>
          </a:p>
          <a:p>
            <a:r>
              <a:rPr lang="en-GB" dirty="0">
                <a:solidFill>
                  <a:srgbClr val="0070C0"/>
                </a:solidFill>
              </a:rPr>
              <a:t>Talking to the audience </a:t>
            </a:r>
          </a:p>
          <a:p>
            <a:r>
              <a:rPr lang="en-GB" dirty="0">
                <a:solidFill>
                  <a:srgbClr val="0070C0"/>
                </a:solidFill>
              </a:rPr>
              <a:t>An informal style of writing (ordinary or familiar conversation) </a:t>
            </a:r>
          </a:p>
          <a:p>
            <a:pPr marL="0" indent="0">
              <a:buNone/>
            </a:pPr>
            <a:r>
              <a:rPr lang="en-GB" b="1" dirty="0">
                <a:solidFill>
                  <a:srgbClr val="0070C0"/>
                </a:solidFill>
              </a:rPr>
              <a:t>Did you think of any others? </a:t>
            </a:r>
          </a:p>
        </p:txBody>
      </p:sp>
    </p:spTree>
    <p:extLst>
      <p:ext uri="{BB962C8B-B14F-4D97-AF65-F5344CB8AC3E}">
        <p14:creationId xmlns:p14="http://schemas.microsoft.com/office/powerpoint/2010/main" val="14645354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58EAA-8954-4B09-94A0-BCFDE84C14EC}"/>
              </a:ext>
            </a:extLst>
          </p:cNvPr>
          <p:cNvSpPr>
            <a:spLocks noGrp="1"/>
          </p:cNvSpPr>
          <p:nvPr>
            <p:ph type="title"/>
          </p:nvPr>
        </p:nvSpPr>
        <p:spPr/>
        <p:txBody>
          <a:bodyPr>
            <a:normAutofit fontScale="90000"/>
          </a:bodyPr>
          <a:lstStyle/>
          <a:p>
            <a:r>
              <a:rPr lang="en-GB" b="1" dirty="0">
                <a:solidFill>
                  <a:srgbClr val="0070C0"/>
                </a:solidFill>
              </a:rPr>
              <a:t>L.O. To find similarities in books by the same author</a:t>
            </a:r>
            <a:endParaRPr lang="en-GB" dirty="0">
              <a:solidFill>
                <a:srgbClr val="0070C0"/>
              </a:solidFill>
            </a:endParaRPr>
          </a:p>
        </p:txBody>
      </p:sp>
      <p:sp>
        <p:nvSpPr>
          <p:cNvPr id="3" name="Content Placeholder 2">
            <a:extLst>
              <a:ext uri="{FF2B5EF4-FFF2-40B4-BE49-F238E27FC236}">
                <a16:creationId xmlns:a16="http://schemas.microsoft.com/office/drawing/2014/main" id="{41A3A14C-B121-44B0-B435-6450A7C72C50}"/>
              </a:ext>
            </a:extLst>
          </p:cNvPr>
          <p:cNvSpPr>
            <a:spLocks noGrp="1"/>
          </p:cNvSpPr>
          <p:nvPr>
            <p:ph idx="1"/>
          </p:nvPr>
        </p:nvSpPr>
        <p:spPr/>
        <p:txBody>
          <a:bodyPr/>
          <a:lstStyle/>
          <a:p>
            <a:pPr marL="0" indent="0">
              <a:buNone/>
            </a:pPr>
            <a:r>
              <a:rPr lang="en-GB" b="1" dirty="0">
                <a:solidFill>
                  <a:srgbClr val="0070C0"/>
                </a:solidFill>
              </a:rPr>
              <a:t>Task</a:t>
            </a:r>
            <a:r>
              <a:rPr lang="en-GB" dirty="0">
                <a:solidFill>
                  <a:srgbClr val="0070C0"/>
                </a:solidFill>
              </a:rPr>
              <a:t>: To fill in the grid about David Walliams’ books, adding in examples. </a:t>
            </a:r>
          </a:p>
          <a:p>
            <a:pPr marL="0" indent="0">
              <a:buNone/>
            </a:pPr>
            <a:endParaRPr lang="en-GB" dirty="0">
              <a:solidFill>
                <a:srgbClr val="0070C0"/>
              </a:solidFill>
            </a:endParaRPr>
          </a:p>
          <a:p>
            <a:pPr marL="0" indent="0">
              <a:buNone/>
            </a:pPr>
            <a:r>
              <a:rPr lang="en-GB" dirty="0">
                <a:solidFill>
                  <a:srgbClr val="0070C0"/>
                </a:solidFill>
              </a:rPr>
              <a:t>We will use this information next week to help us write our own story in the style of David Walliams. </a:t>
            </a:r>
          </a:p>
        </p:txBody>
      </p:sp>
    </p:spTree>
    <p:extLst>
      <p:ext uri="{BB962C8B-B14F-4D97-AF65-F5344CB8AC3E}">
        <p14:creationId xmlns:p14="http://schemas.microsoft.com/office/powerpoint/2010/main" val="42891266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Spellings </a:t>
            </a:r>
          </a:p>
        </p:txBody>
      </p:sp>
      <p:sp>
        <p:nvSpPr>
          <p:cNvPr id="3" name="Content Placeholder 2"/>
          <p:cNvSpPr>
            <a:spLocks noGrp="1"/>
          </p:cNvSpPr>
          <p:nvPr>
            <p:ph idx="1"/>
          </p:nvPr>
        </p:nvSpPr>
        <p:spPr/>
        <p:txBody>
          <a:bodyPr>
            <a:normAutofit/>
          </a:bodyPr>
          <a:lstStyle/>
          <a:p>
            <a:pPr marL="0" indent="0" algn="ctr">
              <a:buNone/>
            </a:pPr>
            <a:endParaRPr lang="en-GB" sz="5000" dirty="0"/>
          </a:p>
          <a:p>
            <a:pPr marL="0" indent="0" algn="ctr">
              <a:buNone/>
            </a:pPr>
            <a:r>
              <a:rPr lang="en-GB" sz="5000" dirty="0">
                <a:solidFill>
                  <a:srgbClr val="0070C0"/>
                </a:solidFill>
              </a:rPr>
              <a:t>Friday 19</a:t>
            </a:r>
            <a:r>
              <a:rPr lang="en-GB" sz="5000" baseline="30000" dirty="0">
                <a:solidFill>
                  <a:srgbClr val="0070C0"/>
                </a:solidFill>
              </a:rPr>
              <a:t>th</a:t>
            </a:r>
            <a:r>
              <a:rPr lang="en-GB" sz="5000" dirty="0">
                <a:solidFill>
                  <a:srgbClr val="0070C0"/>
                </a:solidFill>
              </a:rPr>
              <a:t> June</a:t>
            </a:r>
          </a:p>
        </p:txBody>
      </p:sp>
    </p:spTree>
    <p:extLst>
      <p:ext uri="{BB962C8B-B14F-4D97-AF65-F5344CB8AC3E}">
        <p14:creationId xmlns:p14="http://schemas.microsoft.com/office/powerpoint/2010/main" val="21811332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Friday 19</a:t>
            </a:r>
            <a:r>
              <a:rPr lang="en-GB" baseline="30000" dirty="0">
                <a:solidFill>
                  <a:srgbClr val="0070C0"/>
                </a:solidFill>
              </a:rPr>
              <a:t>th</a:t>
            </a:r>
            <a:r>
              <a:rPr lang="en-GB" dirty="0">
                <a:solidFill>
                  <a:srgbClr val="0070C0"/>
                </a:solidFill>
              </a:rPr>
              <a:t> June</a:t>
            </a:r>
          </a:p>
        </p:txBody>
      </p:sp>
      <p:sp>
        <p:nvSpPr>
          <p:cNvPr id="3" name="Content Placeholder 2"/>
          <p:cNvSpPr>
            <a:spLocks noGrp="1"/>
          </p:cNvSpPr>
          <p:nvPr>
            <p:ph idx="1"/>
          </p:nvPr>
        </p:nvSpPr>
        <p:spPr/>
        <p:txBody>
          <a:bodyPr>
            <a:normAutofit/>
          </a:bodyPr>
          <a:lstStyle/>
          <a:p>
            <a:pPr marL="0" indent="0" algn="ctr">
              <a:buNone/>
            </a:pPr>
            <a:r>
              <a:rPr lang="en-GB" b="1" dirty="0">
                <a:solidFill>
                  <a:srgbClr val="0070C0"/>
                </a:solidFill>
              </a:rPr>
              <a:t>Spellings</a:t>
            </a:r>
          </a:p>
          <a:p>
            <a:pPr marL="0" indent="0">
              <a:buNone/>
            </a:pPr>
            <a:r>
              <a:rPr lang="en-GB" b="1" dirty="0">
                <a:solidFill>
                  <a:srgbClr val="0070C0"/>
                </a:solidFill>
              </a:rPr>
              <a:t>Mrs Rollins’ 10 sentences are available to use. </a:t>
            </a:r>
          </a:p>
        </p:txBody>
      </p:sp>
    </p:spTree>
    <p:extLst>
      <p:ext uri="{BB962C8B-B14F-4D97-AF65-F5344CB8AC3E}">
        <p14:creationId xmlns:p14="http://schemas.microsoft.com/office/powerpoint/2010/main" val="4221801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br>
              <a:rPr lang="en-GB" sz="6000" dirty="0">
                <a:solidFill>
                  <a:srgbClr val="0070C0"/>
                </a:solidFill>
              </a:rPr>
            </a:br>
            <a:r>
              <a:rPr lang="en-GB" sz="4000" dirty="0">
                <a:solidFill>
                  <a:srgbClr val="0070C0"/>
                </a:solidFill>
              </a:rPr>
              <a:t>Reading Comprehension (Thursday)</a:t>
            </a:r>
            <a:br>
              <a:rPr lang="en-GB" sz="6000" dirty="0">
                <a:solidFill>
                  <a:srgbClr val="0070C0"/>
                </a:solidFill>
              </a:rPr>
            </a:br>
            <a:endParaRPr lang="en-GB" sz="6000" dirty="0">
              <a:solidFill>
                <a:srgbClr val="0070C0"/>
              </a:solidFill>
            </a:endParaRPr>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solidFill>
                  <a:srgbClr val="0070C0"/>
                </a:solidFill>
              </a:rPr>
              <a:t>This week, we have included a reading comprehension about Genre. It is called: </a:t>
            </a:r>
          </a:p>
          <a:p>
            <a:pPr marL="0" indent="0">
              <a:buNone/>
            </a:pPr>
            <a:endParaRPr lang="en-GB" dirty="0">
              <a:solidFill>
                <a:srgbClr val="0070C0"/>
              </a:solidFill>
            </a:endParaRPr>
          </a:p>
          <a:p>
            <a:pPr marL="0" indent="0">
              <a:buNone/>
            </a:pPr>
            <a:r>
              <a:rPr lang="en-GB" sz="5000" b="1" dirty="0">
                <a:solidFill>
                  <a:srgbClr val="0070C0"/>
                </a:solidFill>
              </a:rPr>
              <a:t>12 Genre: science fiction </a:t>
            </a:r>
          </a:p>
          <a:p>
            <a:pPr marL="0" indent="0">
              <a:buNone/>
            </a:pPr>
            <a:endParaRPr lang="en-GB" dirty="0">
              <a:solidFill>
                <a:srgbClr val="0070C0"/>
              </a:solidFill>
            </a:endParaRPr>
          </a:p>
          <a:p>
            <a:pPr marL="0" indent="0">
              <a:buNone/>
            </a:pPr>
            <a:r>
              <a:rPr lang="en-GB" dirty="0">
                <a:solidFill>
                  <a:srgbClr val="0070C0"/>
                </a:solidFill>
              </a:rPr>
              <a:t>Please complete the sections </a:t>
            </a:r>
            <a:r>
              <a:rPr lang="en-GB" b="1" dirty="0">
                <a:solidFill>
                  <a:srgbClr val="0070C0"/>
                </a:solidFill>
              </a:rPr>
              <a:t>Comprehension</a:t>
            </a:r>
            <a:r>
              <a:rPr lang="en-GB" dirty="0">
                <a:solidFill>
                  <a:srgbClr val="0070C0"/>
                </a:solidFill>
              </a:rPr>
              <a:t> and </a:t>
            </a:r>
            <a:r>
              <a:rPr lang="en-GB" b="1" dirty="0">
                <a:solidFill>
                  <a:srgbClr val="0070C0"/>
                </a:solidFill>
              </a:rPr>
              <a:t>Objective focus (except question 2)</a:t>
            </a: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497685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Reading</a:t>
            </a:r>
          </a:p>
        </p:txBody>
      </p:sp>
      <p:sp>
        <p:nvSpPr>
          <p:cNvPr id="3" name="Content Placeholder 2"/>
          <p:cNvSpPr>
            <a:spLocks noGrp="1"/>
          </p:cNvSpPr>
          <p:nvPr>
            <p:ph idx="1"/>
          </p:nvPr>
        </p:nvSpPr>
        <p:spPr/>
        <p:txBody>
          <a:bodyPr>
            <a:normAutofit fontScale="85000" lnSpcReduction="20000"/>
          </a:bodyPr>
          <a:lstStyle/>
          <a:p>
            <a:pPr marL="0" indent="0">
              <a:buNone/>
            </a:pPr>
            <a:r>
              <a:rPr lang="en-GB" dirty="0">
                <a:solidFill>
                  <a:srgbClr val="0070C0"/>
                </a:solidFill>
              </a:rPr>
              <a:t>This week, we will be reading some of </a:t>
            </a:r>
            <a:r>
              <a:rPr lang="en-GB" b="1" dirty="0">
                <a:solidFill>
                  <a:srgbClr val="0070C0"/>
                </a:solidFill>
              </a:rPr>
              <a:t>Billionaire Boy </a:t>
            </a:r>
            <a:r>
              <a:rPr lang="en-GB" dirty="0">
                <a:solidFill>
                  <a:srgbClr val="0070C0"/>
                </a:solidFill>
              </a:rPr>
              <a:t>and thinking about how it is similar to Mr Stink. It would be useful to jot down the similarities that you notice.  If you choose to listen to it, please also keep reading with a grown up 5 times a week as usual. Suggested listening/ reading: </a:t>
            </a:r>
          </a:p>
          <a:p>
            <a:pPr marL="0" indent="0">
              <a:buNone/>
            </a:pPr>
            <a:r>
              <a:rPr lang="en-GB" b="1" dirty="0">
                <a:solidFill>
                  <a:srgbClr val="0070C0"/>
                </a:solidFill>
              </a:rPr>
              <a:t>Monday:</a:t>
            </a:r>
            <a:r>
              <a:rPr lang="en-GB" dirty="0">
                <a:solidFill>
                  <a:srgbClr val="0070C0"/>
                </a:solidFill>
              </a:rPr>
              <a:t> chapters 1 and 2 (Part 1 You Tube)</a:t>
            </a:r>
          </a:p>
          <a:p>
            <a:pPr marL="0" indent="0">
              <a:buNone/>
            </a:pPr>
            <a:r>
              <a:rPr lang="en-GB" b="1" dirty="0">
                <a:solidFill>
                  <a:srgbClr val="0070C0"/>
                </a:solidFill>
              </a:rPr>
              <a:t>Tuesday:</a:t>
            </a:r>
            <a:r>
              <a:rPr lang="en-GB" dirty="0">
                <a:solidFill>
                  <a:srgbClr val="0070C0"/>
                </a:solidFill>
              </a:rPr>
              <a:t> chapters 3,4, and 5 (Part 2 You Tube)</a:t>
            </a:r>
          </a:p>
          <a:p>
            <a:pPr marL="0" indent="0">
              <a:buNone/>
            </a:pPr>
            <a:r>
              <a:rPr lang="en-GB" b="1" dirty="0">
                <a:solidFill>
                  <a:srgbClr val="0070C0"/>
                </a:solidFill>
              </a:rPr>
              <a:t>Wednesday</a:t>
            </a:r>
            <a:r>
              <a:rPr lang="en-GB" dirty="0">
                <a:solidFill>
                  <a:srgbClr val="0070C0"/>
                </a:solidFill>
              </a:rPr>
              <a:t>: chapters 6,7,8 and 9 (Part 3 You Tube)</a:t>
            </a:r>
          </a:p>
          <a:p>
            <a:pPr marL="0" indent="0">
              <a:buNone/>
            </a:pPr>
            <a:r>
              <a:rPr lang="en-GB" b="1" dirty="0">
                <a:solidFill>
                  <a:srgbClr val="0070C0"/>
                </a:solidFill>
              </a:rPr>
              <a:t>Thursday</a:t>
            </a:r>
            <a:r>
              <a:rPr lang="en-GB" dirty="0">
                <a:solidFill>
                  <a:srgbClr val="0070C0"/>
                </a:solidFill>
              </a:rPr>
              <a:t>: chapters 10,11,12 and 13 (Part 4 You Tube)</a:t>
            </a:r>
          </a:p>
          <a:p>
            <a:pPr marL="0" indent="0">
              <a:buNone/>
            </a:pPr>
            <a:r>
              <a:rPr lang="en-GB" dirty="0">
                <a:solidFill>
                  <a:srgbClr val="0070C0"/>
                </a:solidFill>
              </a:rPr>
              <a:t>Please email </a:t>
            </a:r>
            <a:r>
              <a:rPr lang="en-GB" dirty="0">
                <a:solidFill>
                  <a:srgbClr val="0070C0"/>
                </a:solidFill>
                <a:hlinkClick r:id="rId2"/>
              </a:rPr>
              <a:t>krollins@thomasrussell-junior.staffs.sch.uk</a:t>
            </a:r>
            <a:r>
              <a:rPr lang="en-GB" dirty="0">
                <a:solidFill>
                  <a:srgbClr val="0070C0"/>
                </a:solidFill>
              </a:rPr>
              <a:t> if you do not have access to a hard copy or to You Tube. </a:t>
            </a:r>
          </a:p>
          <a:p>
            <a:pPr marL="0" indent="0">
              <a:buNone/>
            </a:pP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1946377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Billionaire Boy Read on YouTube</a:t>
            </a:r>
          </a:p>
        </p:txBody>
      </p:sp>
      <p:sp>
        <p:nvSpPr>
          <p:cNvPr id="3" name="Content Placeholder 2"/>
          <p:cNvSpPr>
            <a:spLocks noGrp="1"/>
          </p:cNvSpPr>
          <p:nvPr>
            <p:ph idx="1"/>
          </p:nvPr>
        </p:nvSpPr>
        <p:spPr/>
        <p:txBody>
          <a:bodyPr>
            <a:normAutofit/>
          </a:bodyPr>
          <a:lstStyle/>
          <a:p>
            <a:pPr marL="0" indent="0">
              <a:buNone/>
            </a:pPr>
            <a:r>
              <a:rPr lang="en-GB" dirty="0">
                <a:solidFill>
                  <a:srgbClr val="0070C0"/>
                </a:solidFill>
              </a:rPr>
              <a:t>Link to Part 1 (chapters 1 and 2)</a:t>
            </a:r>
            <a:endParaRPr lang="en-GB" dirty="0">
              <a:solidFill>
                <a:srgbClr val="0070C0"/>
              </a:solidFill>
              <a:hlinkClick r:id="rId2">
                <a:extLst>
                  <a:ext uri="{A12FA001-AC4F-418D-AE19-62706E023703}">
                    <ahyp:hlinkClr xmlns:ahyp="http://schemas.microsoft.com/office/drawing/2018/hyperlinkcolor" val="tx"/>
                  </a:ext>
                </a:extLst>
              </a:hlinkClick>
            </a:endParaRPr>
          </a:p>
          <a:p>
            <a:pPr marL="0" indent="0">
              <a:buNone/>
            </a:pPr>
            <a:endParaRPr lang="en-GB" dirty="0">
              <a:solidFill>
                <a:srgbClr val="0000FF"/>
              </a:solidFill>
              <a:hlinkClick r:id="rId2">
                <a:extLst>
                  <a:ext uri="{A12FA001-AC4F-418D-AE19-62706E023703}">
                    <ahyp:hlinkClr xmlns:ahyp="http://schemas.microsoft.com/office/drawing/2018/hyperlinkcolor" val="tx"/>
                  </a:ext>
                </a:extLst>
              </a:hlinkClick>
            </a:endParaRPr>
          </a:p>
          <a:p>
            <a:pPr marL="0" indent="0">
              <a:buNone/>
            </a:pPr>
            <a:r>
              <a:rPr lang="en-GB" dirty="0">
                <a:solidFill>
                  <a:srgbClr val="0000FF"/>
                </a:solidFill>
                <a:hlinkClick r:id="rId2">
                  <a:extLst>
                    <a:ext uri="{A12FA001-AC4F-418D-AE19-62706E023703}">
                      <ahyp:hlinkClr xmlns:ahyp="http://schemas.microsoft.com/office/drawing/2018/hyperlinkcolor" val="tx"/>
                    </a:ext>
                  </a:extLst>
                </a:hlinkClick>
              </a:rPr>
              <a:t>https://www.youtube.com/watch?v=3sFsdnuLh9Q</a:t>
            </a:r>
            <a:endParaRPr lang="en-GB" dirty="0"/>
          </a:p>
          <a:p>
            <a:pPr marL="0" indent="0">
              <a:buNone/>
            </a:pPr>
            <a:endParaRPr lang="en-GB" dirty="0"/>
          </a:p>
          <a:p>
            <a:pPr marL="0" indent="0">
              <a:buNone/>
            </a:pPr>
            <a:r>
              <a:rPr lang="en-GB" dirty="0">
                <a:solidFill>
                  <a:srgbClr val="0070C0"/>
                </a:solidFill>
              </a:rPr>
              <a:t>The link to the next part should show in the top right corner. </a:t>
            </a:r>
          </a:p>
        </p:txBody>
      </p:sp>
    </p:spTree>
    <p:extLst>
      <p:ext uri="{BB962C8B-B14F-4D97-AF65-F5344CB8AC3E}">
        <p14:creationId xmlns:p14="http://schemas.microsoft.com/office/powerpoint/2010/main" val="223115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solidFill>
                  <a:srgbClr val="0070C0"/>
                </a:solidFill>
              </a:rPr>
              <a:t>Spellings </a:t>
            </a:r>
            <a:br>
              <a:rPr lang="en-GB" dirty="0">
                <a:solidFill>
                  <a:srgbClr val="0070C0"/>
                </a:solidFill>
              </a:rPr>
            </a:br>
            <a:r>
              <a:rPr lang="en-GB" dirty="0">
                <a:solidFill>
                  <a:srgbClr val="0070C0"/>
                </a:solidFill>
              </a:rPr>
              <a:t>for Friday 19th June </a:t>
            </a:r>
          </a:p>
        </p:txBody>
      </p:sp>
      <p:sp>
        <p:nvSpPr>
          <p:cNvPr id="5" name="TextBox 4"/>
          <p:cNvSpPr txBox="1"/>
          <p:nvPr/>
        </p:nvSpPr>
        <p:spPr>
          <a:xfrm>
            <a:off x="2051720" y="1628800"/>
            <a:ext cx="6840759" cy="5170646"/>
          </a:xfrm>
          <a:prstGeom prst="rect">
            <a:avLst/>
          </a:prstGeom>
          <a:noFill/>
        </p:spPr>
        <p:txBody>
          <a:bodyPr wrap="square" rtlCol="0">
            <a:spAutoFit/>
          </a:bodyPr>
          <a:lstStyle/>
          <a:p>
            <a:r>
              <a:rPr lang="en-GB" sz="2200" dirty="0">
                <a:solidFill>
                  <a:srgbClr val="0070C0"/>
                </a:solidFill>
              </a:rPr>
              <a:t>This week, we are looking at even more words containing the ‘</a:t>
            </a:r>
            <a:r>
              <a:rPr lang="en-GB" sz="2200" dirty="0" err="1">
                <a:solidFill>
                  <a:srgbClr val="0070C0"/>
                </a:solidFill>
              </a:rPr>
              <a:t>ous</a:t>
            </a:r>
            <a:r>
              <a:rPr lang="en-GB" sz="2200" dirty="0">
                <a:solidFill>
                  <a:srgbClr val="0070C0"/>
                </a:solidFill>
              </a:rPr>
              <a:t>’ suffix. </a:t>
            </a:r>
          </a:p>
          <a:p>
            <a:endParaRPr lang="en-GB" sz="2200" dirty="0">
              <a:solidFill>
                <a:srgbClr val="0070C0"/>
              </a:solidFill>
            </a:endParaRPr>
          </a:p>
          <a:p>
            <a:r>
              <a:rPr lang="en-GB" sz="2200" dirty="0">
                <a:solidFill>
                  <a:srgbClr val="0070C0"/>
                </a:solidFill>
              </a:rPr>
              <a:t>Take a bit of time to think about the root word for each of these words and practise how you convert them.  e.g.</a:t>
            </a:r>
          </a:p>
          <a:p>
            <a:r>
              <a:rPr lang="en-GB" sz="2200" dirty="0">
                <a:solidFill>
                  <a:srgbClr val="0070C0"/>
                </a:solidFill>
              </a:rPr>
              <a:t>Fame – famous (</a:t>
            </a:r>
            <a:r>
              <a:rPr lang="en-GB" sz="2200" u="sng" dirty="0">
                <a:solidFill>
                  <a:srgbClr val="0070C0"/>
                </a:solidFill>
              </a:rPr>
              <a:t>fame</a:t>
            </a:r>
            <a:r>
              <a:rPr lang="en-GB" sz="2200" dirty="0">
                <a:solidFill>
                  <a:srgbClr val="0070C0"/>
                </a:solidFill>
              </a:rPr>
              <a:t> is the root word)</a:t>
            </a:r>
          </a:p>
          <a:p>
            <a:r>
              <a:rPr lang="en-GB" sz="2200" dirty="0">
                <a:solidFill>
                  <a:srgbClr val="0070C0"/>
                </a:solidFill>
              </a:rPr>
              <a:t>Courage – courageous (</a:t>
            </a:r>
            <a:r>
              <a:rPr lang="en-GB" sz="2200" u="sng" dirty="0">
                <a:solidFill>
                  <a:srgbClr val="0070C0"/>
                </a:solidFill>
              </a:rPr>
              <a:t>courage</a:t>
            </a:r>
            <a:r>
              <a:rPr lang="en-GB" sz="2200" dirty="0">
                <a:solidFill>
                  <a:srgbClr val="0070C0"/>
                </a:solidFill>
              </a:rPr>
              <a:t> is the root word)</a:t>
            </a:r>
          </a:p>
          <a:p>
            <a:endParaRPr lang="en-GB" sz="2200" dirty="0">
              <a:solidFill>
                <a:srgbClr val="0070C0"/>
              </a:solidFill>
            </a:endParaRPr>
          </a:p>
          <a:p>
            <a:r>
              <a:rPr lang="en-GB" sz="2200" dirty="0">
                <a:solidFill>
                  <a:srgbClr val="0070C0"/>
                </a:solidFill>
              </a:rPr>
              <a:t>Can you identify the root word-type e.g. noun, adjective, verb and which word-type each become when they have an ‘</a:t>
            </a:r>
            <a:r>
              <a:rPr lang="en-GB" sz="2200" dirty="0" err="1">
                <a:solidFill>
                  <a:srgbClr val="0070C0"/>
                </a:solidFill>
              </a:rPr>
              <a:t>ous</a:t>
            </a:r>
            <a:r>
              <a:rPr lang="en-GB" sz="2200" dirty="0">
                <a:solidFill>
                  <a:srgbClr val="0070C0"/>
                </a:solidFill>
              </a:rPr>
              <a:t>’ ending? </a:t>
            </a:r>
          </a:p>
          <a:p>
            <a:endParaRPr lang="en-GB" sz="2200" dirty="0">
              <a:solidFill>
                <a:srgbClr val="0070C0"/>
              </a:solidFill>
            </a:endParaRPr>
          </a:p>
          <a:p>
            <a:r>
              <a:rPr lang="en-GB" sz="2200" dirty="0">
                <a:solidFill>
                  <a:srgbClr val="0070C0"/>
                </a:solidFill>
              </a:rPr>
              <a:t>This week, there are 2 activity sheets to help you learn the spellings and their meaning. </a:t>
            </a:r>
          </a:p>
          <a:p>
            <a:r>
              <a:rPr lang="en-GB" sz="2200" b="1" dirty="0">
                <a:solidFill>
                  <a:srgbClr val="0070C0"/>
                </a:solidFill>
              </a:rPr>
              <a:t>Make sure you know what each word means.</a:t>
            </a:r>
          </a:p>
        </p:txBody>
      </p:sp>
      <p:pic>
        <p:nvPicPr>
          <p:cNvPr id="7" name="Content Placeholder 6" descr="A screenshot of a cell phone&#10;&#10;Description automatically generated">
            <a:extLst>
              <a:ext uri="{FF2B5EF4-FFF2-40B4-BE49-F238E27FC236}">
                <a16:creationId xmlns:a16="http://schemas.microsoft.com/office/drawing/2014/main" id="{18833B96-96FA-411C-A724-A208D4EE09A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1" y="1331640"/>
            <a:ext cx="1584175" cy="5411295"/>
          </a:xfrm>
        </p:spPr>
      </p:pic>
    </p:spTree>
    <p:extLst>
      <p:ext uri="{BB962C8B-B14F-4D97-AF65-F5344CB8AC3E}">
        <p14:creationId xmlns:p14="http://schemas.microsoft.com/office/powerpoint/2010/main" val="2760391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Stories with Humour</a:t>
            </a:r>
          </a:p>
        </p:txBody>
      </p:sp>
      <p:sp>
        <p:nvSpPr>
          <p:cNvPr id="3" name="Content Placeholder 2"/>
          <p:cNvSpPr>
            <a:spLocks noGrp="1"/>
          </p:cNvSpPr>
          <p:nvPr>
            <p:ph idx="1"/>
          </p:nvPr>
        </p:nvSpPr>
        <p:spPr>
          <a:xfrm>
            <a:off x="539552" y="1628800"/>
            <a:ext cx="8229600" cy="4525963"/>
          </a:xfrm>
        </p:spPr>
        <p:txBody>
          <a:bodyPr>
            <a:normAutofit fontScale="77500" lnSpcReduction="20000"/>
          </a:bodyPr>
          <a:lstStyle/>
          <a:p>
            <a:pPr marL="0" indent="0" algn="ctr">
              <a:buNone/>
            </a:pPr>
            <a:r>
              <a:rPr lang="en-GB" sz="4800" dirty="0">
                <a:solidFill>
                  <a:srgbClr val="0070C0"/>
                </a:solidFill>
              </a:rPr>
              <a:t>Week Commencing Monday 15th June</a:t>
            </a:r>
          </a:p>
          <a:p>
            <a:r>
              <a:rPr lang="en-GB" sz="3400" dirty="0">
                <a:solidFill>
                  <a:srgbClr val="0070C0"/>
                </a:solidFill>
              </a:rPr>
              <a:t>This PowerPoint has been written so that children can either work through it independently or with the support of an adult. </a:t>
            </a:r>
          </a:p>
          <a:p>
            <a:pPr marL="0" indent="0">
              <a:buNone/>
            </a:pPr>
            <a:endParaRPr lang="en-GB" sz="3400" dirty="0">
              <a:solidFill>
                <a:srgbClr val="0070C0"/>
              </a:solidFill>
            </a:endParaRPr>
          </a:p>
          <a:p>
            <a:r>
              <a:rPr lang="en-GB" dirty="0">
                <a:solidFill>
                  <a:srgbClr val="0070C0"/>
                </a:solidFill>
              </a:rPr>
              <a:t>The specific days to complete the activities are suggestions. Please do what you can, when you can. We appreciate that the amount of time that children wish to spend on these tasks may vary from child to child</a:t>
            </a:r>
            <a:r>
              <a:rPr lang="en-GB" sz="2800" dirty="0">
                <a:solidFill>
                  <a:srgbClr val="0070C0"/>
                </a:solidFill>
              </a:rPr>
              <a:t>. </a:t>
            </a:r>
          </a:p>
          <a:p>
            <a:r>
              <a:rPr lang="en-GB" sz="2800" dirty="0">
                <a:solidFill>
                  <a:srgbClr val="0070C0"/>
                </a:solidFill>
              </a:rPr>
              <a:t>This week, there is a stand-alone lesson on fronted adverbials and 3 other lessons which link to our Stories with Humour unit of work. The fronted adverbials lesson can be done at any point during the week. </a:t>
            </a:r>
            <a:endParaRPr lang="en-GB" dirty="0">
              <a:solidFill>
                <a:srgbClr val="0070C0"/>
              </a:solidFill>
            </a:endParaRPr>
          </a:p>
        </p:txBody>
      </p:sp>
    </p:spTree>
    <p:extLst>
      <p:ext uri="{BB962C8B-B14F-4D97-AF65-F5344CB8AC3E}">
        <p14:creationId xmlns:p14="http://schemas.microsoft.com/office/powerpoint/2010/main" val="546743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70C0"/>
                </a:solidFill>
              </a:rPr>
              <a:t>Stories with Humour</a:t>
            </a:r>
          </a:p>
        </p:txBody>
      </p:sp>
      <p:sp>
        <p:nvSpPr>
          <p:cNvPr id="3" name="Content Placeholder 2"/>
          <p:cNvSpPr>
            <a:spLocks noGrp="1"/>
          </p:cNvSpPr>
          <p:nvPr>
            <p:ph idx="1"/>
          </p:nvPr>
        </p:nvSpPr>
        <p:spPr/>
        <p:txBody>
          <a:bodyPr>
            <a:normAutofit fontScale="92500" lnSpcReduction="20000"/>
          </a:bodyPr>
          <a:lstStyle/>
          <a:p>
            <a:pPr marL="0" indent="0">
              <a:buNone/>
            </a:pPr>
            <a:r>
              <a:rPr lang="en-GB" u="sng" dirty="0">
                <a:solidFill>
                  <a:srgbClr val="0070C0"/>
                </a:solidFill>
              </a:rPr>
              <a:t>Weekly Overview </a:t>
            </a:r>
          </a:p>
          <a:p>
            <a:pPr marL="0" indent="0">
              <a:buNone/>
            </a:pPr>
            <a:r>
              <a:rPr lang="en-GB" dirty="0">
                <a:solidFill>
                  <a:srgbClr val="0070C0"/>
                </a:solidFill>
              </a:rPr>
              <a:t>This week, we will take a look at Billionaire Boy to help us find themes in David Walliams’ books.</a:t>
            </a:r>
          </a:p>
          <a:p>
            <a:r>
              <a:rPr lang="en-GB" dirty="0">
                <a:solidFill>
                  <a:srgbClr val="0070C0"/>
                </a:solidFill>
              </a:rPr>
              <a:t>We will write a first draft of a conversation between Mr Stink and Raj. </a:t>
            </a:r>
          </a:p>
          <a:p>
            <a:r>
              <a:rPr lang="en-GB" dirty="0">
                <a:solidFill>
                  <a:srgbClr val="0070C0"/>
                </a:solidFill>
              </a:rPr>
              <a:t>We will write a final copy of a conversation between Mr Stink and Raj. </a:t>
            </a:r>
          </a:p>
          <a:p>
            <a:r>
              <a:rPr lang="en-GB" dirty="0">
                <a:solidFill>
                  <a:srgbClr val="0070C0"/>
                </a:solidFill>
              </a:rPr>
              <a:t>We will find similarities between different David Walliams books. </a:t>
            </a:r>
          </a:p>
          <a:p>
            <a:r>
              <a:rPr lang="en-GB" dirty="0">
                <a:solidFill>
                  <a:srgbClr val="0070C0"/>
                </a:solidFill>
              </a:rPr>
              <a:t>We will recap on fronted adverbials. </a:t>
            </a:r>
          </a:p>
        </p:txBody>
      </p:sp>
    </p:spTree>
    <p:extLst>
      <p:ext uri="{BB962C8B-B14F-4D97-AF65-F5344CB8AC3E}">
        <p14:creationId xmlns:p14="http://schemas.microsoft.com/office/powerpoint/2010/main" val="1109905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70C0"/>
                </a:solidFill>
              </a:rPr>
              <a:t>Lesson 1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70C0"/>
                </a:solidFill>
              </a:rPr>
              <a:t>A first draft of a conversation between Mr Stink and Raj</a:t>
            </a:r>
          </a:p>
          <a:p>
            <a:endParaRPr lang="en-GB" dirty="0">
              <a:solidFill>
                <a:srgbClr val="0070C0"/>
              </a:solidFill>
            </a:endParaRPr>
          </a:p>
          <a:p>
            <a:r>
              <a:rPr lang="en-GB" dirty="0">
                <a:solidFill>
                  <a:srgbClr val="0070C0"/>
                </a:solidFill>
              </a:rPr>
              <a:t>(Lesson 2 will be writing a second version which is polished) </a:t>
            </a:r>
          </a:p>
        </p:txBody>
      </p:sp>
    </p:spTree>
    <p:extLst>
      <p:ext uri="{BB962C8B-B14F-4D97-AF65-F5344CB8AC3E}">
        <p14:creationId xmlns:p14="http://schemas.microsoft.com/office/powerpoint/2010/main" val="1840106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4618</TotalTime>
  <Words>1449</Words>
  <Application>Microsoft Office PowerPoint</Application>
  <PresentationFormat>On-screen Show (4:3)</PresentationFormat>
  <Paragraphs>139</Paragraphs>
  <Slides>26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Calibri</vt:lpstr>
      <vt:lpstr>Office Theme</vt:lpstr>
      <vt:lpstr>ENGLISH LESSONS MONDAY 15th JUNE TO FRIDAY 19th JUNE</vt:lpstr>
      <vt:lpstr>SPaG.com </vt:lpstr>
      <vt:lpstr> Reading Comprehension (Thursday) </vt:lpstr>
      <vt:lpstr>Reading</vt:lpstr>
      <vt:lpstr>Billionaire Boy Read on YouTube</vt:lpstr>
      <vt:lpstr>Spellings  for Friday 19th June </vt:lpstr>
      <vt:lpstr>Stories with Humour</vt:lpstr>
      <vt:lpstr>Stories with Humour</vt:lpstr>
      <vt:lpstr>Lesson 1 of 3: Stories with Humour </vt:lpstr>
      <vt:lpstr>Lesson 1: A first draft of a conversation between Mr Stink and Raj </vt:lpstr>
      <vt:lpstr>L.O. To write a draft conversation between two familiar characters </vt:lpstr>
      <vt:lpstr>Raj </vt:lpstr>
      <vt:lpstr>Mr Stink </vt:lpstr>
      <vt:lpstr>L.O. To write a draft conversation between two familiar characters </vt:lpstr>
      <vt:lpstr>L.O. To write a draft conversation between two familiar characters </vt:lpstr>
      <vt:lpstr>Lesson 2 of 3: Stories with Humour </vt:lpstr>
      <vt:lpstr>Lesson 2 of 3: Stories with Humour </vt:lpstr>
      <vt:lpstr>Lesson 2: Tips to improve</vt:lpstr>
      <vt:lpstr>Success Criteria </vt:lpstr>
      <vt:lpstr>Lesson 3 of 3: Stories with Humour </vt:lpstr>
      <vt:lpstr>Lesson 3 of 3: Stories with Humour </vt:lpstr>
      <vt:lpstr>L.O. To find similarities in books by the same author </vt:lpstr>
      <vt:lpstr>L.O. To find similarities in books by the same author</vt:lpstr>
      <vt:lpstr>L.O. To find similarities in books by the same author</vt:lpstr>
      <vt:lpstr>Spellings </vt:lpstr>
      <vt:lpstr>Friday 19th June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Debbie Preston</cp:lastModifiedBy>
  <cp:revision>360</cp:revision>
  <dcterms:created xsi:type="dcterms:W3CDTF">2020-04-22T19:30:28Z</dcterms:created>
  <dcterms:modified xsi:type="dcterms:W3CDTF">2020-06-13T11:19:21Z</dcterms:modified>
</cp:coreProperties>
</file>