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23.xml" ContentType="application/vnd.openxmlformats-officedocument.presentationml.slide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338" r:id="rId2"/>
    <p:sldId id="339" r:id="rId3"/>
    <p:sldId id="340" r:id="rId4"/>
    <p:sldId id="341" r:id="rId5"/>
    <p:sldId id="342" r:id="rId6"/>
    <p:sldId id="349" r:id="rId7"/>
    <p:sldId id="343" r:id="rId8"/>
    <p:sldId id="344" r:id="rId9"/>
    <p:sldId id="345" r:id="rId10"/>
    <p:sldId id="346" r:id="rId11"/>
    <p:sldId id="347" r:id="rId12"/>
    <p:sldId id="348" r:id="rId13"/>
    <p:sldId id="323" r:id="rId14"/>
    <p:sldId id="332" r:id="rId15"/>
    <p:sldId id="337" r:id="rId16"/>
    <p:sldId id="350" r:id="rId17"/>
    <p:sldId id="309" r:id="rId18"/>
    <p:sldId id="351" r:id="rId19"/>
    <p:sldId id="354" r:id="rId20"/>
    <p:sldId id="352" r:id="rId21"/>
    <p:sldId id="336" r:id="rId22"/>
    <p:sldId id="353" r:id="rId23"/>
    <p:sldId id="355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253746"/>
    <a:srgbClr val="EA7600"/>
    <a:srgbClr val="9AF67A"/>
    <a:srgbClr val="85F45E"/>
    <a:srgbClr val="E7B8F6"/>
    <a:srgbClr val="F4D2FE"/>
    <a:srgbClr val="F7B635"/>
    <a:srgbClr val="E2AAF4"/>
    <a:srgbClr val="F1C6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42" autoAdjust="0"/>
    <p:restoredTop sz="88435" autoAdjust="0"/>
  </p:normalViewPr>
  <p:slideViewPr>
    <p:cSldViewPr snapToGrid="0">
      <p:cViewPr>
        <p:scale>
          <a:sx n="37" d="100"/>
          <a:sy n="37" d="100"/>
        </p:scale>
        <p:origin x="564" y="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17/02/2021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87353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42439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04384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b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9466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b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7715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amilton-trust.org.uk/maths/year-5-maths/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57B22381-AE8D-410B-A722-E1C846E143FC}"/>
              </a:ext>
            </a:extLst>
          </p:cNvPr>
          <p:cNvSpPr/>
          <p:nvPr userDrawn="1"/>
        </p:nvSpPr>
        <p:spPr>
          <a:xfrm>
            <a:off x="810410" y="6390463"/>
            <a:ext cx="1681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1200" b="0" dirty="0">
                <a:solidFill>
                  <a:srgbClr val="EA7600"/>
                </a:solidFill>
              </a:rPr>
              <a:t>© </a:t>
            </a:r>
            <a:r>
              <a:rPr lang="en-GB" sz="1200" b="0" dirty="0">
                <a:solidFill>
                  <a:srgbClr val="EA7600"/>
                </a:solidFill>
                <a:hlinkClick r:id="rId3"/>
              </a:rPr>
              <a:t>hamilton-trust.org.uk</a:t>
            </a:r>
            <a:endParaRPr lang="en-GB" sz="1200" b="0" dirty="0">
              <a:solidFill>
                <a:srgbClr val="EA7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140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bg1">
                <a:lumMod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5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1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76225"/>
            <a:ext cx="8420100" cy="630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61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5896506"/>
              </p:ext>
            </p:extLst>
          </p:nvPr>
        </p:nvGraphicFramePr>
        <p:xfrm>
          <a:off x="2123728" y="1052736"/>
          <a:ext cx="6780757" cy="5516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61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61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85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3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61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err="1" smtClean="0">
                          <a:solidFill>
                            <a:srgbClr val="FF6600"/>
                          </a:solidFill>
                          <a:latin typeface="Comic Sans MS" pitchFamily="66" charset="0"/>
                        </a:rPr>
                        <a:t>Th</a:t>
                      </a:r>
                      <a:endParaRPr lang="en-GB" sz="4800" dirty="0" smtClean="0">
                        <a:solidFill>
                          <a:srgbClr val="FF66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FF6600"/>
                          </a:solidFill>
                          <a:latin typeface="Comic Sans MS" pitchFamily="66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0</a:t>
                      </a:r>
                      <a:endParaRPr lang="en-GB" sz="4800" dirty="0">
                        <a:solidFill>
                          <a:srgbClr val="3366FF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3</a:t>
                      </a:r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9</a:t>
                      </a:r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600" dirty="0" smtClean="0">
                          <a:latin typeface="Comic Sans MS" pitchFamily="66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6600"/>
                          </a:solidFill>
                          <a:latin typeface="Comic Sans MS" pitchFamily="66" charset="0"/>
                        </a:rPr>
                        <a:t>1</a:t>
                      </a:r>
                      <a:endParaRPr lang="en-GB" sz="4800" dirty="0">
                        <a:solidFill>
                          <a:srgbClr val="FF66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2</a:t>
                      </a:r>
                      <a:endParaRPr lang="en-GB" sz="4800" dirty="0">
                        <a:solidFill>
                          <a:srgbClr val="3366FF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5</a:t>
                      </a:r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8</a:t>
                      </a:r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3491880" y="4365104"/>
            <a:ext cx="5400600" cy="0"/>
          </a:xfrm>
          <a:prstGeom prst="line">
            <a:avLst/>
          </a:prstGeom>
          <a:ln w="57150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491880" y="5445224"/>
            <a:ext cx="5400600" cy="0"/>
          </a:xfrm>
          <a:prstGeom prst="line">
            <a:avLst/>
          </a:prstGeom>
          <a:ln w="57150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9512" y="1484784"/>
            <a:ext cx="1620000" cy="4832093"/>
          </a:xfrm>
          <a:prstGeom prst="rect">
            <a:avLst/>
          </a:prstGeom>
          <a:solidFill>
            <a:srgbClr val="53FF5E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solidFill>
                  <a:srgbClr val="7030A0"/>
                </a:solidFill>
              </a:rPr>
              <a:t>Is the </a:t>
            </a:r>
            <a:r>
              <a:rPr lang="en-GB" sz="2800" b="1" u="sng" dirty="0" smtClean="0">
                <a:solidFill>
                  <a:srgbClr val="7030A0"/>
                </a:solidFill>
              </a:rPr>
              <a:t>largest</a:t>
            </a:r>
            <a:r>
              <a:rPr lang="en-GB" sz="2800" b="1" dirty="0" smtClean="0">
                <a:solidFill>
                  <a:srgbClr val="7030A0"/>
                </a:solidFill>
              </a:rPr>
              <a:t> number on top?</a:t>
            </a:r>
          </a:p>
          <a:p>
            <a:pPr algn="ctr"/>
            <a:endParaRPr lang="en-GB" sz="2800" b="1" dirty="0" smtClean="0">
              <a:solidFill>
                <a:srgbClr val="7030A0"/>
              </a:solidFill>
            </a:endParaRPr>
          </a:p>
          <a:p>
            <a:pPr algn="ctr"/>
            <a:endParaRPr lang="en-GB" sz="2800" b="1" dirty="0">
              <a:solidFill>
                <a:srgbClr val="7030A0"/>
              </a:solidFill>
            </a:endParaRPr>
          </a:p>
          <a:p>
            <a:pPr algn="ctr"/>
            <a:endParaRPr lang="en-GB" sz="2800" b="1" dirty="0">
              <a:solidFill>
                <a:srgbClr val="7030A0"/>
              </a:solidFill>
            </a:endParaRPr>
          </a:p>
          <a:p>
            <a:pPr algn="ctr"/>
            <a:r>
              <a:rPr lang="en-GB" sz="2800" b="1" dirty="0" smtClean="0">
                <a:solidFill>
                  <a:srgbClr val="7030A0"/>
                </a:solidFill>
              </a:rPr>
              <a:t>Do I need to </a:t>
            </a:r>
            <a:r>
              <a:rPr lang="en-GB" sz="2800" b="1" u="sng" dirty="0" smtClean="0">
                <a:solidFill>
                  <a:srgbClr val="7030A0"/>
                </a:solidFill>
              </a:rPr>
              <a:t>exchange</a:t>
            </a:r>
            <a:r>
              <a:rPr lang="en-GB" sz="2800" b="1" dirty="0" smtClean="0">
                <a:solidFill>
                  <a:srgbClr val="7030A0"/>
                </a:solidFill>
              </a:rPr>
              <a:t>?</a:t>
            </a:r>
            <a:endParaRPr lang="en-GB" sz="28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27784" y="5805264"/>
            <a:ext cx="5881137" cy="58477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What about exchanging with a 0?</a:t>
            </a:r>
            <a:endParaRPr lang="en-US" sz="32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573881" y="138645"/>
            <a:ext cx="8130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Use written method of subtraction</a:t>
            </a:r>
            <a:endParaRPr lang="en-GB" sz="2000" b="1" dirty="0">
              <a:solidFill>
                <a:srgbClr val="5B9BD5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893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9664968"/>
              </p:ext>
            </p:extLst>
          </p:nvPr>
        </p:nvGraphicFramePr>
        <p:xfrm>
          <a:off x="2123728" y="1052736"/>
          <a:ext cx="6780757" cy="5516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61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61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85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3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61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err="1" smtClean="0">
                          <a:solidFill>
                            <a:srgbClr val="FF6600"/>
                          </a:solidFill>
                          <a:latin typeface="Comic Sans MS" pitchFamily="66" charset="0"/>
                        </a:rPr>
                        <a:t>Th</a:t>
                      </a:r>
                      <a:endParaRPr lang="en-GB" sz="4800" dirty="0" smtClean="0">
                        <a:solidFill>
                          <a:srgbClr val="FF66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FF6600"/>
                          </a:solidFill>
                          <a:latin typeface="Comic Sans MS" pitchFamily="66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9</a:t>
                      </a:r>
                      <a:endParaRPr lang="en-GB" sz="4800" dirty="0">
                        <a:solidFill>
                          <a:srgbClr val="3366FF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0</a:t>
                      </a:r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4</a:t>
                      </a:r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600" dirty="0" smtClean="0">
                          <a:latin typeface="Comic Sans MS" pitchFamily="66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6600"/>
                          </a:solidFill>
                          <a:latin typeface="Comic Sans MS" pitchFamily="66" charset="0"/>
                        </a:rPr>
                        <a:t>4</a:t>
                      </a:r>
                      <a:endParaRPr lang="en-GB" sz="4800" dirty="0">
                        <a:solidFill>
                          <a:srgbClr val="FF66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8</a:t>
                      </a:r>
                      <a:endParaRPr lang="en-GB" sz="4800" dirty="0">
                        <a:solidFill>
                          <a:srgbClr val="3366FF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6</a:t>
                      </a:r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8</a:t>
                      </a:r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3491880" y="4365104"/>
            <a:ext cx="5400600" cy="0"/>
          </a:xfrm>
          <a:prstGeom prst="line">
            <a:avLst/>
          </a:prstGeom>
          <a:ln w="57150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491880" y="5445224"/>
            <a:ext cx="5400600" cy="0"/>
          </a:xfrm>
          <a:prstGeom prst="line">
            <a:avLst/>
          </a:prstGeom>
          <a:ln w="57150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9512" y="1484784"/>
            <a:ext cx="1620000" cy="4832093"/>
          </a:xfrm>
          <a:prstGeom prst="rect">
            <a:avLst/>
          </a:prstGeom>
          <a:solidFill>
            <a:srgbClr val="53FF5E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solidFill>
                  <a:srgbClr val="7030A0"/>
                </a:solidFill>
              </a:rPr>
              <a:t>Is the </a:t>
            </a:r>
            <a:r>
              <a:rPr lang="en-GB" sz="2800" b="1" u="sng" dirty="0" smtClean="0">
                <a:solidFill>
                  <a:srgbClr val="7030A0"/>
                </a:solidFill>
              </a:rPr>
              <a:t>largest</a:t>
            </a:r>
            <a:r>
              <a:rPr lang="en-GB" sz="2800" b="1" dirty="0" smtClean="0">
                <a:solidFill>
                  <a:srgbClr val="7030A0"/>
                </a:solidFill>
              </a:rPr>
              <a:t> number on top?</a:t>
            </a:r>
          </a:p>
          <a:p>
            <a:pPr algn="ctr"/>
            <a:endParaRPr lang="en-GB" sz="2800" b="1" dirty="0" smtClean="0">
              <a:solidFill>
                <a:srgbClr val="7030A0"/>
              </a:solidFill>
            </a:endParaRPr>
          </a:p>
          <a:p>
            <a:pPr algn="ctr"/>
            <a:endParaRPr lang="en-GB" sz="2800" b="1" dirty="0">
              <a:solidFill>
                <a:srgbClr val="7030A0"/>
              </a:solidFill>
            </a:endParaRPr>
          </a:p>
          <a:p>
            <a:pPr algn="ctr"/>
            <a:endParaRPr lang="en-GB" sz="2800" b="1" dirty="0">
              <a:solidFill>
                <a:srgbClr val="7030A0"/>
              </a:solidFill>
            </a:endParaRPr>
          </a:p>
          <a:p>
            <a:pPr algn="ctr"/>
            <a:r>
              <a:rPr lang="en-GB" sz="2800" b="1" dirty="0" smtClean="0">
                <a:solidFill>
                  <a:srgbClr val="7030A0"/>
                </a:solidFill>
              </a:rPr>
              <a:t>Do I need to </a:t>
            </a:r>
            <a:r>
              <a:rPr lang="en-GB" sz="2800" b="1" u="sng" dirty="0" smtClean="0">
                <a:solidFill>
                  <a:srgbClr val="7030A0"/>
                </a:solidFill>
              </a:rPr>
              <a:t>exchange</a:t>
            </a:r>
            <a:r>
              <a:rPr lang="en-GB" sz="2800" b="1" dirty="0" smtClean="0">
                <a:solidFill>
                  <a:srgbClr val="7030A0"/>
                </a:solidFill>
              </a:rPr>
              <a:t>?</a:t>
            </a:r>
            <a:endParaRPr lang="en-GB" sz="28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27784" y="5805264"/>
            <a:ext cx="5881137" cy="58477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What about exchanging with a 0?</a:t>
            </a:r>
            <a:endParaRPr lang="en-US" sz="32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573881" y="138645"/>
            <a:ext cx="8130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Use written method of subtraction</a:t>
            </a:r>
            <a:endParaRPr lang="en-GB" sz="2000" b="1" dirty="0">
              <a:solidFill>
                <a:srgbClr val="5B9BD5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25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7878365"/>
              </p:ext>
            </p:extLst>
          </p:nvPr>
        </p:nvGraphicFramePr>
        <p:xfrm>
          <a:off x="2123728" y="1052736"/>
          <a:ext cx="6780757" cy="5516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61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61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85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3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61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err="1" smtClean="0">
                          <a:solidFill>
                            <a:srgbClr val="FF6600"/>
                          </a:solidFill>
                          <a:latin typeface="Comic Sans MS" pitchFamily="66" charset="0"/>
                        </a:rPr>
                        <a:t>Th</a:t>
                      </a:r>
                      <a:endParaRPr lang="en-GB" sz="4800" dirty="0" smtClean="0">
                        <a:solidFill>
                          <a:srgbClr val="FF66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FF6600"/>
                          </a:solidFill>
                          <a:latin typeface="Comic Sans MS" pitchFamily="66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0</a:t>
                      </a:r>
                      <a:endParaRPr lang="en-GB" sz="4800" dirty="0">
                        <a:solidFill>
                          <a:srgbClr val="3366FF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5</a:t>
                      </a:r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3</a:t>
                      </a:r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600" dirty="0" smtClean="0">
                          <a:latin typeface="Comic Sans MS" pitchFamily="66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6600"/>
                          </a:solidFill>
                          <a:latin typeface="Comic Sans MS" pitchFamily="66" charset="0"/>
                        </a:rPr>
                        <a:t>2</a:t>
                      </a:r>
                      <a:endParaRPr lang="en-GB" sz="4800" dirty="0">
                        <a:solidFill>
                          <a:srgbClr val="FF66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7</a:t>
                      </a:r>
                      <a:endParaRPr lang="en-GB" sz="4800" dirty="0">
                        <a:solidFill>
                          <a:srgbClr val="3366FF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9</a:t>
                      </a:r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1</a:t>
                      </a:r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3491880" y="4365104"/>
            <a:ext cx="5400600" cy="0"/>
          </a:xfrm>
          <a:prstGeom prst="line">
            <a:avLst/>
          </a:prstGeom>
          <a:ln w="57150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491880" y="5445224"/>
            <a:ext cx="5400600" cy="0"/>
          </a:xfrm>
          <a:prstGeom prst="line">
            <a:avLst/>
          </a:prstGeom>
          <a:ln w="57150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9512" y="1484784"/>
            <a:ext cx="1620000" cy="4832093"/>
          </a:xfrm>
          <a:prstGeom prst="rect">
            <a:avLst/>
          </a:prstGeom>
          <a:solidFill>
            <a:srgbClr val="53FF5E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solidFill>
                  <a:srgbClr val="7030A0"/>
                </a:solidFill>
              </a:rPr>
              <a:t>Is the </a:t>
            </a:r>
            <a:r>
              <a:rPr lang="en-GB" sz="2800" b="1" u="sng" dirty="0" smtClean="0">
                <a:solidFill>
                  <a:srgbClr val="7030A0"/>
                </a:solidFill>
              </a:rPr>
              <a:t>largest</a:t>
            </a:r>
            <a:r>
              <a:rPr lang="en-GB" sz="2800" b="1" dirty="0" smtClean="0">
                <a:solidFill>
                  <a:srgbClr val="7030A0"/>
                </a:solidFill>
              </a:rPr>
              <a:t> number on top?</a:t>
            </a:r>
          </a:p>
          <a:p>
            <a:pPr algn="ctr"/>
            <a:endParaRPr lang="en-GB" sz="2800" b="1" dirty="0" smtClean="0">
              <a:solidFill>
                <a:srgbClr val="7030A0"/>
              </a:solidFill>
            </a:endParaRPr>
          </a:p>
          <a:p>
            <a:pPr algn="ctr"/>
            <a:endParaRPr lang="en-GB" sz="2800" b="1" dirty="0">
              <a:solidFill>
                <a:srgbClr val="7030A0"/>
              </a:solidFill>
            </a:endParaRPr>
          </a:p>
          <a:p>
            <a:pPr algn="ctr"/>
            <a:endParaRPr lang="en-GB" sz="2800" b="1" dirty="0">
              <a:solidFill>
                <a:srgbClr val="7030A0"/>
              </a:solidFill>
            </a:endParaRPr>
          </a:p>
          <a:p>
            <a:pPr algn="ctr"/>
            <a:r>
              <a:rPr lang="en-GB" sz="2800" b="1" dirty="0" smtClean="0">
                <a:solidFill>
                  <a:srgbClr val="7030A0"/>
                </a:solidFill>
              </a:rPr>
              <a:t>Do I need to </a:t>
            </a:r>
            <a:r>
              <a:rPr lang="en-GB" sz="2800" b="1" u="sng" dirty="0" smtClean="0">
                <a:solidFill>
                  <a:srgbClr val="7030A0"/>
                </a:solidFill>
              </a:rPr>
              <a:t>exchange</a:t>
            </a:r>
            <a:r>
              <a:rPr lang="en-GB" sz="2800" b="1" dirty="0" smtClean="0">
                <a:solidFill>
                  <a:srgbClr val="7030A0"/>
                </a:solidFill>
              </a:rPr>
              <a:t>?</a:t>
            </a:r>
            <a:endParaRPr lang="en-GB" sz="28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27784" y="5805264"/>
            <a:ext cx="5881137" cy="58477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What about exchanging with a 0?</a:t>
            </a:r>
            <a:endParaRPr lang="en-US" sz="32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573881" y="138645"/>
            <a:ext cx="8130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Use written method of subtraction</a:t>
            </a:r>
            <a:endParaRPr lang="en-GB" sz="2000" b="1" dirty="0">
              <a:solidFill>
                <a:srgbClr val="5B9BD5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16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950902" y="1608270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1065202" y="1722570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13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573881" y="138645"/>
            <a:ext cx="8130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Use written method of subtraction</a:t>
            </a:r>
            <a:endParaRPr lang="en-GB" sz="2000" b="1" dirty="0">
              <a:solidFill>
                <a:srgbClr val="5B9BD5">
                  <a:lumMod val="75000"/>
                </a:srgb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76216D-BEC8-49A1-827F-F188B9134EC6}"/>
              </a:ext>
            </a:extLst>
          </p:cNvPr>
          <p:cNvSpPr txBox="1"/>
          <p:nvPr/>
        </p:nvSpPr>
        <p:spPr>
          <a:xfrm>
            <a:off x="1450407" y="1768740"/>
            <a:ext cx="29250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accent1"/>
                </a:solidFill>
              </a:rPr>
              <a:t>45,782 – 7356 </a:t>
            </a:r>
            <a:endParaRPr lang="en-GB" sz="2800" b="1" dirty="0">
              <a:solidFill>
                <a:srgbClr val="C00000"/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27978AB-7B2E-45A1-8926-BD602F91FD4A}"/>
              </a:ext>
            </a:extLst>
          </p:cNvPr>
          <p:cNvGrpSpPr/>
          <p:nvPr/>
        </p:nvGrpSpPr>
        <p:grpSpPr>
          <a:xfrm>
            <a:off x="5543228" y="1836870"/>
            <a:ext cx="3310581" cy="1391521"/>
            <a:chOff x="2907774" y="2215013"/>
            <a:chExt cx="3310581" cy="1391521"/>
          </a:xfrm>
        </p:grpSpPr>
        <p:sp>
          <p:nvSpPr>
            <p:cNvPr id="14" name="Speech Bubble: Rectangle with Corners Rounded 13">
              <a:extLst>
                <a:ext uri="{FF2B5EF4-FFF2-40B4-BE49-F238E27FC236}">
                  <a16:creationId xmlns:a16="http://schemas.microsoft.com/office/drawing/2014/main" id="{F0E2F76B-3B1B-477D-93C9-41D62EEAA367}"/>
                </a:ext>
              </a:extLst>
            </p:cNvPr>
            <p:cNvSpPr/>
            <p:nvPr/>
          </p:nvSpPr>
          <p:spPr>
            <a:xfrm>
              <a:off x="2907774" y="2329313"/>
              <a:ext cx="3198478" cy="1277221"/>
            </a:xfrm>
            <a:prstGeom prst="wedgeRoundRectCallout">
              <a:avLst>
                <a:gd name="adj1" fmla="val -67356"/>
                <a:gd name="adj2" fmla="val -39285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Write this as a </a:t>
              </a:r>
              <a:r>
                <a:rPr lang="en-GB" sz="1600" b="1" i="1" dirty="0">
                  <a:solidFill>
                    <a:srgbClr val="253746"/>
                  </a:solidFill>
                </a:rPr>
                <a:t>vertical</a:t>
              </a:r>
              <a:r>
                <a:rPr lang="en-GB" sz="1600" b="1" dirty="0">
                  <a:solidFill>
                    <a:srgbClr val="253746"/>
                  </a:solidFill>
                </a:rPr>
                <a:t> subtraction.</a:t>
              </a:r>
            </a:p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What do you think we need to watch out for when setting it out? 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5" name="Picture 2">
              <a:extLst>
                <a:ext uri="{FF2B5EF4-FFF2-40B4-BE49-F238E27FC236}">
                  <a16:creationId xmlns:a16="http://schemas.microsoft.com/office/drawing/2014/main" id="{1DFB458F-CFB0-428E-8CE9-F2E79C2A148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4966" y="2215013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7" name="Speech Bubble: Rectangle with Corners Rounded 16">
            <a:extLst>
              <a:ext uri="{FF2B5EF4-FFF2-40B4-BE49-F238E27FC236}">
                <a16:creationId xmlns:a16="http://schemas.microsoft.com/office/drawing/2014/main" id="{EA1B854D-5C7E-4CFE-90E9-DD8BE2C736B4}"/>
              </a:ext>
            </a:extLst>
          </p:cNvPr>
          <p:cNvSpPr/>
          <p:nvPr/>
        </p:nvSpPr>
        <p:spPr>
          <a:xfrm>
            <a:off x="1493121" y="2956985"/>
            <a:ext cx="2882347" cy="716665"/>
          </a:xfrm>
          <a:prstGeom prst="wedgeRoundRectCallout">
            <a:avLst>
              <a:gd name="adj1" fmla="val 6778"/>
              <a:gd name="adj2" fmla="val -130210"/>
              <a:gd name="adj3" fmla="val 16667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Calculate the </a:t>
            </a:r>
            <a:r>
              <a:rPr lang="en-GB" sz="1600" b="1" dirty="0" smtClean="0">
                <a:solidFill>
                  <a:srgbClr val="253746"/>
                </a:solidFill>
              </a:rPr>
              <a:t>answer.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19E4C41-31D5-4C15-AE0F-84DB991F33E8}"/>
              </a:ext>
            </a:extLst>
          </p:cNvPr>
          <p:cNvSpPr txBox="1"/>
          <p:nvPr/>
        </p:nvSpPr>
        <p:spPr>
          <a:xfrm>
            <a:off x="1446554" y="1767716"/>
            <a:ext cx="35894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accent1"/>
                </a:solidFill>
              </a:rPr>
              <a:t>45,782 – 7356 = </a:t>
            </a:r>
            <a:r>
              <a:rPr lang="en-GB" sz="2800" b="1" dirty="0">
                <a:solidFill>
                  <a:srgbClr val="C00000"/>
                </a:solidFill>
              </a:rPr>
              <a:t>38,426</a:t>
            </a:r>
          </a:p>
        </p:txBody>
      </p:sp>
    </p:spTree>
    <p:extLst>
      <p:ext uri="{BB962C8B-B14F-4D97-AF65-F5344CB8AC3E}">
        <p14:creationId xmlns:p14="http://schemas.microsoft.com/office/powerpoint/2010/main" val="2780871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A5FE3A-E542-4979-A738-DB2D02257FF8}"/>
              </a:ext>
            </a:extLst>
          </p:cNvPr>
          <p:cNvSpPr txBox="1"/>
          <p:nvPr/>
        </p:nvSpPr>
        <p:spPr>
          <a:xfrm>
            <a:off x="573881" y="888608"/>
            <a:ext cx="79266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253746"/>
                </a:solidFill>
              </a:rPr>
              <a:t>34,784 people live in Oakville. 9784 of them are children. 14,378 are pensioners. How many are adults?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BECA878-4844-4D93-95D0-528F5AE9F865}"/>
              </a:ext>
            </a:extLst>
          </p:cNvPr>
          <p:cNvGrpSpPr/>
          <p:nvPr/>
        </p:nvGrpSpPr>
        <p:grpSpPr>
          <a:xfrm>
            <a:off x="686182" y="1719604"/>
            <a:ext cx="2882347" cy="922044"/>
            <a:chOff x="631578" y="4069518"/>
            <a:chExt cx="3843129" cy="1317923"/>
          </a:xfrm>
        </p:grpSpPr>
        <p:sp>
          <p:nvSpPr>
            <p:cNvPr id="13" name="Speech Bubble: Rectangle with Corners Rounded 12">
              <a:extLst>
                <a:ext uri="{FF2B5EF4-FFF2-40B4-BE49-F238E27FC236}">
                  <a16:creationId xmlns:a16="http://schemas.microsoft.com/office/drawing/2014/main" id="{07E3C95D-5807-488F-B0B8-107BF8036303}"/>
                </a:ext>
              </a:extLst>
            </p:cNvPr>
            <p:cNvSpPr/>
            <p:nvPr/>
          </p:nvSpPr>
          <p:spPr>
            <a:xfrm>
              <a:off x="631578" y="4488083"/>
              <a:ext cx="3843129" cy="899358"/>
            </a:xfrm>
            <a:prstGeom prst="wedgeRoundRectCallout">
              <a:avLst>
                <a:gd name="adj1" fmla="val 44965"/>
                <a:gd name="adj2" fmla="val -101857"/>
                <a:gd name="adj3" fmla="val 16667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Agree the necessary </a:t>
              </a:r>
              <a:r>
                <a:rPr lang="en-GB" sz="1600" b="1" dirty="0" smtClean="0">
                  <a:solidFill>
                    <a:srgbClr val="253746"/>
                  </a:solidFill>
                </a:rPr>
                <a:t>calculation.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9EEB58B-2DE4-44A3-BD9B-C61C4B3E91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09751" y="4069518"/>
              <a:ext cx="1215645" cy="68676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0E84FF52-8131-4CFD-BDC4-25CED88FCBDF}"/>
              </a:ext>
            </a:extLst>
          </p:cNvPr>
          <p:cNvSpPr/>
          <p:nvPr/>
        </p:nvSpPr>
        <p:spPr>
          <a:xfrm>
            <a:off x="5575472" y="1651102"/>
            <a:ext cx="2925061" cy="929955"/>
          </a:xfrm>
          <a:prstGeom prst="wedgeRoundRectCallout">
            <a:avLst>
              <a:gd name="adj1" fmla="val -67356"/>
              <a:gd name="adj2" fmla="val -39285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We didn’t need to know how many were pensioners; that was surplus information!</a:t>
            </a:r>
            <a:endParaRPr kumimoji="0" lang="en-GB" sz="1600" b="1" i="1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17E84E-C52E-4056-ADB3-89AB07EDE8F5}"/>
              </a:ext>
            </a:extLst>
          </p:cNvPr>
          <p:cNvSpPr txBox="1"/>
          <p:nvPr/>
        </p:nvSpPr>
        <p:spPr>
          <a:xfrm>
            <a:off x="573881" y="2944846"/>
            <a:ext cx="7926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253746"/>
                </a:solidFill>
              </a:rPr>
              <a:t>A number 37 bus driver drove 37,806 miles last year. A number 48 bus driver drove 34,928 miles. What is the difference between how far they drive?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056E913-64F0-4AFE-8BF8-FD7FA7B0863A}"/>
              </a:ext>
            </a:extLst>
          </p:cNvPr>
          <p:cNvGrpSpPr/>
          <p:nvPr/>
        </p:nvGrpSpPr>
        <p:grpSpPr>
          <a:xfrm>
            <a:off x="686182" y="4077443"/>
            <a:ext cx="2882347" cy="1009503"/>
            <a:chOff x="631579" y="4069518"/>
            <a:chExt cx="3843129" cy="1442932"/>
          </a:xfrm>
        </p:grpSpPr>
        <p:sp>
          <p:nvSpPr>
            <p:cNvPr id="21" name="Speech Bubble: Rectangle with Corners Rounded 20">
              <a:extLst>
                <a:ext uri="{FF2B5EF4-FFF2-40B4-BE49-F238E27FC236}">
                  <a16:creationId xmlns:a16="http://schemas.microsoft.com/office/drawing/2014/main" id="{00501FCB-54E9-4B05-A0E5-BD881973012B}"/>
                </a:ext>
              </a:extLst>
            </p:cNvPr>
            <p:cNvSpPr/>
            <p:nvPr/>
          </p:nvSpPr>
          <p:spPr>
            <a:xfrm>
              <a:off x="631579" y="4488084"/>
              <a:ext cx="3843129" cy="1024366"/>
            </a:xfrm>
            <a:prstGeom prst="wedgeRoundRectCallout">
              <a:avLst>
                <a:gd name="adj1" fmla="val 39677"/>
                <a:gd name="adj2" fmla="val -85317"/>
                <a:gd name="adj3" fmla="val 16667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Agree the necessary </a:t>
              </a:r>
              <a:r>
                <a:rPr lang="en-GB" sz="1600" b="1" dirty="0" smtClean="0">
                  <a:solidFill>
                    <a:srgbClr val="253746"/>
                  </a:solidFill>
                </a:rPr>
                <a:t>calculation.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FF0EA7AD-345F-4027-B471-0C8B0C426F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09751" y="4069518"/>
              <a:ext cx="1215645" cy="68676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3" name="Speech Bubble: Rectangle with Corners Rounded 22">
            <a:extLst>
              <a:ext uri="{FF2B5EF4-FFF2-40B4-BE49-F238E27FC236}">
                <a16:creationId xmlns:a16="http://schemas.microsoft.com/office/drawing/2014/main" id="{3399E4EC-4774-46D4-B66B-9FAF10E460CA}"/>
              </a:ext>
            </a:extLst>
          </p:cNvPr>
          <p:cNvSpPr/>
          <p:nvPr/>
        </p:nvSpPr>
        <p:spPr>
          <a:xfrm>
            <a:off x="5532757" y="4089445"/>
            <a:ext cx="2925061" cy="839037"/>
          </a:xfrm>
          <a:prstGeom prst="wedgeRoundRectCallout">
            <a:avLst>
              <a:gd name="adj1" fmla="val -67356"/>
              <a:gd name="adj2" fmla="val -39285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We didn’t need to know the bus numbers; that was surplus information!</a:t>
            </a:r>
            <a:endParaRPr kumimoji="0" lang="en-GB" sz="1600" b="1" i="1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324F245-B48B-49F7-B7FD-A51D032030FB}"/>
              </a:ext>
            </a:extLst>
          </p:cNvPr>
          <p:cNvGrpSpPr/>
          <p:nvPr/>
        </p:nvGrpSpPr>
        <p:grpSpPr>
          <a:xfrm>
            <a:off x="391423" y="5277772"/>
            <a:ext cx="2664427" cy="731456"/>
            <a:chOff x="529741" y="908895"/>
            <a:chExt cx="3552570" cy="828224"/>
          </a:xfrm>
        </p:grpSpPr>
        <p:sp>
          <p:nvSpPr>
            <p:cNvPr id="25" name="Speech Bubble: Rectangle with Corners Rounded 24">
              <a:extLst>
                <a:ext uri="{FF2B5EF4-FFF2-40B4-BE49-F238E27FC236}">
                  <a16:creationId xmlns:a16="http://schemas.microsoft.com/office/drawing/2014/main" id="{B69812CB-8758-4469-BB6A-60D3527D750B}"/>
                </a:ext>
              </a:extLst>
            </p:cNvPr>
            <p:cNvSpPr/>
            <p:nvPr/>
          </p:nvSpPr>
          <p:spPr>
            <a:xfrm>
              <a:off x="529741" y="908895"/>
              <a:ext cx="3552570" cy="828224"/>
            </a:xfrm>
            <a:prstGeom prst="wedgeRoundRectCallout">
              <a:avLst>
                <a:gd name="adj1" fmla="val 52925"/>
                <a:gd name="adj2" fmla="val -79821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How could we check our answers to these problems? 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DC7AB232-88CB-4852-A242-A9B393D5A0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9741" y="944270"/>
              <a:ext cx="307921" cy="519866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81A9DB4-0834-42D1-AB8A-5318CE15EE15}"/>
              </a:ext>
            </a:extLst>
          </p:cNvPr>
          <p:cNvGrpSpPr/>
          <p:nvPr/>
        </p:nvGrpSpPr>
        <p:grpSpPr>
          <a:xfrm>
            <a:off x="3449606" y="5153587"/>
            <a:ext cx="2379052" cy="726827"/>
            <a:chOff x="3480043" y="2556892"/>
            <a:chExt cx="2379052" cy="726827"/>
          </a:xfrm>
        </p:grpSpPr>
        <p:sp>
          <p:nvSpPr>
            <p:cNvPr id="31" name="Speech Bubble: Rectangle with Corners Rounded 30">
              <a:extLst>
                <a:ext uri="{FF2B5EF4-FFF2-40B4-BE49-F238E27FC236}">
                  <a16:creationId xmlns:a16="http://schemas.microsoft.com/office/drawing/2014/main" id="{776BD29D-A01D-43EC-A124-9A73FDADBC74}"/>
                </a:ext>
              </a:extLst>
            </p:cNvPr>
            <p:cNvSpPr/>
            <p:nvPr/>
          </p:nvSpPr>
          <p:spPr>
            <a:xfrm>
              <a:off x="3480043" y="2556892"/>
              <a:ext cx="2128158" cy="726827"/>
            </a:xfrm>
            <a:prstGeom prst="wedgeRoundRectCallout">
              <a:avLst>
                <a:gd name="adj1" fmla="val -6571"/>
                <a:gd name="adj2" fmla="val -95025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Check one answer using addition.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2" name="Picture 2">
              <a:extLst>
                <a:ext uri="{FF2B5EF4-FFF2-40B4-BE49-F238E27FC236}">
                  <a16:creationId xmlns:a16="http://schemas.microsoft.com/office/drawing/2014/main" id="{544FEC98-CCBA-4838-B863-459A853492B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5706" y="2573260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573881" y="138645"/>
            <a:ext cx="8130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Use written method of subtraction</a:t>
            </a:r>
            <a:endParaRPr lang="en-GB" sz="2000" b="1" dirty="0">
              <a:solidFill>
                <a:srgbClr val="5B9BD5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330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15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98077" y="169084"/>
            <a:ext cx="34372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9900F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Purple</a:t>
            </a:r>
            <a:r>
              <a:rPr lang="en-GB" sz="2000" dirty="0">
                <a:solidFill>
                  <a:srgbClr val="9900F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 </a:t>
            </a:r>
            <a:endParaRPr lang="en-GB" sz="2000" b="1" dirty="0" smtClean="0">
              <a:solidFill>
                <a:srgbClr val="253746"/>
              </a:solidFill>
            </a:endParaRPr>
          </a:p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253746"/>
                </a:solidFill>
              </a:rPr>
              <a:t>Investigation</a:t>
            </a:r>
            <a:r>
              <a:rPr lang="en-GB" sz="2000" b="1" dirty="0">
                <a:solidFill>
                  <a:srgbClr val="253746"/>
                </a:solidFill>
              </a:rPr>
              <a:t>: </a:t>
            </a:r>
            <a:endParaRPr lang="en-GB" sz="2000" b="1" i="1" dirty="0">
              <a:solidFill>
                <a:srgbClr val="5B9BD5">
                  <a:lumMod val="75000"/>
                </a:srgb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10F54C9-1563-E24C-8B2E-CD0A06EF2E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4960" y="125500"/>
            <a:ext cx="4790835" cy="5360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2578133-B2BC-0E4F-8DA2-EA7959D58C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205" y="4395960"/>
            <a:ext cx="5950905" cy="1380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458155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16</a:t>
            </a:fld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1509522" y="329608"/>
            <a:ext cx="9618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Green</a:t>
            </a:r>
            <a:endParaRPr lang="en-GB" sz="4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190" y="932329"/>
            <a:ext cx="7525128" cy="4949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1564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17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C486FE-0542-4482-AD40-87B16F714A61}"/>
              </a:ext>
            </a:extLst>
          </p:cNvPr>
          <p:cNvSpPr/>
          <p:nvPr/>
        </p:nvSpPr>
        <p:spPr>
          <a:xfrm>
            <a:off x="1784195" y="275413"/>
            <a:ext cx="5941110" cy="583735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66675" algn="ctr">
              <a:spcAft>
                <a:spcPts val="600"/>
              </a:spcAft>
            </a:pPr>
            <a:r>
              <a:rPr lang="en-GB" sz="2000" b="1" dirty="0">
                <a:solidFill>
                  <a:schemeClr val="tx1"/>
                </a:solidFill>
              </a:rPr>
              <a:t>Problem solving and reasoning questions</a:t>
            </a:r>
          </a:p>
          <a:p>
            <a:pPr marL="66675">
              <a:spcAft>
                <a:spcPts val="600"/>
              </a:spcAft>
            </a:pPr>
            <a:r>
              <a:rPr lang="en-GB" dirty="0" smtClean="0">
                <a:solidFill>
                  <a:schemeClr val="tx1"/>
                </a:solidFill>
              </a:rPr>
              <a:t>Use </a:t>
            </a:r>
            <a:r>
              <a:rPr lang="en-GB" dirty="0">
                <a:solidFill>
                  <a:schemeClr val="tx1"/>
                </a:solidFill>
              </a:rPr>
              <a:t>just the digits 4 and 5 to create a 5-digit – 5-digit subtraction to give an answer with at least two 9s.  </a:t>
            </a: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Can you get 9091? </a:t>
            </a: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What is the smallest answer you can get?</a:t>
            </a: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What is the largest? </a:t>
            </a:r>
          </a:p>
          <a:p>
            <a:pPr marL="66675">
              <a:spcAft>
                <a:spcPts val="600"/>
              </a:spcAft>
            </a:pPr>
            <a:endParaRPr lang="en-GB" sz="12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200" dirty="0" smtClean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2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200" dirty="0" smtClean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2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200" dirty="0" smtClean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200" dirty="0" smtClean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2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Find the missing numbers in this subtraction: </a:t>
            </a: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   1 2 ★ 6 2 </a:t>
            </a: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–    9 3 ◼ 8 </a:t>
            </a: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      3 1  1 ▲</a:t>
            </a:r>
          </a:p>
          <a:p>
            <a:pPr marL="66675">
              <a:spcAft>
                <a:spcPts val="600"/>
              </a:spcAft>
            </a:pPr>
            <a:endParaRPr lang="en-GB" sz="2000" dirty="0">
              <a:solidFill>
                <a:schemeClr val="tx1"/>
              </a:solidFill>
            </a:endParaRPr>
          </a:p>
          <a:p>
            <a:pPr marL="66675" algn="ctr">
              <a:spcAft>
                <a:spcPts val="600"/>
              </a:spcAft>
            </a:pPr>
            <a:r>
              <a:rPr lang="en-GB" sz="20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D0714CD-286A-4438-8012-C18FA2C2F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3EA861B-99B3-4413-8BA8-2DE1A4C1B0A7}"/>
              </a:ext>
            </a:extLst>
          </p:cNvPr>
          <p:cNvCxnSpPr/>
          <p:nvPr/>
        </p:nvCxnSpPr>
        <p:spPr>
          <a:xfrm>
            <a:off x="2037596" y="5436412"/>
            <a:ext cx="102255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C962EFE-0AA1-487A-A7BA-9D28B72FE589}"/>
              </a:ext>
            </a:extLst>
          </p:cNvPr>
          <p:cNvCxnSpPr/>
          <p:nvPr/>
        </p:nvCxnSpPr>
        <p:spPr>
          <a:xfrm>
            <a:off x="2241755" y="6112766"/>
            <a:ext cx="102255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829580"/>
              </p:ext>
            </p:extLst>
          </p:nvPr>
        </p:nvGraphicFramePr>
        <p:xfrm>
          <a:off x="1877565" y="3215507"/>
          <a:ext cx="5754370" cy="975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17700">
                  <a:extLst>
                    <a:ext uri="{9D8B030D-6E8A-4147-A177-3AD203B41FA5}">
                      <a16:colId xmlns:a16="http://schemas.microsoft.com/office/drawing/2014/main" val="1279117239"/>
                    </a:ext>
                  </a:extLst>
                </a:gridCol>
                <a:gridCol w="1918335">
                  <a:extLst>
                    <a:ext uri="{9D8B030D-6E8A-4147-A177-3AD203B41FA5}">
                      <a16:colId xmlns:a16="http://schemas.microsoft.com/office/drawing/2014/main" val="3212001157"/>
                    </a:ext>
                  </a:extLst>
                </a:gridCol>
                <a:gridCol w="1918335">
                  <a:extLst>
                    <a:ext uri="{9D8B030D-6E8A-4147-A177-3AD203B41FA5}">
                      <a16:colId xmlns:a16="http://schemas.microsoft.com/office/drawing/2014/main" val="211509696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(</a:t>
                      </a:r>
                      <a:r>
                        <a:rPr lang="en-GB" sz="1600" dirty="0" smtClean="0">
                          <a:effectLst/>
                        </a:rPr>
                        <a:t>a)</a:t>
                      </a:r>
                      <a:r>
                        <a:rPr lang="en-GB" sz="1600" baseline="0" dirty="0" smtClean="0">
                          <a:effectLst/>
                        </a:rPr>
                        <a:t>     </a:t>
                      </a:r>
                      <a:r>
                        <a:rPr lang="en-GB" sz="1600" dirty="0" smtClean="0">
                          <a:effectLst/>
                        </a:rPr>
                        <a:t>67,493</a:t>
                      </a:r>
                      <a:endParaRPr lang="en-GB" sz="12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       </a:t>
                      </a:r>
                      <a:r>
                        <a:rPr lang="en-GB" sz="1600" u="sng" dirty="0">
                          <a:effectLst/>
                        </a:rPr>
                        <a:t>– 21,561 </a:t>
                      </a:r>
                      <a:endParaRPr lang="en-GB" sz="12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       </a:t>
                      </a:r>
                      <a:r>
                        <a:rPr lang="en-GB" sz="1600" u="sng" dirty="0">
                          <a:effectLst/>
                        </a:rPr>
                        <a:t>   46,132</a:t>
                      </a:r>
                      <a:endParaRPr lang="en-GB" sz="12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2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(</a:t>
                      </a:r>
                      <a:r>
                        <a:rPr lang="en-GB" sz="1600" smtClean="0">
                          <a:effectLst/>
                        </a:rPr>
                        <a:t>b)</a:t>
                      </a:r>
                      <a:r>
                        <a:rPr lang="en-GB" sz="1600" baseline="0" smtClean="0">
                          <a:effectLst/>
                        </a:rPr>
                        <a:t>     </a:t>
                      </a:r>
                      <a:r>
                        <a:rPr lang="en-GB" sz="1600" smtClean="0">
                          <a:effectLst/>
                        </a:rPr>
                        <a:t>50,005 </a:t>
                      </a:r>
                      <a:endParaRPr lang="en-GB" sz="12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       </a:t>
                      </a:r>
                      <a:r>
                        <a:rPr lang="en-GB" sz="1600" u="sng" dirty="0">
                          <a:effectLst/>
                        </a:rPr>
                        <a:t>– 44,878 </a:t>
                      </a:r>
                      <a:endParaRPr lang="en-GB" sz="12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       </a:t>
                      </a:r>
                      <a:r>
                        <a:rPr lang="en-GB" sz="1600" u="sng" dirty="0">
                          <a:effectLst/>
                        </a:rPr>
                        <a:t>      5,127</a:t>
                      </a:r>
                      <a:endParaRPr lang="en-GB" sz="12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2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(c)       41,975</a:t>
                      </a:r>
                      <a:endParaRPr lang="en-GB" sz="12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         </a:t>
                      </a:r>
                      <a:r>
                        <a:rPr lang="en-GB" sz="1600" u="sng" dirty="0">
                          <a:effectLst/>
                        </a:rPr>
                        <a:t>- 32,18  </a:t>
                      </a:r>
                      <a:endParaRPr lang="en-GB" sz="12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        </a:t>
                      </a:r>
                      <a:r>
                        <a:rPr lang="en-GB" sz="1600" u="sng" dirty="0">
                          <a:effectLst/>
                        </a:rPr>
                        <a:t>      9,795</a:t>
                      </a:r>
                      <a:endParaRPr lang="en-GB" sz="12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98020804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919884" y="2556021"/>
            <a:ext cx="5712051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MS Mincho"/>
                <a:cs typeface="Calibri" panose="020F0502020204030204" pitchFamily="34" charset="0"/>
              </a:rPr>
              <a:t>2) Be the teacher! Say whether these calculations are correct or wrong and explain the mistake that has been made:</a:t>
            </a:r>
            <a:endParaRPr kumimoji="0" lang="en-GB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73881" y="275413"/>
            <a:ext cx="11709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FFFF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Yellow</a:t>
            </a:r>
            <a:r>
              <a:rPr lang="en-GB" sz="2400" dirty="0">
                <a:solidFill>
                  <a:srgbClr val="FFFF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</a:t>
            </a:r>
            <a:r>
              <a:rPr lang="en-GB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endParaRPr lang="en-GB" sz="4800" dirty="0"/>
          </a:p>
        </p:txBody>
      </p:sp>
    </p:spTree>
    <p:extLst>
      <p:ext uri="{BB962C8B-B14F-4D97-AF65-F5344CB8AC3E}">
        <p14:creationId xmlns:p14="http://schemas.microsoft.com/office/powerpoint/2010/main" val="6489380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18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129" y="780280"/>
            <a:ext cx="6436659" cy="535455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237129" y="132384"/>
            <a:ext cx="18183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solidFill>
                  <a:srgbClr val="FF66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Orange</a:t>
            </a:r>
            <a:r>
              <a:rPr lang="en-GB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and</a:t>
            </a:r>
            <a:r>
              <a:rPr lang="en-GB" b="1" dirty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GB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Red</a:t>
            </a:r>
            <a:r>
              <a:rPr lang="en-GB" b="1" dirty="0">
                <a:solidFill>
                  <a:srgbClr val="FF66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 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29743382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19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047" y="617886"/>
            <a:ext cx="6868365" cy="541143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04047" y="202974"/>
            <a:ext cx="14348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Challenge</a:t>
            </a:r>
            <a:endParaRPr lang="en-GB" sz="4800" dirty="0"/>
          </a:p>
        </p:txBody>
      </p:sp>
    </p:spTree>
    <p:extLst>
      <p:ext uri="{BB962C8B-B14F-4D97-AF65-F5344CB8AC3E}">
        <p14:creationId xmlns:p14="http://schemas.microsoft.com/office/powerpoint/2010/main" val="1415206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smtClean="0"/>
              <a:t>What are the other ways of saying </a:t>
            </a:r>
          </a:p>
          <a:p>
            <a:pPr marL="0" indent="0" algn="ctr">
              <a:buNone/>
            </a:pPr>
            <a:r>
              <a:rPr lang="en-US" sz="5400" b="1" dirty="0" smtClean="0">
                <a:solidFill>
                  <a:srgbClr val="FF0000"/>
                </a:solidFill>
              </a:rPr>
              <a:t>‘subtract’?</a:t>
            </a:r>
            <a:endParaRPr lang="en-US" sz="5400" b="1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573881" y="138645"/>
            <a:ext cx="8130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Use written method of subtraction</a:t>
            </a:r>
            <a:endParaRPr lang="en-GB" sz="2000" b="1" dirty="0">
              <a:solidFill>
                <a:srgbClr val="5B9BD5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31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20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102659"/>
            <a:ext cx="6858000" cy="465268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237129" y="132384"/>
            <a:ext cx="18183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solidFill>
                  <a:srgbClr val="FF66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Orange</a:t>
            </a:r>
            <a:r>
              <a:rPr lang="en-GB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and</a:t>
            </a:r>
            <a:r>
              <a:rPr lang="en-GB" b="1" dirty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GB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Red</a:t>
            </a:r>
            <a:r>
              <a:rPr lang="en-GB" b="1" dirty="0">
                <a:solidFill>
                  <a:srgbClr val="FF66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 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11252510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21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C486FE-0542-4482-AD40-87B16F714A61}"/>
              </a:ext>
            </a:extLst>
          </p:cNvPr>
          <p:cNvSpPr/>
          <p:nvPr/>
        </p:nvSpPr>
        <p:spPr>
          <a:xfrm>
            <a:off x="230981" y="275413"/>
            <a:ext cx="8682038" cy="583735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66675" algn="ctr">
              <a:spcAft>
                <a:spcPts val="600"/>
              </a:spcAft>
            </a:pPr>
            <a:r>
              <a:rPr lang="en-GB" sz="2000" b="1" dirty="0" smtClean="0">
                <a:solidFill>
                  <a:schemeClr val="tx1"/>
                </a:solidFill>
              </a:rPr>
              <a:t>Problem solving and reasoning questions </a:t>
            </a:r>
            <a:r>
              <a:rPr lang="en-GB" sz="2000" b="1" dirty="0" smtClean="0">
                <a:solidFill>
                  <a:srgbClr val="00B050"/>
                </a:solidFill>
              </a:rPr>
              <a:t>answers</a:t>
            </a:r>
          </a:p>
          <a:p>
            <a:pPr marL="66675">
              <a:spcAft>
                <a:spcPts val="600"/>
              </a:spcAft>
            </a:pPr>
            <a:endParaRPr lang="en-GB" sz="15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2000" dirty="0">
              <a:solidFill>
                <a:schemeClr val="tx1"/>
              </a:solidFill>
            </a:endParaRPr>
          </a:p>
          <a:p>
            <a:pPr marL="66675" algn="ctr">
              <a:spcAft>
                <a:spcPts val="600"/>
              </a:spcAft>
            </a:pPr>
            <a:r>
              <a:rPr lang="en-GB" sz="20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D0714CD-286A-4438-8012-C18FA2C2F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3EA861B-99B3-4413-8BA8-2DE1A4C1B0A7}"/>
              </a:ext>
            </a:extLst>
          </p:cNvPr>
          <p:cNvCxnSpPr/>
          <p:nvPr/>
        </p:nvCxnSpPr>
        <p:spPr>
          <a:xfrm>
            <a:off x="1993351" y="5569147"/>
            <a:ext cx="102255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C962EFE-0AA1-487A-A7BA-9D28B72FE589}"/>
              </a:ext>
            </a:extLst>
          </p:cNvPr>
          <p:cNvCxnSpPr/>
          <p:nvPr/>
        </p:nvCxnSpPr>
        <p:spPr>
          <a:xfrm>
            <a:off x="2241755" y="6112766"/>
            <a:ext cx="102255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04500605-A680-664C-AFD0-CF7B8CAD28C8}"/>
              </a:ext>
            </a:extLst>
          </p:cNvPr>
          <p:cNvSpPr/>
          <p:nvPr/>
        </p:nvSpPr>
        <p:spPr>
          <a:xfrm>
            <a:off x="345281" y="920621"/>
            <a:ext cx="4100989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Use just the digits 4 and 5 to create a 5-digit – 5-digit subtraction to give an answer with at least two 9s.  </a:t>
            </a:r>
            <a:r>
              <a:rPr lang="en-US" sz="1600" dirty="0">
                <a:solidFill>
                  <a:srgbClr val="00B050"/>
                </a:solidFill>
              </a:rPr>
              <a:t>e.g. 55,544 – 44,555.  Other answers are possible; the key is to have 4s in the first number in the same place as 5s in the second.</a:t>
            </a:r>
          </a:p>
          <a:p>
            <a:r>
              <a:rPr lang="en-US" sz="1600" dirty="0"/>
              <a:t>Can you get 9091?  </a:t>
            </a:r>
            <a:r>
              <a:rPr lang="en-US" sz="1600" dirty="0">
                <a:solidFill>
                  <a:srgbClr val="00B050"/>
                </a:solidFill>
              </a:rPr>
              <a:t>54,545 – 45,454.</a:t>
            </a:r>
          </a:p>
          <a:p>
            <a:r>
              <a:rPr lang="en-US" sz="1600" dirty="0"/>
              <a:t>What is the smallest answer you can get?  </a:t>
            </a:r>
            <a:r>
              <a:rPr lang="en-US" sz="1600" dirty="0">
                <a:solidFill>
                  <a:srgbClr val="00B050"/>
                </a:solidFill>
              </a:rPr>
              <a:t>55,555 – 55,554 = 1.</a:t>
            </a:r>
          </a:p>
          <a:p>
            <a:r>
              <a:rPr lang="en-US" sz="1600" dirty="0"/>
              <a:t>What is the largest?    </a:t>
            </a:r>
            <a:br>
              <a:rPr lang="en-US" sz="1600" dirty="0"/>
            </a:br>
            <a:r>
              <a:rPr lang="en-US" sz="1600" dirty="0">
                <a:solidFill>
                  <a:srgbClr val="00B050"/>
                </a:solidFill>
              </a:rPr>
              <a:t>55,555 – 44,444 = 11,111.</a:t>
            </a:r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5549699-6E63-B045-98B9-AF66CB4405FA}"/>
              </a:ext>
            </a:extLst>
          </p:cNvPr>
          <p:cNvSpPr/>
          <p:nvPr/>
        </p:nvSpPr>
        <p:spPr>
          <a:xfrm>
            <a:off x="4572000" y="926306"/>
            <a:ext cx="422671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Find </a:t>
            </a:r>
            <a:r>
              <a:rPr lang="en-US" sz="1600" dirty="0"/>
              <a:t>the missing numbers in this subtraction: </a:t>
            </a:r>
          </a:p>
          <a:p>
            <a:r>
              <a:rPr lang="en-US" sz="1600" dirty="0"/>
              <a:t>                </a:t>
            </a:r>
            <a:r>
              <a:rPr lang="en-US" sz="1600" dirty="0">
                <a:solidFill>
                  <a:srgbClr val="00B050"/>
                </a:solidFill>
              </a:rPr>
              <a:t>5 12</a:t>
            </a:r>
            <a:r>
              <a:rPr lang="en-US" sz="1600" dirty="0"/>
              <a:t>   </a:t>
            </a:r>
          </a:p>
          <a:p>
            <a:r>
              <a:rPr lang="en-US" sz="1600" dirty="0"/>
              <a:t>   1  2  </a:t>
            </a:r>
            <a:r>
              <a:rPr lang="en-US" sz="1600" dirty="0">
                <a:solidFill>
                  <a:srgbClr val="00B050"/>
                </a:solidFill>
              </a:rPr>
              <a:t>4</a:t>
            </a:r>
            <a:r>
              <a:rPr lang="en-US" sz="1600" dirty="0"/>
              <a:t>  </a:t>
            </a:r>
            <a:r>
              <a:rPr lang="en-US" sz="1600" strike="sngStrike" dirty="0"/>
              <a:t>6</a:t>
            </a:r>
            <a:r>
              <a:rPr lang="en-US" sz="1600" dirty="0"/>
              <a:t>  2 </a:t>
            </a:r>
          </a:p>
          <a:p>
            <a:r>
              <a:rPr lang="en-US" sz="1600" dirty="0"/>
              <a:t>–     9  3  </a:t>
            </a:r>
            <a:r>
              <a:rPr lang="en-US" sz="1600" dirty="0">
                <a:solidFill>
                  <a:srgbClr val="00B050"/>
                </a:solidFill>
              </a:rPr>
              <a:t>4 </a:t>
            </a:r>
            <a:r>
              <a:rPr lang="en-US" sz="1600" dirty="0"/>
              <a:t> 8 </a:t>
            </a:r>
          </a:p>
          <a:p>
            <a:r>
              <a:rPr lang="en-US" sz="1600" dirty="0"/>
              <a:t>       3  1  1  </a:t>
            </a:r>
            <a:r>
              <a:rPr lang="en-US" sz="1600" dirty="0">
                <a:solidFill>
                  <a:srgbClr val="00B050"/>
                </a:solidFill>
              </a:rPr>
              <a:t>4</a:t>
            </a:r>
            <a:r>
              <a:rPr lang="en-US" sz="1600" dirty="0"/>
              <a:t>    </a:t>
            </a:r>
          </a:p>
          <a:p>
            <a:endParaRPr lang="en-US" sz="1600" dirty="0"/>
          </a:p>
          <a:p>
            <a:endParaRPr lang="en-US" sz="1600" dirty="0"/>
          </a:p>
          <a:p>
            <a:r>
              <a:rPr lang="en-US" sz="1600" dirty="0">
                <a:solidFill>
                  <a:srgbClr val="00B050"/>
                </a:solidFill>
              </a:rPr>
              <a:t>Note the need to decompose the 60. </a:t>
            </a:r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79AF4D8-DFA7-B94B-8D10-C036C51E4F64}"/>
              </a:ext>
            </a:extLst>
          </p:cNvPr>
          <p:cNvCxnSpPr/>
          <p:nvPr/>
        </p:nvCxnSpPr>
        <p:spPr>
          <a:xfrm>
            <a:off x="4446270" y="2224794"/>
            <a:ext cx="137160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34598AA-786E-3546-BB06-BF3C29BE62E4}"/>
              </a:ext>
            </a:extLst>
          </p:cNvPr>
          <p:cNvCxnSpPr/>
          <p:nvPr/>
        </p:nvCxnSpPr>
        <p:spPr>
          <a:xfrm>
            <a:off x="4446270" y="1950105"/>
            <a:ext cx="137160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582" y="3675054"/>
            <a:ext cx="5602006" cy="2253271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573881" y="275413"/>
            <a:ext cx="11709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FFFF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Yellow</a:t>
            </a:r>
            <a:r>
              <a:rPr lang="en-GB" sz="2400" dirty="0">
                <a:solidFill>
                  <a:srgbClr val="FFFF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</a:t>
            </a:r>
            <a:r>
              <a:rPr lang="en-GB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endParaRPr lang="en-GB" sz="4800" dirty="0"/>
          </a:p>
        </p:txBody>
      </p:sp>
    </p:spTree>
    <p:extLst>
      <p:ext uri="{BB962C8B-B14F-4D97-AF65-F5344CB8AC3E}">
        <p14:creationId xmlns:p14="http://schemas.microsoft.com/office/powerpoint/2010/main" val="3962985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22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791273"/>
            <a:ext cx="7626482" cy="516129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09522" y="329608"/>
            <a:ext cx="9618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Green</a:t>
            </a:r>
            <a:endParaRPr lang="en-GB" sz="4800" dirty="0"/>
          </a:p>
        </p:txBody>
      </p:sp>
    </p:spTree>
    <p:extLst>
      <p:ext uri="{BB962C8B-B14F-4D97-AF65-F5344CB8AC3E}">
        <p14:creationId xmlns:p14="http://schemas.microsoft.com/office/powerpoint/2010/main" val="16838102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82" y="-133927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b="1" dirty="0" smtClean="0"/>
              <a:t>Looking for learning!</a:t>
            </a:r>
            <a:endParaRPr lang="en-US" sz="5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28800"/>
            <a:ext cx="8839200" cy="5221319"/>
          </a:xfrm>
        </p:spPr>
        <p:txBody>
          <a:bodyPr>
            <a:normAutofit/>
          </a:bodyPr>
          <a:lstStyle/>
          <a:p>
            <a:pPr marL="742950" indent="-742950">
              <a:buAutoNum type="arabicParenR"/>
            </a:pPr>
            <a:r>
              <a:rPr lang="en-US" sz="2400" dirty="0" smtClean="0">
                <a:solidFill>
                  <a:srgbClr val="0000FF"/>
                </a:solidFill>
              </a:rPr>
              <a:t>Name something you learnt or improved today.</a:t>
            </a:r>
          </a:p>
          <a:p>
            <a:pPr marL="742950" indent="-742950">
              <a:buAutoNum type="arabicParenR"/>
            </a:pPr>
            <a:endParaRPr lang="en-US" sz="2400" dirty="0" smtClean="0"/>
          </a:p>
          <a:p>
            <a:pPr marL="742950" indent="-742950">
              <a:buAutoNum type="arabicParenR"/>
            </a:pPr>
            <a:r>
              <a:rPr lang="en-US" sz="2400" dirty="0" smtClean="0"/>
              <a:t>Have you improved on something today?</a:t>
            </a:r>
          </a:p>
          <a:p>
            <a:pPr marL="742950" indent="-742950">
              <a:buAutoNum type="arabicParenR"/>
            </a:pPr>
            <a:endParaRPr lang="en-US" sz="2400" dirty="0" smtClean="0"/>
          </a:p>
          <a:p>
            <a:pPr marL="742950" indent="-742950">
              <a:buAutoNum type="arabicParenR"/>
            </a:pPr>
            <a:r>
              <a:rPr lang="en-US" sz="2400" dirty="0" smtClean="0">
                <a:solidFill>
                  <a:srgbClr val="0000FF"/>
                </a:solidFill>
              </a:rPr>
              <a:t>Did you enjoy what you learnt, why?</a:t>
            </a:r>
          </a:p>
          <a:p>
            <a:pPr marL="742950" indent="-742950">
              <a:buAutoNum type="arabicParenR"/>
            </a:pPr>
            <a:endParaRPr lang="en-US" sz="2400" dirty="0" smtClean="0"/>
          </a:p>
          <a:p>
            <a:pPr marL="742950" indent="-742950">
              <a:buAutoNum type="arabicParenR"/>
            </a:pPr>
            <a:r>
              <a:rPr lang="en-US" sz="2400" dirty="0" smtClean="0"/>
              <a:t>How could you improve or develop what you learnt today?</a:t>
            </a:r>
          </a:p>
          <a:p>
            <a:pPr marL="742950" indent="-742950">
              <a:buAutoNum type="arabicParenR"/>
            </a:pPr>
            <a:endParaRPr lang="en-US" sz="2400" dirty="0" smtClean="0">
              <a:solidFill>
                <a:srgbClr val="0000FF"/>
              </a:solidFill>
            </a:endParaRPr>
          </a:p>
          <a:p>
            <a:pPr marL="742950" indent="-742950">
              <a:buAutoNum type="arabicParenR"/>
            </a:pPr>
            <a:r>
              <a:rPr lang="en-US" sz="2400" dirty="0" smtClean="0">
                <a:solidFill>
                  <a:srgbClr val="0000FF"/>
                </a:solidFill>
              </a:rPr>
              <a:t>How confident are you at using column subtraction to subtract decimal numbers?</a:t>
            </a:r>
          </a:p>
          <a:p>
            <a:pPr marL="0" indent="0">
              <a:buNone/>
            </a:pPr>
            <a:endParaRPr lang="en-US" sz="2400" dirty="0" smtClean="0">
              <a:solidFill>
                <a:srgbClr val="0000FF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980728"/>
            <a:ext cx="3124200" cy="304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70330" y="904654"/>
            <a:ext cx="8130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Use written method of subtraction</a:t>
            </a:r>
            <a:endParaRPr lang="en-GB" sz="2000" b="1" dirty="0">
              <a:solidFill>
                <a:srgbClr val="5B9BD5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609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7201457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857250">
                <a:tc gridSpan="10">
                  <a:txBody>
                    <a:bodyPr/>
                    <a:lstStyle/>
                    <a:p>
                      <a:pPr algn="ctr"/>
                      <a:r>
                        <a:rPr lang="en-GB" sz="280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Let’s remind</a:t>
                      </a:r>
                      <a:r>
                        <a:rPr lang="en-GB" sz="28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 ourselves about column </a:t>
                      </a:r>
                      <a:r>
                        <a:rPr lang="en-GB" sz="3200" baseline="0" dirty="0" smtClean="0">
                          <a:solidFill>
                            <a:srgbClr val="0000FF"/>
                          </a:solidFill>
                          <a:latin typeface="Comic Sans MS" pitchFamily="66" charset="0"/>
                        </a:rPr>
                        <a:t>subtraction</a:t>
                      </a:r>
                      <a:endParaRPr lang="en-GB" sz="2800" dirty="0">
                        <a:solidFill>
                          <a:srgbClr val="0000FF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80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solidFill>
                          <a:srgbClr val="00B05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800" dirty="0" smtClean="0">
                        <a:solidFill>
                          <a:srgbClr val="00B05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5</a:t>
                      </a:r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6</a:t>
                      </a:r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latin typeface="Comic Sans MS" pitchFamily="66" charset="0"/>
                        </a:rPr>
                        <a:t>-</a:t>
                      </a:r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2</a:t>
                      </a:r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5</a:t>
                      </a:r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endParaRPr lang="en-GB" sz="480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3</a:t>
                      </a:r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1</a:t>
                      </a:r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endParaRPr lang="en-GB" sz="480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endParaRPr lang="en-GB" sz="480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endParaRPr lang="en-GB" sz="480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cxnSp>
        <p:nvCxnSpPr>
          <p:cNvPr id="6" name="Straight Connector 5"/>
          <p:cNvCxnSpPr/>
          <p:nvPr/>
        </p:nvCxnSpPr>
        <p:spPr>
          <a:xfrm>
            <a:off x="971600" y="4293096"/>
            <a:ext cx="1872208" cy="0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899592" y="3429000"/>
            <a:ext cx="1872208" cy="0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88041" y="4944070"/>
            <a:ext cx="3379903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7030A0"/>
                </a:solidFill>
              </a:rPr>
              <a:t>Always start with smallest unit.</a:t>
            </a:r>
            <a:endParaRPr lang="en-GB" sz="3200" b="1" dirty="0">
              <a:solidFill>
                <a:srgbClr val="7030A0"/>
              </a:solidFill>
            </a:endParaRPr>
          </a:p>
        </p:txBody>
      </p:sp>
      <p:sp>
        <p:nvSpPr>
          <p:cNvPr id="2" name="Left Arrow 1"/>
          <p:cNvSpPr/>
          <p:nvPr/>
        </p:nvSpPr>
        <p:spPr>
          <a:xfrm>
            <a:off x="611560" y="5949280"/>
            <a:ext cx="3384376" cy="720080"/>
          </a:xfrm>
          <a:prstGeom prst="lef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499992" y="1988840"/>
            <a:ext cx="3379903" cy="2062103"/>
          </a:xfrm>
          <a:prstGeom prst="rect">
            <a:avLst/>
          </a:prstGeom>
          <a:solidFill>
            <a:srgbClr val="FFFFFF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7030A0"/>
                </a:solidFill>
              </a:rPr>
              <a:t>Very similar to column addition!</a:t>
            </a:r>
          </a:p>
          <a:p>
            <a:pPr algn="ctr"/>
            <a:endParaRPr lang="en-GB" sz="3200" b="1" dirty="0">
              <a:solidFill>
                <a:srgbClr val="7030A0"/>
              </a:solidFill>
            </a:endParaRPr>
          </a:p>
          <a:p>
            <a:pPr algn="ctr"/>
            <a:r>
              <a:rPr lang="en-GB" sz="3200" b="1" dirty="0" smtClean="0">
                <a:solidFill>
                  <a:srgbClr val="7030A0"/>
                </a:solidFill>
              </a:rPr>
              <a:t>Do you agree?</a:t>
            </a:r>
            <a:endParaRPr lang="en-GB" sz="32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0408158"/>
              </p:ext>
            </p:extLst>
          </p:nvPr>
        </p:nvGraphicFramePr>
        <p:xfrm>
          <a:off x="2051719" y="1052736"/>
          <a:ext cx="6840761" cy="5516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01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61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800" dirty="0" smtClean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5</a:t>
                      </a:r>
                      <a:endParaRPr lang="en-GB" sz="4800" dirty="0">
                        <a:solidFill>
                          <a:srgbClr val="3366FF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6</a:t>
                      </a:r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4</a:t>
                      </a:r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r>
                        <a:rPr lang="en-GB" sz="6600" dirty="0" smtClean="0">
                          <a:latin typeface="Comic Sans MS" pitchFamily="66" charset="0"/>
                        </a:rPr>
                        <a:t>-</a:t>
                      </a:r>
                      <a:endParaRPr lang="en-GB" sz="66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1</a:t>
                      </a:r>
                      <a:endParaRPr lang="en-GB" sz="4800" dirty="0">
                        <a:solidFill>
                          <a:srgbClr val="3366FF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2</a:t>
                      </a:r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7</a:t>
                      </a:r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3203848" y="4365104"/>
            <a:ext cx="4104456" cy="0"/>
          </a:xfrm>
          <a:prstGeom prst="line">
            <a:avLst/>
          </a:prstGeom>
          <a:ln w="57150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203848" y="5445224"/>
            <a:ext cx="4104456" cy="0"/>
          </a:xfrm>
          <a:prstGeom prst="line">
            <a:avLst/>
          </a:prstGeom>
          <a:ln w="57150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9512" y="1484784"/>
            <a:ext cx="1620000" cy="4832093"/>
          </a:xfrm>
          <a:prstGeom prst="rect">
            <a:avLst/>
          </a:prstGeom>
          <a:solidFill>
            <a:srgbClr val="53FF5E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solidFill>
                  <a:srgbClr val="7030A0"/>
                </a:solidFill>
              </a:rPr>
              <a:t>Is the </a:t>
            </a:r>
            <a:r>
              <a:rPr lang="en-GB" sz="2800" b="1" u="sng" dirty="0" smtClean="0">
                <a:solidFill>
                  <a:srgbClr val="7030A0"/>
                </a:solidFill>
              </a:rPr>
              <a:t>largest</a:t>
            </a:r>
            <a:r>
              <a:rPr lang="en-GB" sz="2800" b="1" dirty="0" smtClean="0">
                <a:solidFill>
                  <a:srgbClr val="7030A0"/>
                </a:solidFill>
              </a:rPr>
              <a:t> number on top?</a:t>
            </a:r>
          </a:p>
          <a:p>
            <a:pPr algn="ctr"/>
            <a:endParaRPr lang="en-GB" sz="2800" b="1" dirty="0" smtClean="0">
              <a:solidFill>
                <a:srgbClr val="7030A0"/>
              </a:solidFill>
            </a:endParaRPr>
          </a:p>
          <a:p>
            <a:pPr algn="ctr"/>
            <a:endParaRPr lang="en-GB" sz="2800" b="1" dirty="0">
              <a:solidFill>
                <a:srgbClr val="7030A0"/>
              </a:solidFill>
            </a:endParaRPr>
          </a:p>
          <a:p>
            <a:pPr algn="ctr"/>
            <a:endParaRPr lang="en-GB" sz="2800" b="1" dirty="0">
              <a:solidFill>
                <a:srgbClr val="7030A0"/>
              </a:solidFill>
            </a:endParaRPr>
          </a:p>
          <a:p>
            <a:pPr algn="ctr"/>
            <a:r>
              <a:rPr lang="en-GB" sz="2800" b="1" dirty="0" smtClean="0">
                <a:solidFill>
                  <a:srgbClr val="7030A0"/>
                </a:solidFill>
              </a:rPr>
              <a:t>Do I need to </a:t>
            </a:r>
            <a:r>
              <a:rPr lang="en-GB" sz="2800" b="1" u="sng" dirty="0" smtClean="0">
                <a:solidFill>
                  <a:srgbClr val="7030A0"/>
                </a:solidFill>
              </a:rPr>
              <a:t>exchange</a:t>
            </a:r>
            <a:r>
              <a:rPr lang="en-GB" sz="2800" b="1" dirty="0" smtClean="0">
                <a:solidFill>
                  <a:srgbClr val="7030A0"/>
                </a:solidFill>
              </a:rPr>
              <a:t>?</a:t>
            </a:r>
            <a:endParaRPr lang="en-GB" sz="2800" b="1" dirty="0">
              <a:solidFill>
                <a:srgbClr val="7030A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573881" y="138645"/>
            <a:ext cx="8130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Use written method of subtraction</a:t>
            </a:r>
            <a:endParaRPr lang="en-GB" sz="2000" b="1" dirty="0">
              <a:solidFill>
                <a:srgbClr val="5B9BD5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72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987858"/>
              </p:ext>
            </p:extLst>
          </p:nvPr>
        </p:nvGraphicFramePr>
        <p:xfrm>
          <a:off x="2123728" y="1052736"/>
          <a:ext cx="6780757" cy="5516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61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61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85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3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61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err="1" smtClean="0">
                          <a:solidFill>
                            <a:srgbClr val="FF6600"/>
                          </a:solidFill>
                          <a:latin typeface="Comic Sans MS" pitchFamily="66" charset="0"/>
                        </a:rPr>
                        <a:t>Th</a:t>
                      </a:r>
                      <a:endParaRPr lang="en-GB" sz="4800" dirty="0" smtClean="0">
                        <a:solidFill>
                          <a:srgbClr val="FF66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800" dirty="0" smtClean="0">
                        <a:solidFill>
                          <a:srgbClr val="FF66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2</a:t>
                      </a:r>
                      <a:endParaRPr lang="en-GB" sz="4800" dirty="0">
                        <a:solidFill>
                          <a:srgbClr val="3366FF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6</a:t>
                      </a:r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7</a:t>
                      </a:r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600" dirty="0" smtClean="0">
                          <a:latin typeface="Comic Sans MS" pitchFamily="66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6600"/>
                          </a:solidFill>
                          <a:latin typeface="Comic Sans MS" pitchFamily="66" charset="0"/>
                        </a:rPr>
                        <a:t>4</a:t>
                      </a:r>
                      <a:endParaRPr lang="en-GB" sz="4800" dirty="0">
                        <a:solidFill>
                          <a:srgbClr val="FF66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5</a:t>
                      </a:r>
                      <a:endParaRPr lang="en-GB" sz="4800" dirty="0">
                        <a:solidFill>
                          <a:srgbClr val="3366FF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3</a:t>
                      </a:r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9</a:t>
                      </a:r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3491880" y="4365104"/>
            <a:ext cx="5400600" cy="0"/>
          </a:xfrm>
          <a:prstGeom prst="line">
            <a:avLst/>
          </a:prstGeom>
          <a:ln w="57150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491880" y="5445224"/>
            <a:ext cx="5400600" cy="0"/>
          </a:xfrm>
          <a:prstGeom prst="line">
            <a:avLst/>
          </a:prstGeom>
          <a:ln w="57150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9512" y="1484784"/>
            <a:ext cx="1620000" cy="4832093"/>
          </a:xfrm>
          <a:prstGeom prst="rect">
            <a:avLst/>
          </a:prstGeom>
          <a:solidFill>
            <a:srgbClr val="53FF5E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solidFill>
                  <a:srgbClr val="7030A0"/>
                </a:solidFill>
              </a:rPr>
              <a:t>Is the </a:t>
            </a:r>
            <a:r>
              <a:rPr lang="en-GB" sz="2800" b="1" u="sng" dirty="0" smtClean="0">
                <a:solidFill>
                  <a:srgbClr val="7030A0"/>
                </a:solidFill>
              </a:rPr>
              <a:t>largest</a:t>
            </a:r>
            <a:r>
              <a:rPr lang="en-GB" sz="2800" b="1" dirty="0" smtClean="0">
                <a:solidFill>
                  <a:srgbClr val="7030A0"/>
                </a:solidFill>
              </a:rPr>
              <a:t> number on top?</a:t>
            </a:r>
          </a:p>
          <a:p>
            <a:pPr algn="ctr"/>
            <a:endParaRPr lang="en-GB" sz="2800" b="1" dirty="0" smtClean="0">
              <a:solidFill>
                <a:srgbClr val="7030A0"/>
              </a:solidFill>
            </a:endParaRPr>
          </a:p>
          <a:p>
            <a:pPr algn="ctr"/>
            <a:endParaRPr lang="en-GB" sz="2800" b="1" dirty="0">
              <a:solidFill>
                <a:srgbClr val="7030A0"/>
              </a:solidFill>
            </a:endParaRPr>
          </a:p>
          <a:p>
            <a:pPr algn="ctr"/>
            <a:endParaRPr lang="en-GB" sz="2800" b="1" dirty="0">
              <a:solidFill>
                <a:srgbClr val="7030A0"/>
              </a:solidFill>
            </a:endParaRPr>
          </a:p>
          <a:p>
            <a:pPr algn="ctr"/>
            <a:r>
              <a:rPr lang="en-GB" sz="2800" b="1" dirty="0" smtClean="0">
                <a:solidFill>
                  <a:srgbClr val="7030A0"/>
                </a:solidFill>
              </a:rPr>
              <a:t>Do I need to </a:t>
            </a:r>
            <a:r>
              <a:rPr lang="en-GB" sz="2800" b="1" u="sng" dirty="0" smtClean="0">
                <a:solidFill>
                  <a:srgbClr val="7030A0"/>
                </a:solidFill>
              </a:rPr>
              <a:t>exchange</a:t>
            </a:r>
            <a:r>
              <a:rPr lang="en-GB" sz="2800" b="1" dirty="0" smtClean="0">
                <a:solidFill>
                  <a:srgbClr val="7030A0"/>
                </a:solidFill>
              </a:rPr>
              <a:t>?</a:t>
            </a:r>
            <a:endParaRPr lang="en-GB" sz="28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27984" y="1124744"/>
            <a:ext cx="2753054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400" b="1" dirty="0" smtClean="0">
                <a:solidFill>
                  <a:srgbClr val="FF0000"/>
                </a:solidFill>
              </a:rPr>
              <a:t>X</a:t>
            </a:r>
            <a:endParaRPr lang="en-US" sz="34400" b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573881" y="138645"/>
            <a:ext cx="8130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Use written method of subtraction</a:t>
            </a:r>
            <a:endParaRPr lang="en-GB" sz="2000" b="1" dirty="0">
              <a:solidFill>
                <a:srgbClr val="5B9BD5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151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189271"/>
              </p:ext>
            </p:extLst>
          </p:nvPr>
        </p:nvGraphicFramePr>
        <p:xfrm>
          <a:off x="2123728" y="1052736"/>
          <a:ext cx="6780757" cy="5516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61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61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85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3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61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err="1" smtClean="0">
                          <a:solidFill>
                            <a:srgbClr val="FF6600"/>
                          </a:solidFill>
                          <a:latin typeface="Comic Sans MS" pitchFamily="66" charset="0"/>
                        </a:rPr>
                        <a:t>Th</a:t>
                      </a:r>
                      <a:endParaRPr lang="en-GB" sz="4800" dirty="0" smtClean="0">
                        <a:solidFill>
                          <a:srgbClr val="FF66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FF6600"/>
                          </a:solidFill>
                          <a:latin typeface="Comic Sans MS" pitchFamily="66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5</a:t>
                      </a:r>
                      <a:endParaRPr lang="en-GB" sz="4800" dirty="0">
                        <a:solidFill>
                          <a:srgbClr val="3366FF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3</a:t>
                      </a:r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9</a:t>
                      </a:r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600" dirty="0" smtClean="0">
                          <a:latin typeface="Comic Sans MS" pitchFamily="66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solidFill>
                          <a:srgbClr val="FF66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2</a:t>
                      </a:r>
                      <a:endParaRPr lang="en-GB" sz="4800" dirty="0">
                        <a:solidFill>
                          <a:srgbClr val="3366FF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6</a:t>
                      </a:r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7</a:t>
                      </a:r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3491880" y="4365104"/>
            <a:ext cx="5400600" cy="0"/>
          </a:xfrm>
          <a:prstGeom prst="line">
            <a:avLst/>
          </a:prstGeom>
          <a:ln w="57150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491880" y="5445224"/>
            <a:ext cx="5400600" cy="0"/>
          </a:xfrm>
          <a:prstGeom prst="line">
            <a:avLst/>
          </a:prstGeom>
          <a:ln w="57150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9512" y="1484784"/>
            <a:ext cx="1620000" cy="4832093"/>
          </a:xfrm>
          <a:prstGeom prst="rect">
            <a:avLst/>
          </a:prstGeom>
          <a:solidFill>
            <a:srgbClr val="53FF5E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solidFill>
                  <a:srgbClr val="7030A0"/>
                </a:solidFill>
              </a:rPr>
              <a:t>Is the </a:t>
            </a:r>
            <a:r>
              <a:rPr lang="en-GB" sz="2800" b="1" u="sng" dirty="0" smtClean="0">
                <a:solidFill>
                  <a:srgbClr val="7030A0"/>
                </a:solidFill>
              </a:rPr>
              <a:t>largest</a:t>
            </a:r>
            <a:r>
              <a:rPr lang="en-GB" sz="2800" b="1" dirty="0" smtClean="0">
                <a:solidFill>
                  <a:srgbClr val="7030A0"/>
                </a:solidFill>
              </a:rPr>
              <a:t> number on top?</a:t>
            </a:r>
          </a:p>
          <a:p>
            <a:pPr algn="ctr"/>
            <a:endParaRPr lang="en-GB" sz="2800" b="1" dirty="0" smtClean="0">
              <a:solidFill>
                <a:srgbClr val="7030A0"/>
              </a:solidFill>
            </a:endParaRPr>
          </a:p>
          <a:p>
            <a:pPr algn="ctr"/>
            <a:endParaRPr lang="en-GB" sz="2800" b="1" dirty="0">
              <a:solidFill>
                <a:srgbClr val="7030A0"/>
              </a:solidFill>
            </a:endParaRPr>
          </a:p>
          <a:p>
            <a:pPr algn="ctr"/>
            <a:endParaRPr lang="en-GB" sz="2800" b="1" dirty="0">
              <a:solidFill>
                <a:srgbClr val="7030A0"/>
              </a:solidFill>
            </a:endParaRPr>
          </a:p>
          <a:p>
            <a:pPr algn="ctr"/>
            <a:r>
              <a:rPr lang="en-GB" sz="2800" b="1" dirty="0" smtClean="0">
                <a:solidFill>
                  <a:srgbClr val="7030A0"/>
                </a:solidFill>
              </a:rPr>
              <a:t>Do I need to </a:t>
            </a:r>
            <a:r>
              <a:rPr lang="en-GB" sz="2800" b="1" u="sng" dirty="0" smtClean="0">
                <a:solidFill>
                  <a:srgbClr val="7030A0"/>
                </a:solidFill>
              </a:rPr>
              <a:t>exchange</a:t>
            </a:r>
            <a:r>
              <a:rPr lang="en-GB" sz="2800" b="1" dirty="0" smtClean="0">
                <a:solidFill>
                  <a:srgbClr val="7030A0"/>
                </a:solidFill>
              </a:rPr>
              <a:t>?</a:t>
            </a:r>
            <a:endParaRPr lang="en-GB" sz="2800" b="1" dirty="0">
              <a:solidFill>
                <a:srgbClr val="7030A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573881" y="138645"/>
            <a:ext cx="8130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Use written method of subtraction</a:t>
            </a:r>
            <a:endParaRPr lang="en-GB" sz="2000" b="1" dirty="0">
              <a:solidFill>
                <a:srgbClr val="5B9BD5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348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9385643"/>
              </p:ext>
            </p:extLst>
          </p:nvPr>
        </p:nvGraphicFramePr>
        <p:xfrm>
          <a:off x="2123728" y="1052736"/>
          <a:ext cx="6780757" cy="5516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61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61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85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3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61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err="1" smtClean="0">
                          <a:solidFill>
                            <a:srgbClr val="FF6600"/>
                          </a:solidFill>
                          <a:latin typeface="Comic Sans MS" pitchFamily="66" charset="0"/>
                        </a:rPr>
                        <a:t>Th</a:t>
                      </a:r>
                      <a:endParaRPr lang="en-GB" sz="4800" dirty="0" smtClean="0">
                        <a:solidFill>
                          <a:srgbClr val="FF66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FF6600"/>
                          </a:solidFill>
                          <a:latin typeface="Comic Sans MS" pitchFamily="66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5</a:t>
                      </a:r>
                      <a:endParaRPr lang="en-GB" sz="4800" dirty="0">
                        <a:solidFill>
                          <a:srgbClr val="3366FF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3</a:t>
                      </a:r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9</a:t>
                      </a:r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600" dirty="0" smtClean="0">
                          <a:latin typeface="Comic Sans MS" pitchFamily="66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solidFill>
                          <a:srgbClr val="FF66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2</a:t>
                      </a:r>
                      <a:endParaRPr lang="en-GB" sz="4800" dirty="0">
                        <a:solidFill>
                          <a:srgbClr val="3366FF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6</a:t>
                      </a:r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7</a:t>
                      </a:r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3491880" y="4365104"/>
            <a:ext cx="5400600" cy="0"/>
          </a:xfrm>
          <a:prstGeom prst="line">
            <a:avLst/>
          </a:prstGeom>
          <a:ln w="57150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491880" y="5445224"/>
            <a:ext cx="5400600" cy="0"/>
          </a:xfrm>
          <a:prstGeom prst="line">
            <a:avLst/>
          </a:prstGeom>
          <a:ln w="57150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9512" y="1484784"/>
            <a:ext cx="1620000" cy="4832093"/>
          </a:xfrm>
          <a:prstGeom prst="rect">
            <a:avLst/>
          </a:prstGeom>
          <a:solidFill>
            <a:srgbClr val="53FF5E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solidFill>
                  <a:srgbClr val="7030A0"/>
                </a:solidFill>
              </a:rPr>
              <a:t>Is the </a:t>
            </a:r>
            <a:r>
              <a:rPr lang="en-GB" sz="2800" b="1" u="sng" dirty="0" smtClean="0">
                <a:solidFill>
                  <a:srgbClr val="7030A0"/>
                </a:solidFill>
              </a:rPr>
              <a:t>largest</a:t>
            </a:r>
            <a:r>
              <a:rPr lang="en-GB" sz="2800" b="1" dirty="0" smtClean="0">
                <a:solidFill>
                  <a:srgbClr val="7030A0"/>
                </a:solidFill>
              </a:rPr>
              <a:t> number on top?</a:t>
            </a:r>
          </a:p>
          <a:p>
            <a:pPr algn="ctr"/>
            <a:endParaRPr lang="en-GB" sz="2800" b="1" dirty="0" smtClean="0">
              <a:solidFill>
                <a:srgbClr val="7030A0"/>
              </a:solidFill>
            </a:endParaRPr>
          </a:p>
          <a:p>
            <a:pPr algn="ctr"/>
            <a:endParaRPr lang="en-GB" sz="2800" b="1" dirty="0">
              <a:solidFill>
                <a:srgbClr val="7030A0"/>
              </a:solidFill>
            </a:endParaRPr>
          </a:p>
          <a:p>
            <a:pPr algn="ctr"/>
            <a:endParaRPr lang="en-GB" sz="2800" b="1" dirty="0">
              <a:solidFill>
                <a:srgbClr val="7030A0"/>
              </a:solidFill>
            </a:endParaRPr>
          </a:p>
          <a:p>
            <a:pPr algn="ctr"/>
            <a:r>
              <a:rPr lang="en-GB" sz="2800" b="1" dirty="0" smtClean="0">
                <a:solidFill>
                  <a:srgbClr val="7030A0"/>
                </a:solidFill>
              </a:rPr>
              <a:t>Do I need to </a:t>
            </a:r>
            <a:r>
              <a:rPr lang="en-GB" sz="2800" b="1" u="sng" dirty="0" smtClean="0">
                <a:solidFill>
                  <a:srgbClr val="7030A0"/>
                </a:solidFill>
              </a:rPr>
              <a:t>exchange</a:t>
            </a:r>
            <a:r>
              <a:rPr lang="en-GB" sz="2800" b="1" dirty="0" smtClean="0">
                <a:solidFill>
                  <a:srgbClr val="7030A0"/>
                </a:solidFill>
              </a:rPr>
              <a:t>?</a:t>
            </a:r>
            <a:endParaRPr lang="en-GB" sz="2800" b="1" dirty="0">
              <a:solidFill>
                <a:srgbClr val="7030A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573881" y="138645"/>
            <a:ext cx="8130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Use written method of subtraction</a:t>
            </a:r>
            <a:endParaRPr lang="en-GB" sz="2000" b="1" dirty="0">
              <a:solidFill>
                <a:srgbClr val="5B9BD5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77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0737272"/>
              </p:ext>
            </p:extLst>
          </p:nvPr>
        </p:nvGraphicFramePr>
        <p:xfrm>
          <a:off x="2123728" y="1052736"/>
          <a:ext cx="6780757" cy="5516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61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61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85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3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61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err="1" smtClean="0">
                          <a:solidFill>
                            <a:srgbClr val="FF6600"/>
                          </a:solidFill>
                          <a:latin typeface="Comic Sans MS" pitchFamily="66" charset="0"/>
                        </a:rPr>
                        <a:t>Th</a:t>
                      </a:r>
                      <a:endParaRPr lang="en-GB" sz="4800" dirty="0" smtClean="0">
                        <a:solidFill>
                          <a:srgbClr val="FF66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FF6600"/>
                          </a:solidFill>
                          <a:latin typeface="Comic Sans MS" pitchFamily="66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7</a:t>
                      </a:r>
                      <a:endParaRPr lang="en-GB" sz="4800" dirty="0">
                        <a:solidFill>
                          <a:srgbClr val="3366FF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5</a:t>
                      </a:r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3</a:t>
                      </a:r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600" dirty="0" smtClean="0">
                          <a:latin typeface="Comic Sans MS" pitchFamily="66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6600"/>
                          </a:solidFill>
                          <a:latin typeface="Comic Sans MS" pitchFamily="66" charset="0"/>
                        </a:rPr>
                        <a:t>6</a:t>
                      </a:r>
                      <a:endParaRPr lang="en-GB" sz="4800" dirty="0">
                        <a:solidFill>
                          <a:srgbClr val="FF66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4</a:t>
                      </a:r>
                      <a:endParaRPr lang="en-GB" sz="4800" dirty="0">
                        <a:solidFill>
                          <a:srgbClr val="3366FF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2</a:t>
                      </a:r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3491880" y="4365104"/>
            <a:ext cx="5400600" cy="0"/>
          </a:xfrm>
          <a:prstGeom prst="line">
            <a:avLst/>
          </a:prstGeom>
          <a:ln w="57150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491880" y="5445224"/>
            <a:ext cx="5400600" cy="0"/>
          </a:xfrm>
          <a:prstGeom prst="line">
            <a:avLst/>
          </a:prstGeom>
          <a:ln w="57150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9512" y="2708920"/>
            <a:ext cx="1620000" cy="156966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FFFF00"/>
                </a:solidFill>
              </a:rPr>
              <a:t>What is WRONG HERE?</a:t>
            </a:r>
            <a:endParaRPr lang="en-GB" sz="3200" b="1" dirty="0">
              <a:solidFill>
                <a:srgbClr val="FFFF00"/>
              </a:solidFill>
            </a:endParaRPr>
          </a:p>
        </p:txBody>
      </p:sp>
      <p:sp>
        <p:nvSpPr>
          <p:cNvPr id="3" name="Right Arrow 2"/>
          <p:cNvSpPr/>
          <p:nvPr/>
        </p:nvSpPr>
        <p:spPr>
          <a:xfrm>
            <a:off x="3779912" y="3861048"/>
            <a:ext cx="4176464" cy="432048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573881" y="138645"/>
            <a:ext cx="8130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Use written method of subtraction</a:t>
            </a:r>
            <a:endParaRPr lang="en-GB" sz="2000" b="1" dirty="0">
              <a:solidFill>
                <a:srgbClr val="5B9BD5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10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9214485"/>
              </p:ext>
            </p:extLst>
          </p:nvPr>
        </p:nvGraphicFramePr>
        <p:xfrm>
          <a:off x="2123728" y="1052736"/>
          <a:ext cx="6780757" cy="5516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61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61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85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3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61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err="1" smtClean="0">
                          <a:solidFill>
                            <a:srgbClr val="FF6600"/>
                          </a:solidFill>
                          <a:latin typeface="Comic Sans MS" pitchFamily="66" charset="0"/>
                        </a:rPr>
                        <a:t>Th</a:t>
                      </a:r>
                      <a:endParaRPr lang="en-GB" sz="4800" dirty="0" smtClean="0">
                        <a:solidFill>
                          <a:srgbClr val="FF66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FF6600"/>
                          </a:solidFill>
                          <a:latin typeface="Comic Sans MS" pitchFamily="66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5</a:t>
                      </a:r>
                      <a:endParaRPr lang="en-GB" sz="4800" dirty="0">
                        <a:solidFill>
                          <a:srgbClr val="3366FF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0</a:t>
                      </a:r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4</a:t>
                      </a:r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600" dirty="0" smtClean="0">
                          <a:latin typeface="Comic Sans MS" pitchFamily="66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6600"/>
                          </a:solidFill>
                          <a:latin typeface="Comic Sans MS" pitchFamily="66" charset="0"/>
                        </a:rPr>
                        <a:t>3</a:t>
                      </a:r>
                      <a:endParaRPr lang="en-GB" sz="4800" dirty="0">
                        <a:solidFill>
                          <a:srgbClr val="FF66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2</a:t>
                      </a:r>
                      <a:endParaRPr lang="en-GB" sz="4800" dirty="0">
                        <a:solidFill>
                          <a:srgbClr val="3366FF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5</a:t>
                      </a:r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7</a:t>
                      </a:r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3491880" y="4365104"/>
            <a:ext cx="5400600" cy="0"/>
          </a:xfrm>
          <a:prstGeom prst="line">
            <a:avLst/>
          </a:prstGeom>
          <a:ln w="57150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491880" y="5445224"/>
            <a:ext cx="5400600" cy="0"/>
          </a:xfrm>
          <a:prstGeom prst="line">
            <a:avLst/>
          </a:prstGeom>
          <a:ln w="57150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9512" y="1484784"/>
            <a:ext cx="1620000" cy="4832093"/>
          </a:xfrm>
          <a:prstGeom prst="rect">
            <a:avLst/>
          </a:prstGeom>
          <a:solidFill>
            <a:srgbClr val="53FF5E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solidFill>
                  <a:srgbClr val="7030A0"/>
                </a:solidFill>
              </a:rPr>
              <a:t>Is the </a:t>
            </a:r>
            <a:r>
              <a:rPr lang="en-GB" sz="2800" b="1" u="sng" dirty="0" smtClean="0">
                <a:solidFill>
                  <a:srgbClr val="7030A0"/>
                </a:solidFill>
              </a:rPr>
              <a:t>largest</a:t>
            </a:r>
            <a:r>
              <a:rPr lang="en-GB" sz="2800" b="1" dirty="0" smtClean="0">
                <a:solidFill>
                  <a:srgbClr val="7030A0"/>
                </a:solidFill>
              </a:rPr>
              <a:t> number on top?</a:t>
            </a:r>
          </a:p>
          <a:p>
            <a:pPr algn="ctr"/>
            <a:endParaRPr lang="en-GB" sz="2800" b="1" dirty="0" smtClean="0">
              <a:solidFill>
                <a:srgbClr val="7030A0"/>
              </a:solidFill>
            </a:endParaRPr>
          </a:p>
          <a:p>
            <a:pPr algn="ctr"/>
            <a:endParaRPr lang="en-GB" sz="2800" b="1" dirty="0">
              <a:solidFill>
                <a:srgbClr val="7030A0"/>
              </a:solidFill>
            </a:endParaRPr>
          </a:p>
          <a:p>
            <a:pPr algn="ctr"/>
            <a:endParaRPr lang="en-GB" sz="2800" b="1" dirty="0">
              <a:solidFill>
                <a:srgbClr val="7030A0"/>
              </a:solidFill>
            </a:endParaRPr>
          </a:p>
          <a:p>
            <a:pPr algn="ctr"/>
            <a:r>
              <a:rPr lang="en-GB" sz="2800" b="1" dirty="0" smtClean="0">
                <a:solidFill>
                  <a:srgbClr val="7030A0"/>
                </a:solidFill>
              </a:rPr>
              <a:t>Do I need to </a:t>
            </a:r>
            <a:r>
              <a:rPr lang="en-GB" sz="2800" b="1" u="sng" dirty="0" smtClean="0">
                <a:solidFill>
                  <a:srgbClr val="7030A0"/>
                </a:solidFill>
              </a:rPr>
              <a:t>exchange</a:t>
            </a:r>
            <a:r>
              <a:rPr lang="en-GB" sz="2800" b="1" dirty="0" smtClean="0">
                <a:solidFill>
                  <a:srgbClr val="7030A0"/>
                </a:solidFill>
              </a:rPr>
              <a:t>?</a:t>
            </a:r>
            <a:endParaRPr lang="en-GB" sz="28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27784" y="5805264"/>
            <a:ext cx="5881137" cy="58477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What about exchanging with a 0?</a:t>
            </a:r>
            <a:endParaRPr lang="en-US" sz="32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573881" y="138645"/>
            <a:ext cx="8130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Use written method of subtraction</a:t>
            </a:r>
            <a:endParaRPr lang="en-GB" sz="2000" b="1" dirty="0">
              <a:solidFill>
                <a:srgbClr val="5B9BD5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378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Custom 1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A95F8D8-BED7-47C2-9EF2-2858A6BABD79}"/>
</file>

<file path=customXml/itemProps2.xml><?xml version="1.0" encoding="utf-8"?>
<ds:datastoreItem xmlns:ds="http://schemas.openxmlformats.org/officeDocument/2006/customXml" ds:itemID="{EE52A833-DABC-4C33-8DE0-1D8326B15CD9}"/>
</file>

<file path=customXml/itemProps3.xml><?xml version="1.0" encoding="utf-8"?>
<ds:datastoreItem xmlns:ds="http://schemas.openxmlformats.org/officeDocument/2006/customXml" ds:itemID="{BCBD9A8E-4C67-4B48-8DD0-C6AE66B70393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2287</TotalTime>
  <Words>859</Words>
  <Application>Microsoft Office PowerPoint</Application>
  <PresentationFormat>On-screen Show (4:3)</PresentationFormat>
  <Paragraphs>294</Paragraphs>
  <Slides>23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Calibri</vt:lpstr>
      <vt:lpstr>Calibri Light</vt:lpstr>
      <vt:lpstr>Cambria</vt:lpstr>
      <vt:lpstr>Comic Sans MS</vt:lpstr>
      <vt:lpstr>MS Mincho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Looking for learning!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ZKhalid</cp:lastModifiedBy>
  <cp:revision>212</cp:revision>
  <dcterms:created xsi:type="dcterms:W3CDTF">2018-09-13T11:08:58Z</dcterms:created>
  <dcterms:modified xsi:type="dcterms:W3CDTF">2021-02-17T18:41:52Z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