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2" r:id="rId1"/>
  </p:sldMasterIdLst>
  <p:notesMasterIdLst>
    <p:notesMasterId r:id="rId22"/>
  </p:notesMasterIdLst>
  <p:sldIdLst>
    <p:sldId id="350" r:id="rId2"/>
    <p:sldId id="351" r:id="rId3"/>
    <p:sldId id="353" r:id="rId4"/>
    <p:sldId id="354" r:id="rId5"/>
    <p:sldId id="355" r:id="rId6"/>
    <p:sldId id="356" r:id="rId7"/>
    <p:sldId id="357" r:id="rId8"/>
    <p:sldId id="358" r:id="rId9"/>
    <p:sldId id="359" r:id="rId10"/>
    <p:sldId id="360" r:id="rId11"/>
    <p:sldId id="361" r:id="rId12"/>
    <p:sldId id="362" r:id="rId13"/>
    <p:sldId id="370" r:id="rId14"/>
    <p:sldId id="371" r:id="rId15"/>
    <p:sldId id="372" r:id="rId16"/>
    <p:sldId id="373" r:id="rId17"/>
    <p:sldId id="374" r:id="rId18"/>
    <p:sldId id="375" r:id="rId19"/>
    <p:sldId id="376" r:id="rId20"/>
    <p:sldId id="377" r:id="rId21"/>
  </p:sldIdLst>
  <p:sldSz cx="9144000" cy="6858000" type="screen4x3"/>
  <p:notesSz cx="6858000" cy="9144000"/>
  <p:embeddedFontLst>
    <p:embeddedFont>
      <p:font typeface="Twinkl SemiBold" charset="0"/>
      <p:bold r:id="rId23"/>
    </p:embeddedFont>
    <p:embeddedFont>
      <p:font typeface="Twinkl" panose="020B0604020202020204" charset="0"/>
      <p:regular r:id="rId24"/>
      <p:bold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winkl" pitchFamily="2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winkl" pitchFamily="2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winkl" pitchFamily="2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winkl" pitchFamily="2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winkl" pitchFamily="2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winkl" pitchFamily="2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winkl" pitchFamily="2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winkl" pitchFamily="2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winkl" pitchFamily="2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317">
          <p15:clr>
            <a:srgbClr val="A4A3A4"/>
          </p15:clr>
        </p15:guide>
        <p15:guide id="4" pos="476">
          <p15:clr>
            <a:srgbClr val="A4A3A4"/>
          </p15:clr>
        </p15:guide>
        <p15:guide id="5" pos="5284">
          <p15:clr>
            <a:srgbClr val="A4A3A4"/>
          </p15:clr>
        </p15:guide>
        <p15:guide id="6" pos="5443">
          <p15:clr>
            <a:srgbClr val="A4A3A4"/>
          </p15:clr>
        </p15:guide>
        <p15:guide id="7" orient="horz" pos="323">
          <p15:clr>
            <a:srgbClr val="A4A3A4"/>
          </p15:clr>
        </p15:guide>
        <p15:guide id="8" orient="horz" pos="482">
          <p15:clr>
            <a:srgbClr val="A4A3A4"/>
          </p15:clr>
        </p15:guide>
        <p15:guide id="9" orient="horz" pos="3997">
          <p15:clr>
            <a:srgbClr val="A4A3A4"/>
          </p15:clr>
        </p15:guide>
        <p15:guide id="10" orient="horz" pos="383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DD5F3"/>
    <a:srgbClr val="87BD31"/>
    <a:srgbClr val="FAB001"/>
    <a:srgbClr val="F1FBFE"/>
    <a:srgbClr val="2AC0C1"/>
    <a:srgbClr val="F08214"/>
    <a:srgbClr val="32B7BC"/>
    <a:srgbClr val="F6FC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24" autoAdjust="0"/>
    <p:restoredTop sz="96019" autoAdjust="0"/>
  </p:normalViewPr>
  <p:slideViewPr>
    <p:cSldViewPr snapToGrid="0" showGuides="1">
      <p:cViewPr varScale="1">
        <p:scale>
          <a:sx n="73" d="100"/>
          <a:sy n="73" d="100"/>
        </p:scale>
        <p:origin x="1278" y="72"/>
      </p:cViewPr>
      <p:guideLst>
        <p:guide orient="horz" pos="2160"/>
        <p:guide pos="2880"/>
        <p:guide pos="317"/>
        <p:guide pos="476"/>
        <p:guide pos="5284"/>
        <p:guide pos="5443"/>
        <p:guide orient="horz" pos="323"/>
        <p:guide orient="horz" pos="482"/>
        <p:guide orient="horz" pos="3997"/>
        <p:guide orient="horz" pos="383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8780AA-C673-4906-81AC-9F30FAF27CC0}" type="datetimeFigureOut">
              <a:rPr lang="en-GB" smtClean="0"/>
              <a:t>18/05/2020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04E719-4CA8-4397-A5E6-C3B737797B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1366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084AE4-E3E7-4652-B1B8-3F2D3034601B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00038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084AE4-E3E7-4652-B1B8-3F2D3034601B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77494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084AE4-E3E7-4652-B1B8-3F2D3034601B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944957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084AE4-E3E7-4652-B1B8-3F2D3034601B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22056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084AE4-E3E7-4652-B1B8-3F2D3034601B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87918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084AE4-E3E7-4652-B1B8-3F2D3034601B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84974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084AE4-E3E7-4652-B1B8-3F2D3034601B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21343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084AE4-E3E7-4652-B1B8-3F2D3034601B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25878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285DC097-7082-469A-917D-A3BD469158B7}"/>
              </a:ext>
            </a:extLst>
          </p:cNvPr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solidFill>
                  <a:srgbClr val="FFFFFF"/>
                </a:solidFill>
              </a:rPr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6725" y="1122363"/>
            <a:ext cx="8201025" cy="2387600"/>
          </a:xfrm>
        </p:spPr>
        <p:txBody>
          <a:bodyPr>
            <a:normAutofit/>
          </a:bodyPr>
          <a:lstStyle>
            <a:lvl1pPr algn="ctr">
              <a:defRPr sz="4000">
                <a:latin typeface="Twinkl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6725" y="3602038"/>
            <a:ext cx="8201025" cy="1655762"/>
          </a:xfrm>
        </p:spPr>
        <p:txBody>
          <a:bodyPr/>
          <a:lstStyle>
            <a:lvl1pPr marL="0" indent="0" algn="ctr">
              <a:buNone/>
              <a:defRPr sz="2400">
                <a:latin typeface="Twinkl" pitchFamily="2" charset="0"/>
                <a:ea typeface="Sassoon Infant Rg" panose="02000503030000020003" pitchFamily="50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293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249" y="549275"/>
            <a:ext cx="8181975" cy="1325563"/>
          </a:xfrm>
          <a:noFill/>
          <a:ln>
            <a:noFill/>
          </a:ln>
        </p:spPr>
        <p:txBody>
          <a:bodyPr>
            <a:normAutofit/>
          </a:bodyPr>
          <a:lstStyle>
            <a:lvl1pPr>
              <a:defRPr sz="4000" b="1">
                <a:latin typeface="Twinkl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012" y="2014537"/>
            <a:ext cx="8181975" cy="4351338"/>
          </a:xfrm>
          <a:noFill/>
          <a:ln>
            <a:noFill/>
          </a:ln>
        </p:spPr>
        <p:txBody>
          <a:bodyPr/>
          <a:lstStyle>
            <a:lvl1pPr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Twinkl" pitchFamily="2" charset="0"/>
                <a:ea typeface="Sassoon Infant Rg" panose="02000503030000020003" pitchFamily="50" charset="0"/>
              </a:defRPr>
            </a:lvl2pPr>
            <a:lvl3pPr>
              <a:defRPr sz="1400">
                <a:latin typeface="Twinkl" pitchFamily="2" charset="0"/>
                <a:ea typeface="Sassoon Infant Rg" panose="02000503030000020003" pitchFamily="50" charset="0"/>
              </a:defRPr>
            </a:lvl3pPr>
            <a:lvl4pPr>
              <a:defRPr sz="1400">
                <a:latin typeface="Twinkl" pitchFamily="2" charset="0"/>
                <a:ea typeface="Sassoon Infant Rg" panose="02000503030000020003" pitchFamily="50" charset="0"/>
              </a:defRPr>
            </a:lvl4pPr>
            <a:lvl5pPr>
              <a:defRPr sz="1400">
                <a:latin typeface="Twinkl" pitchFamily="2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603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nit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750" y="2359034"/>
            <a:ext cx="8064500" cy="655294"/>
          </a:xfrm>
          <a:noFill/>
          <a:ln>
            <a:noFill/>
          </a:ln>
        </p:spPr>
        <p:txBody>
          <a:bodyPr>
            <a:noAutofit/>
          </a:bodyPr>
          <a:lstStyle>
            <a:lvl1pPr algn="ctr">
              <a:defRPr sz="6600" b="1">
                <a:solidFill>
                  <a:schemeClr val="bg1"/>
                </a:solidFill>
                <a:latin typeface="Tuffy" panose="020B0603060100000000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1654969" y="3199950"/>
            <a:ext cx="5834062" cy="543989"/>
          </a:xfrm>
          <a:noFill/>
          <a:ln>
            <a:noFill/>
          </a:ln>
        </p:spPr>
        <p:txBody>
          <a:bodyPr anchor="ctr" anchorCtr="1"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  <a:latin typeface="Tuffy" panose="020B0603060100000000" pitchFamily="34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968499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:a16="http://schemas.microsoft.com/office/drawing/2014/main" id="{62ABBFF5-3088-42D4-A347-B3B1CC4957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3288" y="6196013"/>
            <a:ext cx="57626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8586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:a16="http://schemas.microsoft.com/office/drawing/2014/main" id="{051486A8-A655-47E4-8CCE-E9492BE4D2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3288" y="6196013"/>
            <a:ext cx="57626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0789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97B3D89E-3F81-4008-9A79-1B0DD9A49755}"/>
              </a:ext>
            </a:extLst>
          </p:cNvPr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solidFill>
                  <a:srgbClr val="FFFFFF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09152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ole Class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1BFC6BC2-7C48-4F90-8829-36FC608C7B3B}"/>
              </a:ext>
            </a:extLst>
          </p:cNvPr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solidFill>
                  <a:srgbClr val="FFFFFF"/>
                </a:solidFill>
              </a:rPr>
              <a:t> </a:t>
            </a:r>
          </a:p>
        </p:txBody>
      </p:sp>
      <p:pic>
        <p:nvPicPr>
          <p:cNvPr id="3" name="Whole Class">
            <a:extLst>
              <a:ext uri="{FF2B5EF4-FFF2-40B4-BE49-F238E27FC236}">
                <a16:creationId xmlns:a16="http://schemas.microsoft.com/office/drawing/2014/main" id="{91F8BFD8-30C4-467B-B4EC-207BC756E9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0300" y="612775"/>
            <a:ext cx="12382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76514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ividual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85A8D808-720A-4C4B-827E-3F25A8BDA8D7}"/>
              </a:ext>
            </a:extLst>
          </p:cNvPr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solidFill>
                  <a:srgbClr val="FFFFFF"/>
                </a:solidFill>
              </a:rPr>
              <a:t> </a:t>
            </a:r>
          </a:p>
        </p:txBody>
      </p:sp>
      <p:pic>
        <p:nvPicPr>
          <p:cNvPr id="3" name="Individual Work">
            <a:extLst>
              <a:ext uri="{FF2B5EF4-FFF2-40B4-BE49-F238E27FC236}">
                <a16:creationId xmlns:a16="http://schemas.microsoft.com/office/drawing/2014/main" id="{18AE4A4B-D186-41D6-90B1-4D886072EB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612775"/>
            <a:ext cx="865188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80973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irs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750F39D2-AE09-4A81-A9C1-67B5B3F00323}"/>
              </a:ext>
            </a:extLst>
          </p:cNvPr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solidFill>
                  <a:srgbClr val="FFFFFF"/>
                </a:solidFill>
              </a:rPr>
              <a:t> </a:t>
            </a:r>
          </a:p>
        </p:txBody>
      </p:sp>
      <p:pic>
        <p:nvPicPr>
          <p:cNvPr id="3" name="Pairs">
            <a:extLst>
              <a:ext uri="{FF2B5EF4-FFF2-40B4-BE49-F238E27FC236}">
                <a16:creationId xmlns:a16="http://schemas.microsoft.com/office/drawing/2014/main" id="{48FD8AE8-C228-46EA-BA6C-860C9FF7F8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612775"/>
            <a:ext cx="865188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65376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lking Partners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67A2D2FB-5610-47ED-99C1-D361ECD667DB}"/>
              </a:ext>
            </a:extLst>
          </p:cNvPr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solidFill>
                  <a:srgbClr val="FFFFFF"/>
                </a:solidFill>
              </a:rPr>
              <a:t> </a:t>
            </a:r>
          </a:p>
        </p:txBody>
      </p:sp>
      <p:pic>
        <p:nvPicPr>
          <p:cNvPr id="3" name="Talking Partners">
            <a:extLst>
              <a:ext uri="{FF2B5EF4-FFF2-40B4-BE49-F238E27FC236}">
                <a16:creationId xmlns:a16="http://schemas.microsoft.com/office/drawing/2014/main" id="{5C4DEF7E-3086-4EA7-B8C0-78D73F4A00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612775"/>
            <a:ext cx="865188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87633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ups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F32695E7-9447-4489-8A50-4329B2EE8F3C}"/>
              </a:ext>
            </a:extLst>
          </p:cNvPr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solidFill>
                  <a:srgbClr val="FFFFFF"/>
                </a:solidFill>
              </a:rPr>
              <a:t> </a:t>
            </a:r>
          </a:p>
        </p:txBody>
      </p:sp>
      <p:pic>
        <p:nvPicPr>
          <p:cNvPr id="3" name="Group Work">
            <a:extLst>
              <a:ext uri="{FF2B5EF4-FFF2-40B4-BE49-F238E27FC236}">
                <a16:creationId xmlns:a16="http://schemas.microsoft.com/office/drawing/2014/main" id="{D87FD383-36FB-42A3-974F-C820F347D9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612775"/>
            <a:ext cx="865188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8772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ntal and Oral Starter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30E4CEEE-1B9D-4013-BA83-3326FAAF8A01}"/>
              </a:ext>
            </a:extLst>
          </p:cNvPr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solidFill>
                  <a:srgbClr val="FFFFFF"/>
                </a:solidFill>
              </a:rPr>
              <a:t> </a:t>
            </a:r>
          </a:p>
        </p:txBody>
      </p:sp>
      <p:pic>
        <p:nvPicPr>
          <p:cNvPr id="3" name="Picture 12">
            <a:extLst>
              <a:ext uri="{FF2B5EF4-FFF2-40B4-BE49-F238E27FC236}">
                <a16:creationId xmlns:a16="http://schemas.microsoft.com/office/drawing/2014/main" id="{C2453CE8-E030-4B4A-8522-E83A614670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612775"/>
            <a:ext cx="863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0512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sesment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A59E6B68-88A7-4F5A-A1E3-3AC660D3B0DC}"/>
              </a:ext>
            </a:extLst>
          </p:cNvPr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solidFill>
                  <a:srgbClr val="FFFFFF"/>
                </a:solidFill>
              </a:rPr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6E3F42B-7717-4FEB-85A7-E0CF2A7AD6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612775"/>
            <a:ext cx="865188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197" y="2153354"/>
            <a:ext cx="8220075" cy="4242683"/>
          </a:xfrm>
        </p:spPr>
        <p:txBody>
          <a:bodyPr/>
          <a:lstStyle>
            <a:lvl1pPr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Twinkl" pitchFamily="2" charset="0"/>
                <a:ea typeface="Sassoon Infant Rg" panose="02000503030000020003" pitchFamily="50" charset="0"/>
              </a:defRPr>
            </a:lvl2pPr>
            <a:lvl3pPr>
              <a:defRPr sz="1400">
                <a:latin typeface="Twinkl" pitchFamily="2" charset="0"/>
                <a:ea typeface="Sassoon Infant Rg" panose="02000503030000020003" pitchFamily="50" charset="0"/>
              </a:defRPr>
            </a:lvl3pPr>
            <a:lvl4pPr>
              <a:defRPr sz="1400">
                <a:latin typeface="Twinkl" pitchFamily="2" charset="0"/>
                <a:ea typeface="Sassoon Infant Rg" panose="02000503030000020003" pitchFamily="50" charset="0"/>
              </a:defRPr>
            </a:lvl4pPr>
            <a:lvl5pPr>
              <a:defRPr sz="1400">
                <a:latin typeface="Twinkl" pitchFamily="2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198" y="485773"/>
            <a:ext cx="8220075" cy="1595581"/>
          </a:xfrm>
        </p:spPr>
        <p:txBody>
          <a:bodyPr>
            <a:normAutofit/>
          </a:bodyPr>
          <a:lstStyle>
            <a:lvl1pPr>
              <a:defRPr sz="3600" b="0">
                <a:latin typeface="Twinkl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58185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F5C921C6-2102-42EC-99C5-8ABF89682E9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90538" y="695325"/>
            <a:ext cx="8162925" cy="1150938"/>
          </a:xfrm>
          <a:prstGeom prst="roundRect">
            <a:avLst>
              <a:gd name="adj" fmla="val 9639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252000" tIns="252000" rIns="252000" bIns="25200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47AA967-A748-4D86-8588-D3A26541DA0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90538" y="1957388"/>
            <a:ext cx="8162925" cy="4387850"/>
          </a:xfrm>
          <a:prstGeom prst="roundRect">
            <a:avLst>
              <a:gd name="adj" fmla="val 2583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252000" tIns="252000" rIns="252000" bIns="252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697" r:id="rId10"/>
    <p:sldLayoutId id="2147483698" r:id="rId11"/>
    <p:sldLayoutId id="2147483708" r:id="rId12"/>
    <p:sldLayoutId id="2147483709" r:id="rId13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rgbClr val="1C1C1C"/>
          </a:solidFill>
          <a:latin typeface="Twinkl" pitchFamily="2" charset="0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1C1C1C"/>
          </a:solidFill>
          <a:latin typeface="Twinkl SemiBold" pitchFamily="2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1C1C1C"/>
          </a:solidFill>
          <a:latin typeface="Twinkl SemiBold" pitchFamily="2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1C1C1C"/>
          </a:solidFill>
          <a:latin typeface="Twinkl SemiBold" pitchFamily="2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1C1C1C"/>
          </a:solidFill>
          <a:latin typeface="Twinkl SemiBold" pitchFamily="2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C1C1C"/>
          </a:solidFill>
          <a:latin typeface="Sassoon Infant Md" panose="02000603050000020003" pitchFamily="50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C1C1C"/>
          </a:solidFill>
          <a:latin typeface="Sassoon Infant Md" panose="02000603050000020003" pitchFamily="50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C1C1C"/>
          </a:solidFill>
          <a:latin typeface="Sassoon Infant Md" panose="02000603050000020003" pitchFamily="50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C1C1C"/>
          </a:solidFill>
          <a:latin typeface="Sassoon Infant Md" panose="02000603050000020003" pitchFamily="50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1C1C1C"/>
          </a:solidFill>
          <a:latin typeface="Twinkl" pitchFamily="2" charset="0"/>
          <a:ea typeface="Sassoon Infant Rg" panose="02000503030000020003" pitchFamily="50" charset="0"/>
          <a:cs typeface="Twinkl" pitchFamily="2" charset="0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2" charset="0"/>
          <a:ea typeface="Sassoon Infant Rg" panose="02000503030000020003" pitchFamily="50" charset="0"/>
          <a:cs typeface="Twinkl" pitchFamily="2" charset="0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2" charset="0"/>
          <a:ea typeface="Sassoon Infant Rg" panose="02000503030000020003" pitchFamily="50" charset="0"/>
          <a:cs typeface="Twinkl" pitchFamily="2" charset="0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2" charset="0"/>
          <a:ea typeface="Sassoon Infant Rg" panose="02000503030000020003" pitchFamily="50" charset="0"/>
          <a:cs typeface="Twinkl" pitchFamily="2" charset="0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2" charset="0"/>
          <a:ea typeface="Sassoon Infant Rg" panose="02000503030000020003" pitchFamily="50" charset="0"/>
          <a:cs typeface="Twinkl" pitchFamily="2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3.png"/><Relationship Id="rId7" Type="http://schemas.openxmlformats.org/officeDocument/2006/relationships/image" Target="../media/image1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E7B4019C-4FC2-43B9-8BCF-062859F7FC58}"/>
              </a:ext>
            </a:extLst>
          </p:cNvPr>
          <p:cNvSpPr/>
          <p:nvPr/>
        </p:nvSpPr>
        <p:spPr>
          <a:xfrm>
            <a:off x="1177925" y="3627438"/>
            <a:ext cx="6765925" cy="2144712"/>
          </a:xfrm>
          <a:prstGeom prst="rect">
            <a:avLst/>
          </a:prstGeom>
          <a:solidFill>
            <a:srgbClr val="FAB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1600" dirty="0">
                <a:solidFill>
                  <a:schemeClr val="tx1"/>
                </a:solidFill>
                <a:cs typeface="Sassoon Infant Rg" panose="02000503030000020003" pitchFamily="50" charset="0"/>
              </a:rPr>
              <a:t>Roman numerals are based on 7 symbols: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altLang="en-US" sz="1600" dirty="0">
              <a:solidFill>
                <a:schemeClr val="tx1"/>
              </a:solidFill>
              <a:cs typeface="Sassoon Infant Rg" panose="02000503030000020003" pitchFamily="50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1600" b="1" dirty="0">
                <a:solidFill>
                  <a:schemeClr val="tx1"/>
                </a:solidFill>
                <a:cs typeface="Sassoon Infant Rg" panose="02000503030000020003" pitchFamily="50" charset="0"/>
              </a:rPr>
              <a:t>I, V, X, L, C, D </a:t>
            </a:r>
            <a:r>
              <a:rPr lang="en-GB" altLang="en-US" sz="1600" dirty="0">
                <a:solidFill>
                  <a:schemeClr val="tx1"/>
                </a:solidFill>
                <a:cs typeface="Sassoon Infant Rg" panose="02000503030000020003" pitchFamily="50" charset="0"/>
              </a:rPr>
              <a:t>and</a:t>
            </a:r>
            <a:r>
              <a:rPr lang="en-GB" altLang="en-US" sz="1600" b="1" dirty="0">
                <a:solidFill>
                  <a:schemeClr val="tx1"/>
                </a:solidFill>
                <a:cs typeface="Sassoon Infant Rg" panose="02000503030000020003" pitchFamily="50" charset="0"/>
              </a:rPr>
              <a:t> M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altLang="en-US" sz="1600" dirty="0">
              <a:solidFill>
                <a:schemeClr val="tx1"/>
              </a:solidFill>
              <a:cs typeface="Sassoon Infant Rg" panose="02000503030000020003" pitchFamily="50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1600" dirty="0">
                <a:solidFill>
                  <a:schemeClr val="tx1"/>
                </a:solidFill>
                <a:cs typeface="Sassoon Infant Rg" panose="02000503030000020003" pitchFamily="50" charset="0"/>
              </a:rPr>
              <a:t>These symbols can be combined to represent different values.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B2FDEB-3110-45B6-A6E6-0E86212A16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3" r="7981" b="61908"/>
          <a:stretch/>
        </p:blipFill>
        <p:spPr>
          <a:xfrm>
            <a:off x="444617" y="5670170"/>
            <a:ext cx="8254766" cy="739019"/>
          </a:xfrm>
          <a:prstGeom prst="round2SameRect">
            <a:avLst>
              <a:gd name="adj1" fmla="val 0"/>
              <a:gd name="adj2" fmla="val 22703"/>
            </a:avLst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3D30D99-C7EF-4534-B909-EBBE1FFBC1C0}"/>
              </a:ext>
            </a:extLst>
          </p:cNvPr>
          <p:cNvSpPr/>
          <p:nvPr/>
        </p:nvSpPr>
        <p:spPr>
          <a:xfrm>
            <a:off x="755650" y="1606550"/>
            <a:ext cx="7632700" cy="644525"/>
          </a:xfrm>
          <a:prstGeom prst="rect">
            <a:avLst/>
          </a:prstGeom>
          <a:solidFill>
            <a:srgbClr val="32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dirty="0">
                <a:solidFill>
                  <a:schemeClr val="tx1"/>
                </a:solidFill>
                <a:sym typeface="Sassoon Infant Rg" pitchFamily="2" charset="0"/>
              </a:rPr>
              <a:t>Roman numerals originated in ancient Rome.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C596E2F-A10D-468F-AC6B-1B71FA93CCE2}"/>
              </a:ext>
            </a:extLst>
          </p:cNvPr>
          <p:cNvSpPr/>
          <p:nvPr/>
        </p:nvSpPr>
        <p:spPr>
          <a:xfrm>
            <a:off x="1177925" y="2471738"/>
            <a:ext cx="6765925" cy="933450"/>
          </a:xfrm>
          <a:prstGeom prst="rect">
            <a:avLst/>
          </a:prstGeom>
          <a:solidFill>
            <a:srgbClr val="F08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108000" rIns="288000" bIns="108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1600" dirty="0">
                <a:solidFill>
                  <a:schemeClr val="tx1"/>
                </a:solidFill>
                <a:cs typeface="Sassoon Infant Rg" panose="02000503030000020003" pitchFamily="50" charset="0"/>
              </a:rPr>
              <a:t>This numeral system was used throughout Europe until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1600" dirty="0">
                <a:solidFill>
                  <a:schemeClr val="tx1"/>
                </a:solidFill>
                <a:cs typeface="Sassoon Infant Rg" panose="02000503030000020003" pitchFamily="50" charset="0"/>
              </a:rPr>
              <a:t>the late Middle Ages.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0B4D1B7-CD14-46E3-B52F-307CDEB74C10}"/>
              </a:ext>
            </a:extLst>
          </p:cNvPr>
          <p:cNvSpPr/>
          <p:nvPr/>
        </p:nvSpPr>
        <p:spPr>
          <a:xfrm>
            <a:off x="755650" y="696913"/>
            <a:ext cx="7632700" cy="615950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4000" b="1" dirty="0"/>
              <a:t>Roman Numerals</a:t>
            </a:r>
            <a:endParaRPr lang="en-GB" sz="4000" b="1" dirty="0"/>
          </a:p>
        </p:txBody>
      </p:sp>
      <p:pic>
        <p:nvPicPr>
          <p:cNvPr id="25607" name="Picture 3">
            <a:extLst>
              <a:ext uri="{FF2B5EF4-FFF2-40B4-BE49-F238E27FC236}">
                <a16:creationId xmlns:a16="http://schemas.microsoft.com/office/drawing/2014/main" id="{306B1643-B74A-4C21-BE3C-AA28A95DA6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5" y="2251075"/>
            <a:ext cx="792163" cy="387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8" name="Picture 9">
            <a:extLst>
              <a:ext uri="{FF2B5EF4-FFF2-40B4-BE49-F238E27FC236}">
                <a16:creationId xmlns:a16="http://schemas.microsoft.com/office/drawing/2014/main" id="{9E8D3EDF-8666-4265-92AF-4F2A24FCCA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251075"/>
            <a:ext cx="792162" cy="387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B3F2ED9-0466-484D-BF45-0E9F3B0795C2}"/>
              </a:ext>
            </a:extLst>
          </p:cNvPr>
          <p:cNvSpPr/>
          <p:nvPr/>
        </p:nvSpPr>
        <p:spPr>
          <a:xfrm>
            <a:off x="755650" y="574675"/>
            <a:ext cx="7632700" cy="1230313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4000" b="1" dirty="0"/>
              <a:t>Representing Numbers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4000" b="1" dirty="0"/>
              <a:t>with Roman Numerals</a:t>
            </a:r>
            <a:endParaRPr lang="en-GB" sz="4000" b="1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E031125-C683-4624-A357-F53B2990D2D8}"/>
              </a:ext>
            </a:extLst>
          </p:cNvPr>
          <p:cNvSpPr/>
          <p:nvPr/>
        </p:nvSpPr>
        <p:spPr>
          <a:xfrm>
            <a:off x="755650" y="4038600"/>
            <a:ext cx="7632700" cy="727075"/>
          </a:xfrm>
          <a:prstGeom prst="rect">
            <a:avLst/>
          </a:prstGeom>
          <a:solidFill>
            <a:srgbClr val="FAB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108000" rIns="288000" bIns="108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b="1" dirty="0">
                <a:solidFill>
                  <a:schemeClr val="tx1"/>
                </a:solidFill>
                <a:cs typeface="Sassoon Infant Rg" panose="02000503030000020003" pitchFamily="50" charset="0"/>
              </a:rPr>
              <a:t>XI, XII, XIII, XIV, XV, XVI, XVII, XVIII, XIX, XX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C52B8F4-A875-4674-B1AD-70DE1CB904EC}"/>
              </a:ext>
            </a:extLst>
          </p:cNvPr>
          <p:cNvSpPr/>
          <p:nvPr/>
        </p:nvSpPr>
        <p:spPr>
          <a:xfrm>
            <a:off x="755650" y="1976438"/>
            <a:ext cx="7632700" cy="735012"/>
          </a:xfrm>
          <a:prstGeom prst="rect">
            <a:avLst/>
          </a:prstGeom>
          <a:solidFill>
            <a:srgbClr val="32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dirty="0">
                <a:solidFill>
                  <a:schemeClr val="tx1"/>
                </a:solidFill>
                <a:sym typeface="Sassoon Infant Rg" pitchFamily="2" charset="0"/>
              </a:rPr>
              <a:t>How did you do?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5367750"/>
              </p:ext>
            </p:extLst>
          </p:nvPr>
        </p:nvGraphicFramePr>
        <p:xfrm>
          <a:off x="755650" y="2774242"/>
          <a:ext cx="7632696" cy="126435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954087">
                  <a:extLst>
                    <a:ext uri="{9D8B030D-6E8A-4147-A177-3AD203B41FA5}">
                      <a16:colId xmlns:a16="http://schemas.microsoft.com/office/drawing/2014/main" val="523248902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174169933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093348256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637985918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1085194510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791440711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876437586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688626197"/>
                    </a:ext>
                  </a:extLst>
                </a:gridCol>
              </a:tblGrid>
              <a:tr h="6365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1" dirty="0">
                          <a:solidFill>
                            <a:schemeClr val="tx1"/>
                          </a:solidFill>
                          <a:latin typeface="Twinkl" charset="0"/>
                        </a:rPr>
                        <a:t>Symbol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I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V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X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L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C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D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M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051596"/>
                  </a:ext>
                </a:extLst>
              </a:tr>
              <a:tr h="62781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1" dirty="0">
                          <a:solidFill>
                            <a:schemeClr val="tx1"/>
                          </a:solidFill>
                          <a:latin typeface="Twinkl" charset="0"/>
                        </a:rPr>
                        <a:t>Value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>
                          <a:solidFill>
                            <a:schemeClr val="tx1"/>
                          </a:solidFill>
                          <a:latin typeface="Twinkl" charset="0"/>
                        </a:rPr>
                        <a:t>5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50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500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248561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6C8F0762-8E06-41AC-83EA-0A5A6293405A}"/>
              </a:ext>
            </a:extLst>
          </p:cNvPr>
          <p:cNvSpPr/>
          <p:nvPr/>
        </p:nvSpPr>
        <p:spPr>
          <a:xfrm>
            <a:off x="755650" y="574675"/>
            <a:ext cx="7632700" cy="1230313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4000" b="1" dirty="0"/>
              <a:t>Representing Numbers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4000" b="1" dirty="0"/>
              <a:t>with Roman Numerals</a:t>
            </a:r>
            <a:endParaRPr lang="en-GB" sz="4000" b="1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07573E4-F1D6-4DDA-AF4E-9EB4BDD927DF}"/>
              </a:ext>
            </a:extLst>
          </p:cNvPr>
          <p:cNvSpPr/>
          <p:nvPr/>
        </p:nvSpPr>
        <p:spPr>
          <a:xfrm>
            <a:off x="755650" y="4038600"/>
            <a:ext cx="7632700" cy="727075"/>
          </a:xfrm>
          <a:prstGeom prst="rect">
            <a:avLst/>
          </a:prstGeom>
          <a:solidFill>
            <a:srgbClr val="FAB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108000" rIns="288000" bIns="108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b="1" dirty="0">
                <a:solidFill>
                  <a:schemeClr val="tx1"/>
                </a:solidFill>
                <a:cs typeface="Sassoon Infant Rg" panose="02000503030000020003" pitchFamily="50" charset="0"/>
              </a:rPr>
              <a:t>X, XX, XXX, XL, L, LX, LXX, LXXX, XC, C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6940CCE-FE8A-45BE-93AA-F506B9C5926B}"/>
              </a:ext>
            </a:extLst>
          </p:cNvPr>
          <p:cNvSpPr/>
          <p:nvPr/>
        </p:nvSpPr>
        <p:spPr>
          <a:xfrm>
            <a:off x="755650" y="1976438"/>
            <a:ext cx="7632700" cy="735012"/>
          </a:xfrm>
          <a:prstGeom prst="rect">
            <a:avLst/>
          </a:prstGeom>
          <a:solidFill>
            <a:srgbClr val="32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dirty="0">
                <a:solidFill>
                  <a:schemeClr val="tx1"/>
                </a:solidFill>
                <a:sym typeface="Sassoon Infant Rg" pitchFamily="2" charset="0"/>
              </a:rPr>
              <a:t>Now can you make all the multiples of 10 from 10 to 100?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dirty="0">
                <a:solidFill>
                  <a:schemeClr val="tx1"/>
                </a:solidFill>
                <a:sym typeface="Sassoon Infant Rg" pitchFamily="2" charset="0"/>
              </a:rPr>
              <a:t>Think carefully about 40 and 90.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3496341"/>
              </p:ext>
            </p:extLst>
          </p:nvPr>
        </p:nvGraphicFramePr>
        <p:xfrm>
          <a:off x="755654" y="2742846"/>
          <a:ext cx="7632696" cy="126435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954087">
                  <a:extLst>
                    <a:ext uri="{9D8B030D-6E8A-4147-A177-3AD203B41FA5}">
                      <a16:colId xmlns:a16="http://schemas.microsoft.com/office/drawing/2014/main" val="523248902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174169933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093348256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637985918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1085194510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791440711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876437586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688626197"/>
                    </a:ext>
                  </a:extLst>
                </a:gridCol>
              </a:tblGrid>
              <a:tr h="6365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1" dirty="0">
                          <a:solidFill>
                            <a:schemeClr val="tx1"/>
                          </a:solidFill>
                          <a:latin typeface="Twinkl" charset="0"/>
                        </a:rPr>
                        <a:t>Symbol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I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V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X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L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C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D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M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051596"/>
                  </a:ext>
                </a:extLst>
              </a:tr>
              <a:tr h="62781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1" dirty="0">
                          <a:solidFill>
                            <a:schemeClr val="tx1"/>
                          </a:solidFill>
                          <a:latin typeface="Twinkl" charset="0"/>
                        </a:rPr>
                        <a:t>Value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>
                          <a:solidFill>
                            <a:schemeClr val="tx1"/>
                          </a:solidFill>
                          <a:latin typeface="Twinkl" charset="0"/>
                        </a:rPr>
                        <a:t>5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50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500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248561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6531D90-8EC9-45D9-B173-C1A36476E52B}"/>
              </a:ext>
            </a:extLst>
          </p:cNvPr>
          <p:cNvSpPr/>
          <p:nvPr/>
        </p:nvSpPr>
        <p:spPr>
          <a:xfrm>
            <a:off x="755650" y="574675"/>
            <a:ext cx="7632700" cy="1230313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4000" b="1" dirty="0"/>
              <a:t>Representing Numbers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4000" b="1" dirty="0"/>
              <a:t>with Roman Numerals</a:t>
            </a:r>
            <a:endParaRPr lang="en-GB" sz="4000" b="1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684DD02-6DD6-4FF8-9C55-95E9BDD22314}"/>
              </a:ext>
            </a:extLst>
          </p:cNvPr>
          <p:cNvSpPr/>
          <p:nvPr/>
        </p:nvSpPr>
        <p:spPr>
          <a:xfrm>
            <a:off x="755650" y="4038600"/>
            <a:ext cx="7632700" cy="727075"/>
          </a:xfrm>
          <a:prstGeom prst="rect">
            <a:avLst/>
          </a:prstGeom>
          <a:solidFill>
            <a:srgbClr val="FAB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108000" rIns="288000" bIns="108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b="1" dirty="0">
                <a:solidFill>
                  <a:schemeClr val="tx1"/>
                </a:solidFill>
                <a:cs typeface="Sassoon Infant Rg" panose="02000503030000020003" pitchFamily="50" charset="0"/>
              </a:rPr>
              <a:t>C, CC, CCC, CD, D, DC, DCC, DCCC, CM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47B0D9C-A752-4979-A56F-FE8502116096}"/>
              </a:ext>
            </a:extLst>
          </p:cNvPr>
          <p:cNvSpPr/>
          <p:nvPr/>
        </p:nvSpPr>
        <p:spPr>
          <a:xfrm>
            <a:off x="755650" y="1976438"/>
            <a:ext cx="7632700" cy="735012"/>
          </a:xfrm>
          <a:prstGeom prst="rect">
            <a:avLst/>
          </a:prstGeom>
          <a:solidFill>
            <a:srgbClr val="32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dirty="0">
                <a:solidFill>
                  <a:schemeClr val="tx1"/>
                </a:solidFill>
                <a:sym typeface="Sassoon Infant Rg" pitchFamily="2" charset="0"/>
              </a:rPr>
              <a:t>Finally, can you make all the multiples of 100 from 100 to 1000?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dirty="0">
                <a:solidFill>
                  <a:schemeClr val="tx1"/>
                </a:solidFill>
                <a:sym typeface="Sassoon Infant Rg" pitchFamily="2" charset="0"/>
              </a:rPr>
              <a:t>Take care with 400 and 900.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2128351"/>
              </p:ext>
            </p:extLst>
          </p:nvPr>
        </p:nvGraphicFramePr>
        <p:xfrm>
          <a:off x="755654" y="2774242"/>
          <a:ext cx="7632696" cy="126435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954087">
                  <a:extLst>
                    <a:ext uri="{9D8B030D-6E8A-4147-A177-3AD203B41FA5}">
                      <a16:colId xmlns:a16="http://schemas.microsoft.com/office/drawing/2014/main" val="523248902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174169933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093348256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637985918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1085194510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791440711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876437586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688626197"/>
                    </a:ext>
                  </a:extLst>
                </a:gridCol>
              </a:tblGrid>
              <a:tr h="6365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1" dirty="0">
                          <a:solidFill>
                            <a:schemeClr val="tx1"/>
                          </a:solidFill>
                          <a:latin typeface="Twinkl" charset="0"/>
                        </a:rPr>
                        <a:t>Symbol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I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V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X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L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C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D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M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051596"/>
                  </a:ext>
                </a:extLst>
              </a:tr>
              <a:tr h="62781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1" dirty="0">
                          <a:solidFill>
                            <a:schemeClr val="tx1"/>
                          </a:solidFill>
                          <a:latin typeface="Twinkl" charset="0"/>
                        </a:rPr>
                        <a:t>Value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>
                          <a:solidFill>
                            <a:schemeClr val="tx1"/>
                          </a:solidFill>
                          <a:latin typeface="Twinkl" charset="0"/>
                        </a:rPr>
                        <a:t>5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50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500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248561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755651" y="1606307"/>
            <a:ext cx="7632698" cy="767777"/>
          </a:xfrm>
          <a:prstGeom prst="rect">
            <a:avLst/>
          </a:prstGeom>
          <a:solidFill>
            <a:srgbClr val="32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>
              <a:defRPr/>
            </a:pPr>
            <a:r>
              <a:rPr lang="en-GB" sz="1600" b="1" dirty="0">
                <a:solidFill>
                  <a:schemeClr val="tx1"/>
                </a:solidFill>
                <a:latin typeface="Twinkl" pitchFamily="50" charset="0"/>
                <a:sym typeface="Sassoon Infant Rg" pitchFamily="2" charset="0"/>
              </a:rPr>
              <a:t>Toy Story </a:t>
            </a:r>
            <a:r>
              <a:rPr lang="en-GB" sz="1600" dirty="0">
                <a:solidFill>
                  <a:schemeClr val="tx1"/>
                </a:solidFill>
                <a:latin typeface="Twinkl" pitchFamily="50" charset="0"/>
                <a:sym typeface="Sassoon Infant Rg" pitchFamily="2" charset="0"/>
              </a:rPr>
              <a:t>was released in MCMXCV.</a:t>
            </a:r>
          </a:p>
        </p:txBody>
      </p:sp>
      <p:sp>
        <p:nvSpPr>
          <p:cNvPr id="8" name="Rectangle 7"/>
          <p:cNvSpPr/>
          <p:nvPr/>
        </p:nvSpPr>
        <p:spPr>
          <a:xfrm>
            <a:off x="755650" y="697112"/>
            <a:ext cx="7632700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altLang="en-US" sz="4000" b="1" dirty="0">
                <a:latin typeface="Twinkl" pitchFamily="2" charset="0"/>
              </a:rPr>
              <a:t>Release Date</a:t>
            </a:r>
            <a:endParaRPr lang="en-GB" sz="4000" b="1" dirty="0">
              <a:latin typeface="Twinkl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55649" y="2594893"/>
            <a:ext cx="7632699" cy="736885"/>
          </a:xfrm>
          <a:prstGeom prst="rect">
            <a:avLst/>
          </a:prstGeom>
          <a:solidFill>
            <a:srgbClr val="F08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108000" rIns="288000" bIns="108000" rtlCol="0" anchor="ctr"/>
          <a:lstStyle/>
          <a:p>
            <a:pPr algn="ctr"/>
            <a:r>
              <a:rPr lang="en-GB" altLang="en-US" sz="1600" dirty="0">
                <a:solidFill>
                  <a:schemeClr val="tx1"/>
                </a:solidFill>
                <a:latin typeface="Twinkl" pitchFamily="2" charset="0"/>
                <a:cs typeface="Sassoon Infant Rg" panose="02000503030000020003" pitchFamily="50" charset="0"/>
              </a:rPr>
              <a:t>We can work out what year this was by identifying the numbers represented by the Roman numerals.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755650" y="3656312"/>
          <a:ext cx="7632696" cy="126435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954087">
                  <a:extLst>
                    <a:ext uri="{9D8B030D-6E8A-4147-A177-3AD203B41FA5}">
                      <a16:colId xmlns:a16="http://schemas.microsoft.com/office/drawing/2014/main" val="523248902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174169933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093348256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637985918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1085194510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791440711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876437586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688626197"/>
                    </a:ext>
                  </a:extLst>
                </a:gridCol>
              </a:tblGrid>
              <a:tr h="6365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1" dirty="0">
                          <a:solidFill>
                            <a:schemeClr val="tx1"/>
                          </a:solidFill>
                          <a:latin typeface="Twinkl" charset="0"/>
                        </a:rPr>
                        <a:t>Symbol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I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V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X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L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C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D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M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051596"/>
                  </a:ext>
                </a:extLst>
              </a:tr>
              <a:tr h="62781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1" dirty="0">
                          <a:solidFill>
                            <a:schemeClr val="tx1"/>
                          </a:solidFill>
                          <a:latin typeface="Twinkl" charset="0"/>
                        </a:rPr>
                        <a:t>Value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>
                          <a:solidFill>
                            <a:schemeClr val="tx1"/>
                          </a:solidFill>
                          <a:latin typeface="Twinkl" charset="0"/>
                        </a:rPr>
                        <a:t>5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50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500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24856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4065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755650" y="2594893"/>
          <a:ext cx="7632696" cy="126435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954087">
                  <a:extLst>
                    <a:ext uri="{9D8B030D-6E8A-4147-A177-3AD203B41FA5}">
                      <a16:colId xmlns:a16="http://schemas.microsoft.com/office/drawing/2014/main" val="523248902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174169933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093348256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637985918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1085194510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791440711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876437586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688626197"/>
                    </a:ext>
                  </a:extLst>
                </a:gridCol>
              </a:tblGrid>
              <a:tr h="6365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1" dirty="0">
                          <a:solidFill>
                            <a:schemeClr val="tx1"/>
                          </a:solidFill>
                          <a:latin typeface="Twinkl" charset="0"/>
                        </a:rPr>
                        <a:t>Symbol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I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V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X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L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C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D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M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051596"/>
                  </a:ext>
                </a:extLst>
              </a:tr>
              <a:tr h="62781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1" dirty="0">
                          <a:solidFill>
                            <a:schemeClr val="tx1"/>
                          </a:solidFill>
                          <a:latin typeface="Twinkl" charset="0"/>
                        </a:rPr>
                        <a:t>Value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>
                          <a:solidFill>
                            <a:schemeClr val="tx1"/>
                          </a:solidFill>
                          <a:latin typeface="Twinkl" charset="0"/>
                        </a:rPr>
                        <a:t>5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50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500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2485619"/>
                  </a:ext>
                </a:extLst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755651" y="1606307"/>
            <a:ext cx="7632698" cy="767777"/>
          </a:xfrm>
          <a:prstGeom prst="rect">
            <a:avLst/>
          </a:prstGeom>
          <a:solidFill>
            <a:srgbClr val="32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>
              <a:defRPr/>
            </a:pPr>
            <a:r>
              <a:rPr lang="en-GB" sz="1600" b="1" dirty="0">
                <a:solidFill>
                  <a:schemeClr val="tx1"/>
                </a:solidFill>
                <a:latin typeface="Twinkl" pitchFamily="50" charset="0"/>
                <a:sym typeface="Sassoon Infant Rg" pitchFamily="2" charset="0"/>
              </a:rPr>
              <a:t>Toy Story </a:t>
            </a:r>
            <a:r>
              <a:rPr lang="en-GB" sz="1600" dirty="0">
                <a:solidFill>
                  <a:schemeClr val="tx1"/>
                </a:solidFill>
                <a:latin typeface="Twinkl" pitchFamily="50" charset="0"/>
                <a:sym typeface="Sassoon Infant Rg" pitchFamily="2" charset="0"/>
              </a:rPr>
              <a:t>was released in MCMXCV.</a:t>
            </a:r>
          </a:p>
        </p:txBody>
      </p:sp>
      <p:sp>
        <p:nvSpPr>
          <p:cNvPr id="8" name="Rectangle 7"/>
          <p:cNvSpPr/>
          <p:nvPr/>
        </p:nvSpPr>
        <p:spPr>
          <a:xfrm>
            <a:off x="755650" y="697112"/>
            <a:ext cx="7632700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altLang="en-US" sz="4000" b="1" dirty="0">
                <a:latin typeface="Twinkl" pitchFamily="2" charset="0"/>
              </a:rPr>
              <a:t>Release Date</a:t>
            </a:r>
            <a:endParaRPr lang="en-GB" sz="4000" b="1" dirty="0">
              <a:latin typeface="Twinkl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55649" y="4080059"/>
            <a:ext cx="7632699" cy="1867736"/>
          </a:xfrm>
          <a:prstGeom prst="rect">
            <a:avLst/>
          </a:prstGeom>
          <a:solidFill>
            <a:srgbClr val="FAB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108000" rIns="288000" bIns="108000" rtlCol="0" anchor="ctr"/>
          <a:lstStyle/>
          <a:p>
            <a:r>
              <a:rPr lang="en-GB" altLang="en-US" sz="1600" dirty="0">
                <a:solidFill>
                  <a:schemeClr val="tx1"/>
                </a:solidFill>
                <a:latin typeface="Twinkl" pitchFamily="2" charset="0"/>
                <a:cs typeface="Sassoon Infant Rg" panose="02000503030000020003" pitchFamily="50" charset="0"/>
              </a:rPr>
              <a:t>We know M = 1000.</a:t>
            </a:r>
          </a:p>
          <a:p>
            <a:endParaRPr lang="en-GB" altLang="en-US" sz="1000" dirty="0">
              <a:solidFill>
                <a:schemeClr val="tx1"/>
              </a:solidFill>
              <a:latin typeface="Twinkl" pitchFamily="2" charset="0"/>
              <a:cs typeface="Sassoon Infant Rg" panose="02000503030000020003" pitchFamily="50" charset="0"/>
            </a:endParaRPr>
          </a:p>
          <a:p>
            <a:r>
              <a:rPr lang="en-GB" altLang="en-US" sz="1600" dirty="0">
                <a:solidFill>
                  <a:schemeClr val="tx1"/>
                </a:solidFill>
                <a:latin typeface="Twinkl" pitchFamily="2" charset="0"/>
                <a:cs typeface="Sassoon Infant Rg" panose="02000503030000020003" pitchFamily="50" charset="0"/>
              </a:rPr>
              <a:t>CM is 100 less than 1000. So CM = 900.</a:t>
            </a:r>
          </a:p>
          <a:p>
            <a:endParaRPr lang="en-GB" altLang="en-US" sz="1000" dirty="0">
              <a:solidFill>
                <a:schemeClr val="tx1"/>
              </a:solidFill>
              <a:latin typeface="Twinkl" pitchFamily="2" charset="0"/>
              <a:cs typeface="Sassoon Infant Rg" panose="02000503030000020003" pitchFamily="50" charset="0"/>
            </a:endParaRPr>
          </a:p>
          <a:p>
            <a:r>
              <a:rPr lang="en-GB" altLang="en-US" sz="1600" dirty="0">
                <a:solidFill>
                  <a:schemeClr val="tx1"/>
                </a:solidFill>
                <a:latin typeface="Twinkl" pitchFamily="2" charset="0"/>
                <a:cs typeface="Sassoon Infant Rg" panose="02000503030000020003" pitchFamily="50" charset="0"/>
              </a:rPr>
              <a:t>XC is 10 less than 100. So XC = 90.</a:t>
            </a:r>
          </a:p>
          <a:p>
            <a:endParaRPr lang="en-GB" altLang="en-US" sz="1000" dirty="0">
              <a:solidFill>
                <a:schemeClr val="tx1"/>
              </a:solidFill>
              <a:latin typeface="Twinkl" pitchFamily="2" charset="0"/>
              <a:cs typeface="Sassoon Infant Rg" panose="02000503030000020003" pitchFamily="50" charset="0"/>
            </a:endParaRPr>
          </a:p>
          <a:p>
            <a:r>
              <a:rPr lang="en-GB" altLang="en-US" sz="1600" dirty="0">
                <a:solidFill>
                  <a:schemeClr val="tx1"/>
                </a:solidFill>
                <a:latin typeface="Twinkl" pitchFamily="2" charset="0"/>
                <a:cs typeface="Sassoon Infant Rg" panose="02000503030000020003" pitchFamily="50" charset="0"/>
              </a:rPr>
              <a:t>V = 5.</a:t>
            </a:r>
          </a:p>
        </p:txBody>
      </p:sp>
    </p:spTree>
    <p:extLst>
      <p:ext uri="{BB962C8B-B14F-4D97-AF65-F5344CB8AC3E}">
        <p14:creationId xmlns:p14="http://schemas.microsoft.com/office/powerpoint/2010/main" val="4090205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755651" y="1606307"/>
            <a:ext cx="7632698" cy="767777"/>
          </a:xfrm>
          <a:prstGeom prst="rect">
            <a:avLst/>
          </a:prstGeom>
          <a:solidFill>
            <a:srgbClr val="32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>
              <a:defRPr/>
            </a:pPr>
            <a:r>
              <a:rPr lang="en-GB" sz="1600" dirty="0">
                <a:solidFill>
                  <a:schemeClr val="tx1"/>
                </a:solidFill>
                <a:latin typeface="Twinkl" pitchFamily="50" charset="0"/>
                <a:sym typeface="Sassoon Infant Rg" pitchFamily="2" charset="0"/>
              </a:rPr>
              <a:t>Use the </a:t>
            </a:r>
            <a:r>
              <a:rPr lang="en-GB" sz="1600" b="1" dirty="0">
                <a:solidFill>
                  <a:schemeClr val="tx1"/>
                </a:solidFill>
                <a:latin typeface="Twinkl" pitchFamily="50" charset="0"/>
                <a:sym typeface="Sassoon Infant Rg" pitchFamily="2" charset="0"/>
              </a:rPr>
              <a:t>Symbol and Value Grid </a:t>
            </a:r>
            <a:r>
              <a:rPr lang="en-GB" sz="1600" dirty="0">
                <a:solidFill>
                  <a:schemeClr val="tx1"/>
                </a:solidFill>
                <a:latin typeface="Twinkl" pitchFamily="50" charset="0"/>
                <a:sym typeface="Sassoon Infant Rg" pitchFamily="2" charset="0"/>
              </a:rPr>
              <a:t>to work out when </a:t>
            </a:r>
          </a:p>
          <a:p>
            <a:pPr algn="ctr">
              <a:defRPr/>
            </a:pPr>
            <a:r>
              <a:rPr lang="en-GB" sz="1600" dirty="0">
                <a:solidFill>
                  <a:schemeClr val="tx1"/>
                </a:solidFill>
                <a:latin typeface="Twinkl" pitchFamily="50" charset="0"/>
                <a:sym typeface="Sassoon Infant Rg" pitchFamily="2" charset="0"/>
              </a:rPr>
              <a:t>each of the following films were released.</a:t>
            </a:r>
          </a:p>
        </p:txBody>
      </p:sp>
      <p:sp>
        <p:nvSpPr>
          <p:cNvPr id="8" name="Rectangle 7"/>
          <p:cNvSpPr/>
          <p:nvPr/>
        </p:nvSpPr>
        <p:spPr>
          <a:xfrm>
            <a:off x="755650" y="697112"/>
            <a:ext cx="7632700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altLang="en-US" sz="4000" b="1" dirty="0">
                <a:latin typeface="Twinkl" pitchFamily="2" charset="0"/>
              </a:rPr>
              <a:t>Release Date</a:t>
            </a:r>
            <a:endParaRPr lang="en-GB" sz="4000" b="1" dirty="0">
              <a:latin typeface="Twinkl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55649" y="2594893"/>
            <a:ext cx="7632699" cy="736885"/>
          </a:xfrm>
          <a:prstGeom prst="rect">
            <a:avLst/>
          </a:prstGeom>
          <a:solidFill>
            <a:srgbClr val="F08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108000" rIns="288000" bIns="108000" rtlCol="0" anchor="ctr"/>
          <a:lstStyle/>
          <a:p>
            <a:pPr algn="ctr"/>
            <a:r>
              <a:rPr lang="en-GB" altLang="en-US" sz="1600" b="1" dirty="0">
                <a:solidFill>
                  <a:schemeClr val="tx1"/>
                </a:solidFill>
                <a:latin typeface="Twinkl" pitchFamily="2" charset="0"/>
                <a:cs typeface="Sassoon Infant Rg" panose="02000503030000020003" pitchFamily="50" charset="0"/>
              </a:rPr>
              <a:t>Despicable Me </a:t>
            </a:r>
            <a:r>
              <a:rPr lang="en-GB" altLang="en-US" sz="1600" dirty="0">
                <a:solidFill>
                  <a:schemeClr val="tx1"/>
                </a:solidFill>
                <a:latin typeface="Twinkl" pitchFamily="2" charset="0"/>
                <a:cs typeface="Sassoon Infant Rg" panose="02000503030000020003" pitchFamily="50" charset="0"/>
              </a:rPr>
              <a:t>was released in MMX. What year was this?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755650" y="3656312"/>
          <a:ext cx="7632696" cy="126435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954087">
                  <a:extLst>
                    <a:ext uri="{9D8B030D-6E8A-4147-A177-3AD203B41FA5}">
                      <a16:colId xmlns:a16="http://schemas.microsoft.com/office/drawing/2014/main" val="523248902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174169933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093348256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637985918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1085194510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791440711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876437586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688626197"/>
                    </a:ext>
                  </a:extLst>
                </a:gridCol>
              </a:tblGrid>
              <a:tr h="6365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1" dirty="0">
                          <a:solidFill>
                            <a:schemeClr val="tx1"/>
                          </a:solidFill>
                          <a:latin typeface="Twinkl" charset="0"/>
                        </a:rPr>
                        <a:t>Symbol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I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V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X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L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C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D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M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051596"/>
                  </a:ext>
                </a:extLst>
              </a:tr>
              <a:tr h="62781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1" dirty="0">
                          <a:solidFill>
                            <a:schemeClr val="tx1"/>
                          </a:solidFill>
                          <a:latin typeface="Twinkl" charset="0"/>
                        </a:rPr>
                        <a:t>Value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>
                          <a:solidFill>
                            <a:schemeClr val="tx1"/>
                          </a:solidFill>
                          <a:latin typeface="Twinkl" charset="0"/>
                        </a:rPr>
                        <a:t>5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50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500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24856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2206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755650" y="2594893"/>
          <a:ext cx="7632696" cy="126435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954087">
                  <a:extLst>
                    <a:ext uri="{9D8B030D-6E8A-4147-A177-3AD203B41FA5}">
                      <a16:colId xmlns:a16="http://schemas.microsoft.com/office/drawing/2014/main" val="523248902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174169933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093348256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637985918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1085194510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791440711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876437586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688626197"/>
                    </a:ext>
                  </a:extLst>
                </a:gridCol>
              </a:tblGrid>
              <a:tr h="6365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1" dirty="0">
                          <a:solidFill>
                            <a:schemeClr val="tx1"/>
                          </a:solidFill>
                          <a:latin typeface="Twinkl" charset="0"/>
                        </a:rPr>
                        <a:t>Symbol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I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V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X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L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C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D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M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051596"/>
                  </a:ext>
                </a:extLst>
              </a:tr>
              <a:tr h="62781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1" dirty="0">
                          <a:solidFill>
                            <a:schemeClr val="tx1"/>
                          </a:solidFill>
                          <a:latin typeface="Twinkl" charset="0"/>
                        </a:rPr>
                        <a:t>Value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>
                          <a:solidFill>
                            <a:schemeClr val="tx1"/>
                          </a:solidFill>
                          <a:latin typeface="Twinkl" charset="0"/>
                        </a:rPr>
                        <a:t>5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50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500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2485619"/>
                  </a:ext>
                </a:extLst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755651" y="1606307"/>
            <a:ext cx="7632698" cy="767777"/>
          </a:xfrm>
          <a:prstGeom prst="rect">
            <a:avLst/>
          </a:prstGeom>
          <a:solidFill>
            <a:srgbClr val="32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>
              <a:defRPr/>
            </a:pPr>
            <a:r>
              <a:rPr lang="en-GB" sz="1600" b="1" dirty="0">
                <a:solidFill>
                  <a:schemeClr val="tx1"/>
                </a:solidFill>
                <a:latin typeface="Twinkl" pitchFamily="50" charset="0"/>
                <a:sym typeface="Sassoon Infant Rg" pitchFamily="2" charset="0"/>
              </a:rPr>
              <a:t>Despicable Me </a:t>
            </a:r>
            <a:r>
              <a:rPr lang="en-GB" sz="1600" dirty="0">
                <a:solidFill>
                  <a:schemeClr val="tx1"/>
                </a:solidFill>
                <a:latin typeface="Twinkl" pitchFamily="50" charset="0"/>
                <a:sym typeface="Sassoon Infant Rg" pitchFamily="2" charset="0"/>
              </a:rPr>
              <a:t>was released in MMX. What year was this?</a:t>
            </a:r>
          </a:p>
        </p:txBody>
      </p:sp>
      <p:sp>
        <p:nvSpPr>
          <p:cNvPr id="8" name="Rectangle 7"/>
          <p:cNvSpPr/>
          <p:nvPr/>
        </p:nvSpPr>
        <p:spPr>
          <a:xfrm>
            <a:off x="755650" y="697112"/>
            <a:ext cx="7632700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altLang="en-US" sz="4000" b="1" dirty="0" smtClean="0">
                <a:latin typeface="Twinkl" pitchFamily="2" charset="0"/>
              </a:rPr>
              <a:t>Release Date</a:t>
            </a:r>
            <a:endParaRPr lang="en-GB" sz="4000" b="1" dirty="0">
              <a:latin typeface="Twinkl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55649" y="4080059"/>
            <a:ext cx="7632699" cy="1867736"/>
          </a:xfrm>
          <a:prstGeom prst="rect">
            <a:avLst/>
          </a:prstGeom>
          <a:solidFill>
            <a:srgbClr val="FAB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108000" rIns="288000" bIns="108000" rtlCol="0" anchor="ctr"/>
          <a:lstStyle/>
          <a:p>
            <a:r>
              <a:rPr lang="en-GB" altLang="en-US" sz="1600" dirty="0">
                <a:solidFill>
                  <a:schemeClr val="tx1"/>
                </a:solidFill>
                <a:latin typeface="Twinkl" pitchFamily="2" charset="0"/>
                <a:cs typeface="Sassoon Infant Rg" panose="02000503030000020003" pitchFamily="50" charset="0"/>
              </a:rPr>
              <a:t>M = 1000</a:t>
            </a:r>
          </a:p>
          <a:p>
            <a:endParaRPr lang="en-GB" altLang="en-US" sz="1000" dirty="0">
              <a:solidFill>
                <a:schemeClr val="tx1"/>
              </a:solidFill>
              <a:latin typeface="Twinkl" pitchFamily="2" charset="0"/>
              <a:cs typeface="Sassoon Infant Rg" panose="02000503030000020003" pitchFamily="50" charset="0"/>
            </a:endParaRPr>
          </a:p>
          <a:p>
            <a:r>
              <a:rPr lang="en-GB" altLang="en-US" sz="1600" dirty="0">
                <a:solidFill>
                  <a:schemeClr val="tx1"/>
                </a:solidFill>
                <a:latin typeface="Twinkl" pitchFamily="2" charset="0"/>
                <a:cs typeface="Sassoon Infant Rg" panose="02000503030000020003" pitchFamily="50" charset="0"/>
              </a:rPr>
              <a:t>M = 1000</a:t>
            </a:r>
          </a:p>
          <a:p>
            <a:endParaRPr lang="en-GB" altLang="en-US" sz="1000" dirty="0">
              <a:solidFill>
                <a:schemeClr val="tx1"/>
              </a:solidFill>
              <a:latin typeface="Twinkl" pitchFamily="2" charset="0"/>
              <a:cs typeface="Sassoon Infant Rg" panose="02000503030000020003" pitchFamily="50" charset="0"/>
            </a:endParaRPr>
          </a:p>
          <a:p>
            <a:r>
              <a:rPr lang="en-GB" altLang="en-US" sz="1600" dirty="0">
                <a:solidFill>
                  <a:schemeClr val="tx1"/>
                </a:solidFill>
                <a:latin typeface="Twinkl" pitchFamily="2" charset="0"/>
                <a:cs typeface="Sassoon Infant Rg" panose="02000503030000020003" pitchFamily="50" charset="0"/>
              </a:rPr>
              <a:t>X = 10</a:t>
            </a:r>
          </a:p>
        </p:txBody>
      </p:sp>
      <p:sp>
        <p:nvSpPr>
          <p:cNvPr id="7" name="Rectangle 6"/>
          <p:cNvSpPr/>
          <p:nvPr/>
        </p:nvSpPr>
        <p:spPr>
          <a:xfrm>
            <a:off x="755649" y="1606307"/>
            <a:ext cx="7632698" cy="767777"/>
          </a:xfrm>
          <a:prstGeom prst="rect">
            <a:avLst/>
          </a:prstGeom>
          <a:solidFill>
            <a:srgbClr val="F08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>
              <a:defRPr/>
            </a:pPr>
            <a:r>
              <a:rPr lang="en-GB" sz="1600" b="1" dirty="0">
                <a:solidFill>
                  <a:schemeClr val="tx1"/>
                </a:solidFill>
                <a:latin typeface="Twinkl" pitchFamily="50" charset="0"/>
                <a:sym typeface="Sassoon Infant Rg" pitchFamily="2" charset="0"/>
              </a:rPr>
              <a:t>It was released in 2010.</a:t>
            </a:r>
          </a:p>
        </p:txBody>
      </p:sp>
    </p:spTree>
    <p:extLst>
      <p:ext uri="{BB962C8B-B14F-4D97-AF65-F5344CB8AC3E}">
        <p14:creationId xmlns:p14="http://schemas.microsoft.com/office/powerpoint/2010/main" val="273097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755650" y="2594893"/>
          <a:ext cx="7632696" cy="126435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954087">
                  <a:extLst>
                    <a:ext uri="{9D8B030D-6E8A-4147-A177-3AD203B41FA5}">
                      <a16:colId xmlns:a16="http://schemas.microsoft.com/office/drawing/2014/main" val="523248902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174169933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093348256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637985918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1085194510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791440711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876437586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688626197"/>
                    </a:ext>
                  </a:extLst>
                </a:gridCol>
              </a:tblGrid>
              <a:tr h="6365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1" dirty="0">
                          <a:solidFill>
                            <a:schemeClr val="tx1"/>
                          </a:solidFill>
                          <a:latin typeface="Twinkl" charset="0"/>
                        </a:rPr>
                        <a:t>Symbol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I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V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X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L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C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D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M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051596"/>
                  </a:ext>
                </a:extLst>
              </a:tr>
              <a:tr h="62781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1" dirty="0">
                          <a:solidFill>
                            <a:schemeClr val="tx1"/>
                          </a:solidFill>
                          <a:latin typeface="Twinkl" charset="0"/>
                        </a:rPr>
                        <a:t>Value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>
                          <a:solidFill>
                            <a:schemeClr val="tx1"/>
                          </a:solidFill>
                          <a:latin typeface="Twinkl" charset="0"/>
                        </a:rPr>
                        <a:t>5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50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500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2485619"/>
                  </a:ext>
                </a:extLst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755651" y="1606307"/>
            <a:ext cx="7632698" cy="767777"/>
          </a:xfrm>
          <a:prstGeom prst="rect">
            <a:avLst/>
          </a:prstGeom>
          <a:solidFill>
            <a:srgbClr val="32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>
              <a:defRPr/>
            </a:pPr>
            <a:r>
              <a:rPr lang="en-GB" sz="1600" b="1" dirty="0">
                <a:solidFill>
                  <a:schemeClr val="tx1"/>
                </a:solidFill>
                <a:latin typeface="Twinkl" pitchFamily="50" charset="0"/>
                <a:sym typeface="Sassoon Infant Rg" pitchFamily="2" charset="0"/>
              </a:rPr>
              <a:t>Trolls </a:t>
            </a:r>
            <a:r>
              <a:rPr lang="en-GB" sz="1600">
                <a:solidFill>
                  <a:schemeClr val="tx1"/>
                </a:solidFill>
                <a:latin typeface="Twinkl" pitchFamily="50" charset="0"/>
                <a:sym typeface="Sassoon Infant Rg" pitchFamily="2" charset="0"/>
              </a:rPr>
              <a:t>was released </a:t>
            </a:r>
            <a:r>
              <a:rPr lang="en-GB" sz="1600" dirty="0">
                <a:solidFill>
                  <a:schemeClr val="tx1"/>
                </a:solidFill>
                <a:latin typeface="Twinkl" pitchFamily="50" charset="0"/>
                <a:sym typeface="Sassoon Infant Rg" pitchFamily="2" charset="0"/>
              </a:rPr>
              <a:t>in MMXVI. Work out what year this was.</a:t>
            </a:r>
          </a:p>
        </p:txBody>
      </p:sp>
      <p:sp>
        <p:nvSpPr>
          <p:cNvPr id="8" name="Rectangle 7"/>
          <p:cNvSpPr/>
          <p:nvPr/>
        </p:nvSpPr>
        <p:spPr>
          <a:xfrm>
            <a:off x="755650" y="697112"/>
            <a:ext cx="7632700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altLang="en-US" sz="4000" b="1" dirty="0">
                <a:latin typeface="Twinkl" pitchFamily="2" charset="0"/>
              </a:rPr>
              <a:t>Release Date</a:t>
            </a:r>
            <a:endParaRPr lang="en-GB" sz="4000" b="1" dirty="0">
              <a:latin typeface="Twinkl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55649" y="4080059"/>
            <a:ext cx="7632699" cy="1867736"/>
          </a:xfrm>
          <a:prstGeom prst="rect">
            <a:avLst/>
          </a:prstGeom>
          <a:solidFill>
            <a:srgbClr val="FAB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108000" rIns="288000" bIns="108000" rtlCol="0" anchor="ctr"/>
          <a:lstStyle/>
          <a:p>
            <a:r>
              <a:rPr lang="en-GB" altLang="en-US" sz="1600" dirty="0">
                <a:solidFill>
                  <a:schemeClr val="tx1"/>
                </a:solidFill>
                <a:latin typeface="Twinkl" pitchFamily="2" charset="0"/>
                <a:cs typeface="Sassoon Infant Rg" panose="02000503030000020003" pitchFamily="50" charset="0"/>
              </a:rPr>
              <a:t>M = 1000</a:t>
            </a:r>
          </a:p>
          <a:p>
            <a:endParaRPr lang="en-GB" altLang="en-US" sz="1000" dirty="0">
              <a:solidFill>
                <a:schemeClr val="tx1"/>
              </a:solidFill>
              <a:latin typeface="Twinkl" pitchFamily="2" charset="0"/>
              <a:cs typeface="Sassoon Infant Rg" panose="02000503030000020003" pitchFamily="50" charset="0"/>
            </a:endParaRPr>
          </a:p>
          <a:p>
            <a:r>
              <a:rPr lang="en-GB" altLang="en-US" sz="1600" dirty="0">
                <a:solidFill>
                  <a:schemeClr val="tx1"/>
                </a:solidFill>
                <a:latin typeface="Twinkl" pitchFamily="2" charset="0"/>
                <a:cs typeface="Sassoon Infant Rg" panose="02000503030000020003" pitchFamily="50" charset="0"/>
              </a:rPr>
              <a:t>M = 1000</a:t>
            </a:r>
          </a:p>
          <a:p>
            <a:endParaRPr lang="en-GB" altLang="en-US" sz="1000" dirty="0">
              <a:solidFill>
                <a:schemeClr val="tx1"/>
              </a:solidFill>
              <a:latin typeface="Twinkl" pitchFamily="2" charset="0"/>
              <a:cs typeface="Sassoon Infant Rg" panose="02000503030000020003" pitchFamily="50" charset="0"/>
            </a:endParaRPr>
          </a:p>
          <a:p>
            <a:r>
              <a:rPr lang="en-GB" altLang="en-US" sz="1600" dirty="0">
                <a:solidFill>
                  <a:schemeClr val="tx1"/>
                </a:solidFill>
                <a:latin typeface="Twinkl" pitchFamily="2" charset="0"/>
                <a:cs typeface="Sassoon Infant Rg" panose="02000503030000020003" pitchFamily="50" charset="0"/>
              </a:rPr>
              <a:t>X = 10</a:t>
            </a:r>
          </a:p>
          <a:p>
            <a:endParaRPr lang="en-GB" altLang="en-US" sz="1000" dirty="0">
              <a:solidFill>
                <a:schemeClr val="tx1"/>
              </a:solidFill>
              <a:latin typeface="Twinkl" pitchFamily="2" charset="0"/>
              <a:cs typeface="Sassoon Infant Rg" panose="02000503030000020003" pitchFamily="50" charset="0"/>
            </a:endParaRPr>
          </a:p>
          <a:p>
            <a:r>
              <a:rPr lang="en-GB" altLang="en-US" sz="1600" dirty="0">
                <a:solidFill>
                  <a:schemeClr val="tx1"/>
                </a:solidFill>
                <a:latin typeface="Twinkl" pitchFamily="2" charset="0"/>
                <a:cs typeface="Sassoon Infant Rg" panose="02000503030000020003" pitchFamily="50" charset="0"/>
              </a:rPr>
              <a:t>VI = 6</a:t>
            </a:r>
          </a:p>
        </p:txBody>
      </p:sp>
      <p:sp>
        <p:nvSpPr>
          <p:cNvPr id="7" name="Rectangle 6"/>
          <p:cNvSpPr/>
          <p:nvPr/>
        </p:nvSpPr>
        <p:spPr>
          <a:xfrm>
            <a:off x="755648" y="1606307"/>
            <a:ext cx="7632698" cy="767777"/>
          </a:xfrm>
          <a:prstGeom prst="rect">
            <a:avLst/>
          </a:prstGeom>
          <a:solidFill>
            <a:srgbClr val="F08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>
              <a:defRPr/>
            </a:pPr>
            <a:r>
              <a:rPr lang="en-GB" sz="1600" b="1" dirty="0">
                <a:solidFill>
                  <a:schemeClr val="tx1"/>
                </a:solidFill>
                <a:latin typeface="Twinkl" pitchFamily="50" charset="0"/>
                <a:sym typeface="Sassoon Infant Rg" pitchFamily="2" charset="0"/>
              </a:rPr>
              <a:t>It was released in 2016.</a:t>
            </a:r>
          </a:p>
        </p:txBody>
      </p:sp>
    </p:spTree>
    <p:extLst>
      <p:ext uri="{BB962C8B-B14F-4D97-AF65-F5344CB8AC3E}">
        <p14:creationId xmlns:p14="http://schemas.microsoft.com/office/powerpoint/2010/main" val="1613102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755650" y="2594893"/>
          <a:ext cx="7632696" cy="126435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954087">
                  <a:extLst>
                    <a:ext uri="{9D8B030D-6E8A-4147-A177-3AD203B41FA5}">
                      <a16:colId xmlns:a16="http://schemas.microsoft.com/office/drawing/2014/main" val="523248902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174169933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093348256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637985918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1085194510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791440711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876437586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688626197"/>
                    </a:ext>
                  </a:extLst>
                </a:gridCol>
              </a:tblGrid>
              <a:tr h="6365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1" dirty="0">
                          <a:solidFill>
                            <a:schemeClr val="tx1"/>
                          </a:solidFill>
                          <a:latin typeface="Twinkl" charset="0"/>
                        </a:rPr>
                        <a:t>Symbol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I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V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X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L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C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D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M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051596"/>
                  </a:ext>
                </a:extLst>
              </a:tr>
              <a:tr h="62781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1" dirty="0">
                          <a:solidFill>
                            <a:schemeClr val="tx1"/>
                          </a:solidFill>
                          <a:latin typeface="Twinkl" charset="0"/>
                        </a:rPr>
                        <a:t>Value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>
                          <a:solidFill>
                            <a:schemeClr val="tx1"/>
                          </a:solidFill>
                          <a:latin typeface="Twinkl" charset="0"/>
                        </a:rPr>
                        <a:t>5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50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500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2485619"/>
                  </a:ext>
                </a:extLst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755651" y="1606307"/>
            <a:ext cx="7632698" cy="767777"/>
          </a:xfrm>
          <a:prstGeom prst="rect">
            <a:avLst/>
          </a:prstGeom>
          <a:solidFill>
            <a:srgbClr val="32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>
              <a:defRPr/>
            </a:pPr>
            <a:r>
              <a:rPr lang="en-GB" sz="1600" b="1" dirty="0">
                <a:solidFill>
                  <a:schemeClr val="tx1"/>
                </a:solidFill>
                <a:latin typeface="Twinkl" pitchFamily="50" charset="0"/>
                <a:sym typeface="Sassoon Infant Rg" pitchFamily="2" charset="0"/>
              </a:rPr>
              <a:t>Finding Nemo </a:t>
            </a:r>
            <a:r>
              <a:rPr lang="en-GB" sz="1600" dirty="0">
                <a:solidFill>
                  <a:schemeClr val="tx1"/>
                </a:solidFill>
                <a:latin typeface="Twinkl" pitchFamily="50" charset="0"/>
                <a:sym typeface="Sassoon Infant Rg" pitchFamily="2" charset="0"/>
              </a:rPr>
              <a:t>came out in MMIII. When was this?</a:t>
            </a:r>
          </a:p>
        </p:txBody>
      </p:sp>
      <p:sp>
        <p:nvSpPr>
          <p:cNvPr id="8" name="Rectangle 7"/>
          <p:cNvSpPr/>
          <p:nvPr/>
        </p:nvSpPr>
        <p:spPr>
          <a:xfrm>
            <a:off x="755650" y="697112"/>
            <a:ext cx="7632700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altLang="en-US" sz="4000" b="1" dirty="0">
                <a:latin typeface="Twinkl" pitchFamily="2" charset="0"/>
              </a:rPr>
              <a:t>Release Date</a:t>
            </a:r>
            <a:endParaRPr lang="en-GB" sz="4000" b="1" dirty="0">
              <a:latin typeface="Twinkl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55649" y="4080059"/>
            <a:ext cx="7632699" cy="1867736"/>
          </a:xfrm>
          <a:prstGeom prst="rect">
            <a:avLst/>
          </a:prstGeom>
          <a:solidFill>
            <a:srgbClr val="FAB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108000" rIns="288000" bIns="108000" rtlCol="0" anchor="ctr"/>
          <a:lstStyle/>
          <a:p>
            <a:r>
              <a:rPr lang="en-GB" altLang="en-US" sz="1600" dirty="0">
                <a:solidFill>
                  <a:schemeClr val="tx1"/>
                </a:solidFill>
                <a:latin typeface="Twinkl" pitchFamily="2" charset="0"/>
                <a:cs typeface="Sassoon Infant Rg" panose="02000503030000020003" pitchFamily="50" charset="0"/>
              </a:rPr>
              <a:t>M = 1000</a:t>
            </a:r>
          </a:p>
          <a:p>
            <a:endParaRPr lang="en-GB" altLang="en-US" sz="1000" dirty="0">
              <a:solidFill>
                <a:schemeClr val="tx1"/>
              </a:solidFill>
              <a:latin typeface="Twinkl" pitchFamily="2" charset="0"/>
              <a:cs typeface="Sassoon Infant Rg" panose="02000503030000020003" pitchFamily="50" charset="0"/>
            </a:endParaRPr>
          </a:p>
          <a:p>
            <a:r>
              <a:rPr lang="en-GB" altLang="en-US" sz="1600" dirty="0">
                <a:solidFill>
                  <a:schemeClr val="tx1"/>
                </a:solidFill>
                <a:latin typeface="Twinkl" pitchFamily="2" charset="0"/>
                <a:cs typeface="Sassoon Infant Rg" panose="02000503030000020003" pitchFamily="50" charset="0"/>
              </a:rPr>
              <a:t>M = 1000</a:t>
            </a:r>
          </a:p>
          <a:p>
            <a:endParaRPr lang="en-GB" altLang="en-US" sz="1000" dirty="0">
              <a:solidFill>
                <a:schemeClr val="tx1"/>
              </a:solidFill>
              <a:latin typeface="Twinkl" pitchFamily="2" charset="0"/>
              <a:cs typeface="Sassoon Infant Rg" panose="02000503030000020003" pitchFamily="50" charset="0"/>
            </a:endParaRPr>
          </a:p>
          <a:p>
            <a:r>
              <a:rPr lang="en-GB" altLang="en-US" sz="1600" dirty="0">
                <a:solidFill>
                  <a:schemeClr val="tx1"/>
                </a:solidFill>
                <a:latin typeface="Twinkl" pitchFamily="2" charset="0"/>
                <a:cs typeface="Sassoon Infant Rg" panose="02000503030000020003" pitchFamily="50" charset="0"/>
              </a:rPr>
              <a:t>III = 3</a:t>
            </a:r>
          </a:p>
        </p:txBody>
      </p:sp>
      <p:sp>
        <p:nvSpPr>
          <p:cNvPr id="7" name="Rectangle 6"/>
          <p:cNvSpPr/>
          <p:nvPr/>
        </p:nvSpPr>
        <p:spPr>
          <a:xfrm>
            <a:off x="755648" y="1606307"/>
            <a:ext cx="7632698" cy="767777"/>
          </a:xfrm>
          <a:prstGeom prst="rect">
            <a:avLst/>
          </a:prstGeom>
          <a:solidFill>
            <a:srgbClr val="F08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>
              <a:defRPr/>
            </a:pPr>
            <a:r>
              <a:rPr lang="en-GB" sz="1600" b="1" dirty="0">
                <a:solidFill>
                  <a:schemeClr val="tx1"/>
                </a:solidFill>
                <a:latin typeface="Twinkl" pitchFamily="50" charset="0"/>
                <a:sym typeface="Sassoon Infant Rg" pitchFamily="2" charset="0"/>
              </a:rPr>
              <a:t>It was released in 2003.</a:t>
            </a:r>
          </a:p>
        </p:txBody>
      </p:sp>
    </p:spTree>
    <p:extLst>
      <p:ext uri="{BB962C8B-B14F-4D97-AF65-F5344CB8AC3E}">
        <p14:creationId xmlns:p14="http://schemas.microsoft.com/office/powerpoint/2010/main" val="739368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755650" y="2594893"/>
          <a:ext cx="7632696" cy="126435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954087">
                  <a:extLst>
                    <a:ext uri="{9D8B030D-6E8A-4147-A177-3AD203B41FA5}">
                      <a16:colId xmlns:a16="http://schemas.microsoft.com/office/drawing/2014/main" val="523248902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174169933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093348256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637985918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1085194510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791440711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876437586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688626197"/>
                    </a:ext>
                  </a:extLst>
                </a:gridCol>
              </a:tblGrid>
              <a:tr h="6365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1" dirty="0">
                          <a:solidFill>
                            <a:schemeClr val="tx1"/>
                          </a:solidFill>
                          <a:latin typeface="Twinkl" charset="0"/>
                        </a:rPr>
                        <a:t>Symbol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I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V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X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L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C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D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M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051596"/>
                  </a:ext>
                </a:extLst>
              </a:tr>
              <a:tr h="62781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1" dirty="0">
                          <a:solidFill>
                            <a:schemeClr val="tx1"/>
                          </a:solidFill>
                          <a:latin typeface="Twinkl" charset="0"/>
                        </a:rPr>
                        <a:t>Value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>
                          <a:solidFill>
                            <a:schemeClr val="tx1"/>
                          </a:solidFill>
                          <a:latin typeface="Twinkl" charset="0"/>
                        </a:rPr>
                        <a:t>5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50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500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2485619"/>
                  </a:ext>
                </a:extLst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755651" y="1606307"/>
            <a:ext cx="7632698" cy="767777"/>
          </a:xfrm>
          <a:prstGeom prst="rect">
            <a:avLst/>
          </a:prstGeom>
          <a:solidFill>
            <a:srgbClr val="32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>
              <a:defRPr/>
            </a:pPr>
            <a:r>
              <a:rPr lang="en-GB" sz="1600" b="1" dirty="0">
                <a:solidFill>
                  <a:schemeClr val="tx1"/>
                </a:solidFill>
                <a:latin typeface="Twinkl" pitchFamily="50" charset="0"/>
                <a:sym typeface="Sassoon Infant Rg" pitchFamily="2" charset="0"/>
              </a:rPr>
              <a:t>Frozen </a:t>
            </a:r>
            <a:r>
              <a:rPr lang="en-GB" sz="1600" dirty="0">
                <a:solidFill>
                  <a:schemeClr val="tx1"/>
                </a:solidFill>
                <a:latin typeface="Twinkl" pitchFamily="50" charset="0"/>
                <a:sym typeface="Sassoon Infant Rg" pitchFamily="2" charset="0"/>
              </a:rPr>
              <a:t>was released in MMXIII. Work out what year this was.</a:t>
            </a:r>
          </a:p>
        </p:txBody>
      </p:sp>
      <p:sp>
        <p:nvSpPr>
          <p:cNvPr id="8" name="Rectangle 7"/>
          <p:cNvSpPr/>
          <p:nvPr/>
        </p:nvSpPr>
        <p:spPr>
          <a:xfrm>
            <a:off x="755650" y="697112"/>
            <a:ext cx="7632700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altLang="en-US" sz="4000" b="1" dirty="0">
                <a:latin typeface="Twinkl" pitchFamily="2" charset="0"/>
              </a:rPr>
              <a:t>Release Date</a:t>
            </a:r>
            <a:endParaRPr lang="en-GB" sz="4000" b="1" dirty="0">
              <a:latin typeface="Twinkl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55649" y="4080059"/>
            <a:ext cx="7632699" cy="1867736"/>
          </a:xfrm>
          <a:prstGeom prst="rect">
            <a:avLst/>
          </a:prstGeom>
          <a:solidFill>
            <a:srgbClr val="FAB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108000" rIns="288000" bIns="108000" rtlCol="0" anchor="ctr"/>
          <a:lstStyle/>
          <a:p>
            <a:r>
              <a:rPr lang="en-GB" altLang="en-US" sz="1600" dirty="0">
                <a:solidFill>
                  <a:schemeClr val="tx1"/>
                </a:solidFill>
                <a:latin typeface="Twinkl" pitchFamily="2" charset="0"/>
                <a:cs typeface="Sassoon Infant Rg" panose="02000503030000020003" pitchFamily="50" charset="0"/>
              </a:rPr>
              <a:t>M = 1000</a:t>
            </a:r>
          </a:p>
          <a:p>
            <a:endParaRPr lang="en-GB" altLang="en-US" sz="1000" dirty="0">
              <a:solidFill>
                <a:schemeClr val="tx1"/>
              </a:solidFill>
              <a:latin typeface="Twinkl" pitchFamily="2" charset="0"/>
              <a:cs typeface="Sassoon Infant Rg" panose="02000503030000020003" pitchFamily="50" charset="0"/>
            </a:endParaRPr>
          </a:p>
          <a:p>
            <a:r>
              <a:rPr lang="en-GB" altLang="en-US" sz="1600" dirty="0">
                <a:solidFill>
                  <a:schemeClr val="tx1"/>
                </a:solidFill>
                <a:latin typeface="Twinkl" pitchFamily="2" charset="0"/>
                <a:cs typeface="Sassoon Infant Rg" panose="02000503030000020003" pitchFamily="50" charset="0"/>
              </a:rPr>
              <a:t>M = 1000</a:t>
            </a:r>
          </a:p>
          <a:p>
            <a:endParaRPr lang="en-GB" altLang="en-US" sz="1000" dirty="0">
              <a:solidFill>
                <a:schemeClr val="tx1"/>
              </a:solidFill>
              <a:latin typeface="Twinkl" pitchFamily="2" charset="0"/>
              <a:cs typeface="Sassoon Infant Rg" panose="02000503030000020003" pitchFamily="50" charset="0"/>
            </a:endParaRPr>
          </a:p>
          <a:p>
            <a:r>
              <a:rPr lang="en-GB" altLang="en-US" sz="1600" dirty="0">
                <a:solidFill>
                  <a:schemeClr val="tx1"/>
                </a:solidFill>
                <a:latin typeface="Twinkl" pitchFamily="2" charset="0"/>
                <a:cs typeface="Sassoon Infant Rg" panose="02000503030000020003" pitchFamily="50" charset="0"/>
              </a:rPr>
              <a:t>X = 10</a:t>
            </a:r>
          </a:p>
          <a:p>
            <a:endParaRPr lang="en-GB" altLang="en-US" sz="1000" dirty="0">
              <a:solidFill>
                <a:schemeClr val="tx1"/>
              </a:solidFill>
              <a:latin typeface="Twinkl" pitchFamily="2" charset="0"/>
              <a:cs typeface="Sassoon Infant Rg" panose="02000503030000020003" pitchFamily="50" charset="0"/>
            </a:endParaRPr>
          </a:p>
          <a:p>
            <a:r>
              <a:rPr lang="en-GB" altLang="en-US" sz="1600" dirty="0">
                <a:solidFill>
                  <a:schemeClr val="tx1"/>
                </a:solidFill>
                <a:latin typeface="Twinkl" pitchFamily="2" charset="0"/>
                <a:cs typeface="Sassoon Infant Rg" panose="02000503030000020003" pitchFamily="50" charset="0"/>
              </a:rPr>
              <a:t>III = 3</a:t>
            </a:r>
          </a:p>
        </p:txBody>
      </p:sp>
      <p:sp>
        <p:nvSpPr>
          <p:cNvPr id="7" name="Rectangle 6"/>
          <p:cNvSpPr/>
          <p:nvPr/>
        </p:nvSpPr>
        <p:spPr>
          <a:xfrm>
            <a:off x="755648" y="1606307"/>
            <a:ext cx="7632698" cy="767777"/>
          </a:xfrm>
          <a:prstGeom prst="rect">
            <a:avLst/>
          </a:prstGeom>
          <a:solidFill>
            <a:srgbClr val="F08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>
              <a:defRPr/>
            </a:pPr>
            <a:r>
              <a:rPr lang="en-GB" sz="1600" b="1" dirty="0">
                <a:solidFill>
                  <a:schemeClr val="tx1"/>
                </a:solidFill>
                <a:latin typeface="Twinkl" pitchFamily="50" charset="0"/>
                <a:sym typeface="Sassoon Infant Rg" pitchFamily="2" charset="0"/>
              </a:rPr>
              <a:t>It was released in 2013.</a:t>
            </a:r>
          </a:p>
        </p:txBody>
      </p:sp>
    </p:spTree>
    <p:extLst>
      <p:ext uri="{BB962C8B-B14F-4D97-AF65-F5344CB8AC3E}">
        <p14:creationId xmlns:p14="http://schemas.microsoft.com/office/powerpoint/2010/main" val="365935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>
            <a:extLst>
              <a:ext uri="{FF2B5EF4-FFF2-40B4-BE49-F238E27FC236}">
                <a16:creationId xmlns:a16="http://schemas.microsoft.com/office/drawing/2014/main" id="{22006AB8-A139-44A1-9E7F-EBA9DC148F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901"/>
          <a:stretch>
            <a:fillRect/>
          </a:stretch>
        </p:blipFill>
        <p:spPr bwMode="auto">
          <a:xfrm>
            <a:off x="4672013" y="4768850"/>
            <a:ext cx="3716337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29716450-1909-40B4-8786-1DA21A6246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5975" y="6997700"/>
            <a:ext cx="126841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36CF622-89DB-4343-84B7-CC83BE9B402F}"/>
              </a:ext>
            </a:extLst>
          </p:cNvPr>
          <p:cNvSpPr/>
          <p:nvPr/>
        </p:nvSpPr>
        <p:spPr>
          <a:xfrm>
            <a:off x="755650" y="2895600"/>
            <a:ext cx="3716338" cy="1238250"/>
          </a:xfrm>
          <a:prstGeom prst="rect">
            <a:avLst/>
          </a:prstGeom>
          <a:solidFill>
            <a:srgbClr val="FAB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altLang="en-US" sz="1600" dirty="0">
              <a:solidFill>
                <a:schemeClr val="tx1"/>
              </a:solidFill>
              <a:cs typeface="Sassoon Infant Rg" panose="02000503030000020003" pitchFamily="50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BAC3376-3668-486C-BB2C-BA29BFEDBB49}"/>
              </a:ext>
            </a:extLst>
          </p:cNvPr>
          <p:cNvSpPr/>
          <p:nvPr/>
        </p:nvSpPr>
        <p:spPr>
          <a:xfrm>
            <a:off x="755650" y="1606550"/>
            <a:ext cx="7632700" cy="644525"/>
          </a:xfrm>
          <a:prstGeom prst="rect">
            <a:avLst/>
          </a:prstGeom>
          <a:solidFill>
            <a:srgbClr val="32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dirty="0">
                <a:solidFill>
                  <a:schemeClr val="tx1"/>
                </a:solidFill>
                <a:sym typeface="Sassoon Infant Rg" pitchFamily="2" charset="0"/>
              </a:rPr>
              <a:t>Today we see Roman numerals used in various places.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B10DF06-539D-48D2-A975-2459888A4C5C}"/>
              </a:ext>
            </a:extLst>
          </p:cNvPr>
          <p:cNvSpPr/>
          <p:nvPr/>
        </p:nvSpPr>
        <p:spPr>
          <a:xfrm>
            <a:off x="755650" y="2471738"/>
            <a:ext cx="3716338" cy="423862"/>
          </a:xfrm>
          <a:prstGeom prst="rect">
            <a:avLst/>
          </a:prstGeom>
          <a:solidFill>
            <a:srgbClr val="F08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108000" rIns="288000" bIns="108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1480" dirty="0">
                <a:solidFill>
                  <a:schemeClr val="tx1"/>
                </a:solidFill>
                <a:cs typeface="Sassoon Infant Rg" panose="02000503030000020003" pitchFamily="50" charset="0"/>
              </a:rPr>
              <a:t>On clocks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8C32BB2-49B3-4D21-BFD9-CBCE54E25732}"/>
              </a:ext>
            </a:extLst>
          </p:cNvPr>
          <p:cNvSpPr/>
          <p:nvPr/>
        </p:nvSpPr>
        <p:spPr>
          <a:xfrm>
            <a:off x="755650" y="696913"/>
            <a:ext cx="7632700" cy="615950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4000" b="1" dirty="0"/>
              <a:t>Roman Numerals</a:t>
            </a:r>
            <a:endParaRPr lang="en-GB" sz="4000" b="1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7A3350C-6270-461B-809C-820B7860C471}"/>
              </a:ext>
            </a:extLst>
          </p:cNvPr>
          <p:cNvSpPr/>
          <p:nvPr/>
        </p:nvSpPr>
        <p:spPr>
          <a:xfrm>
            <a:off x="755650" y="4768850"/>
            <a:ext cx="3716338" cy="1238250"/>
          </a:xfrm>
          <a:prstGeom prst="rect">
            <a:avLst/>
          </a:prstGeom>
          <a:solidFill>
            <a:srgbClr val="FAB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chemeClr val="tx1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2800" dirty="0">
              <a:solidFill>
                <a:schemeClr val="tx1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>
                <a:solidFill>
                  <a:schemeClr val="tx1"/>
                </a:solidFill>
              </a:rPr>
              <a:t>LONDON MMXII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84CB688-2F4E-4F77-8DB9-D1536A511AE6}"/>
              </a:ext>
            </a:extLst>
          </p:cNvPr>
          <p:cNvSpPr/>
          <p:nvPr/>
        </p:nvSpPr>
        <p:spPr>
          <a:xfrm>
            <a:off x="755650" y="4344988"/>
            <a:ext cx="3716338" cy="423862"/>
          </a:xfrm>
          <a:prstGeom prst="rect">
            <a:avLst/>
          </a:prstGeom>
          <a:solidFill>
            <a:srgbClr val="F08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108000" rIns="288000" bIns="108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1480" spc="-50" dirty="0">
                <a:solidFill>
                  <a:schemeClr val="tx1"/>
                </a:solidFill>
                <a:cs typeface="Sassoon Infant Rg" panose="02000503030000020003" pitchFamily="50" charset="0"/>
              </a:rPr>
              <a:t>To show the year of the Olympic games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182CA37-8B78-4818-BBD0-3B595CDABA40}"/>
              </a:ext>
            </a:extLst>
          </p:cNvPr>
          <p:cNvSpPr/>
          <p:nvPr/>
        </p:nvSpPr>
        <p:spPr>
          <a:xfrm>
            <a:off x="4672013" y="2890838"/>
            <a:ext cx="3716337" cy="1238250"/>
          </a:xfrm>
          <a:prstGeom prst="rect">
            <a:avLst/>
          </a:prstGeom>
          <a:solidFill>
            <a:srgbClr val="FAB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dirty="0">
                <a:solidFill>
                  <a:schemeClr val="tx1"/>
                </a:solidFill>
              </a:rPr>
              <a:t>      Henry VIII</a:t>
            </a:r>
            <a:endParaRPr lang="en-GB" altLang="en-US" sz="1600" dirty="0">
              <a:solidFill>
                <a:schemeClr val="tx1"/>
              </a:solidFill>
              <a:cs typeface="Sassoon Infant Rg" panose="02000503030000020003" pitchFamily="50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6239BCC-2885-4C7B-BFC1-4919EA18342B}"/>
              </a:ext>
            </a:extLst>
          </p:cNvPr>
          <p:cNvSpPr/>
          <p:nvPr/>
        </p:nvSpPr>
        <p:spPr>
          <a:xfrm>
            <a:off x="4672013" y="2466975"/>
            <a:ext cx="3716337" cy="423863"/>
          </a:xfrm>
          <a:prstGeom prst="rect">
            <a:avLst/>
          </a:prstGeom>
          <a:solidFill>
            <a:srgbClr val="F08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108000" rIns="288000" bIns="108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1480" spc="-40" dirty="0">
                <a:solidFill>
                  <a:schemeClr val="tx1"/>
                </a:solidFill>
                <a:cs typeface="Sassoon Infant Rg" panose="02000503030000020003" pitchFamily="50" charset="0"/>
              </a:rPr>
              <a:t>To show the order of Kings and Queens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93BF5CF8-3227-4677-9B12-116ADCDF3A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3913" y="2987675"/>
            <a:ext cx="1039812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416AAEEB-52DA-4BFD-BA06-5CAE9DCF6C3B}"/>
              </a:ext>
            </a:extLst>
          </p:cNvPr>
          <p:cNvSpPr/>
          <p:nvPr/>
        </p:nvSpPr>
        <p:spPr>
          <a:xfrm>
            <a:off x="4672013" y="4344988"/>
            <a:ext cx="3716337" cy="423862"/>
          </a:xfrm>
          <a:prstGeom prst="rect">
            <a:avLst/>
          </a:prstGeom>
          <a:solidFill>
            <a:srgbClr val="F08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108000" rIns="288000" bIns="108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1480" dirty="0">
                <a:solidFill>
                  <a:schemeClr val="tx1"/>
                </a:solidFill>
                <a:cs typeface="Sassoon Infant Rg" panose="02000503030000020003" pitchFamily="50" charset="0"/>
              </a:rPr>
              <a:t>In the credits of some films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19AB5C3C-977F-4013-AA1F-9AF4858CAE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194"/>
          <a:stretch>
            <a:fillRect/>
          </a:stretch>
        </p:blipFill>
        <p:spPr bwMode="auto">
          <a:xfrm>
            <a:off x="6548438" y="2946400"/>
            <a:ext cx="1635125" cy="118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8FBDB50E-67B7-425A-B326-0987F0376E5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4863" y="4953000"/>
            <a:ext cx="1182687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8604AAE8-9454-4CD5-8890-BA3529E3239D}"/>
              </a:ext>
            </a:extLst>
          </p:cNvPr>
          <p:cNvSpPr/>
          <p:nvPr/>
        </p:nvSpPr>
        <p:spPr>
          <a:xfrm>
            <a:off x="4672013" y="6007100"/>
            <a:ext cx="3716337" cy="403225"/>
          </a:xfrm>
          <a:prstGeom prst="rect">
            <a:avLst/>
          </a:prstGeom>
          <a:solidFill>
            <a:srgbClr val="F1FB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pic>
        <p:nvPicPr>
          <p:cNvPr id="26641" name="Picture 41">
            <a:extLst>
              <a:ext uri="{FF2B5EF4-FFF2-40B4-BE49-F238E27FC236}">
                <a16:creationId xmlns:a16="http://schemas.microsoft.com/office/drawing/2014/main" id="{B8521990-7AD9-4F2B-9FFB-3557A1570D9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472"/>
          <a:stretch>
            <a:fillRect/>
          </a:stretch>
        </p:blipFill>
        <p:spPr bwMode="auto">
          <a:xfrm>
            <a:off x="0" y="6410325"/>
            <a:ext cx="9144000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42810" y="4824640"/>
            <a:ext cx="2986010" cy="1720853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5895975" y="6062890"/>
            <a:ext cx="652463" cy="34743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85185E-6 L -2.5E-6 -0.3794 " pathEditMode="relative" rAng="0" ptsTypes="AA">
                                      <p:cBhvr>
                                        <p:cTn id="48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 animBg="1"/>
      <p:bldP spid="21" grpId="0" animBg="1"/>
      <p:bldP spid="22" grpId="0" animBg="1"/>
      <p:bldP spid="23" grpId="0" animBg="1"/>
      <p:bldP spid="24" grpId="0" animBg="1"/>
      <p:bldP spid="2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755650" y="2594893"/>
          <a:ext cx="7632696" cy="126435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954087">
                  <a:extLst>
                    <a:ext uri="{9D8B030D-6E8A-4147-A177-3AD203B41FA5}">
                      <a16:colId xmlns:a16="http://schemas.microsoft.com/office/drawing/2014/main" val="523248902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174169933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093348256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637985918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1085194510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791440711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876437586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688626197"/>
                    </a:ext>
                  </a:extLst>
                </a:gridCol>
              </a:tblGrid>
              <a:tr h="6365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1" dirty="0">
                          <a:solidFill>
                            <a:schemeClr val="tx1"/>
                          </a:solidFill>
                          <a:latin typeface="Twinkl" charset="0"/>
                        </a:rPr>
                        <a:t>Symbol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I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V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X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L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C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D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M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051596"/>
                  </a:ext>
                </a:extLst>
              </a:tr>
              <a:tr h="62781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1" dirty="0">
                          <a:solidFill>
                            <a:schemeClr val="tx1"/>
                          </a:solidFill>
                          <a:latin typeface="Twinkl" charset="0"/>
                        </a:rPr>
                        <a:t>Value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>
                          <a:solidFill>
                            <a:schemeClr val="tx1"/>
                          </a:solidFill>
                          <a:latin typeface="Twinkl" charset="0"/>
                        </a:rPr>
                        <a:t>5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50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500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2485619"/>
                  </a:ext>
                </a:extLst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755651" y="1606307"/>
            <a:ext cx="7632698" cy="767777"/>
          </a:xfrm>
          <a:prstGeom prst="rect">
            <a:avLst/>
          </a:prstGeom>
          <a:solidFill>
            <a:srgbClr val="32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>
              <a:defRPr/>
            </a:pPr>
            <a:r>
              <a:rPr lang="en-GB" sz="1600" b="1" dirty="0">
                <a:solidFill>
                  <a:schemeClr val="tx1"/>
                </a:solidFill>
                <a:latin typeface="Twinkl" pitchFamily="50" charset="0"/>
                <a:sym typeface="Sassoon Infant Rg" pitchFamily="2" charset="0"/>
              </a:rPr>
              <a:t>The Lion King </a:t>
            </a:r>
            <a:r>
              <a:rPr lang="en-GB" sz="1600" dirty="0">
                <a:solidFill>
                  <a:schemeClr val="tx1"/>
                </a:solidFill>
                <a:latin typeface="Twinkl" pitchFamily="50" charset="0"/>
                <a:sym typeface="Sassoon Infant Rg" pitchFamily="2" charset="0"/>
              </a:rPr>
              <a:t>was released in MCMXCIV. When was this?</a:t>
            </a:r>
          </a:p>
        </p:txBody>
      </p:sp>
      <p:sp>
        <p:nvSpPr>
          <p:cNvPr id="8" name="Rectangle 7"/>
          <p:cNvSpPr/>
          <p:nvPr/>
        </p:nvSpPr>
        <p:spPr>
          <a:xfrm>
            <a:off x="755650" y="697112"/>
            <a:ext cx="7632700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GB" altLang="en-US" sz="4000" b="1" dirty="0">
                <a:latin typeface="Twinkl" pitchFamily="2" charset="0"/>
              </a:rPr>
              <a:t>Release Date</a:t>
            </a:r>
            <a:endParaRPr lang="en-GB" sz="4000" b="1" dirty="0">
              <a:latin typeface="Twinkl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55649" y="4080059"/>
            <a:ext cx="7632699" cy="1867736"/>
          </a:xfrm>
          <a:prstGeom prst="rect">
            <a:avLst/>
          </a:prstGeom>
          <a:solidFill>
            <a:srgbClr val="FAB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108000" rIns="288000" bIns="108000" rtlCol="0" anchor="ctr"/>
          <a:lstStyle/>
          <a:p>
            <a:r>
              <a:rPr lang="en-GB" altLang="en-US" sz="1600" dirty="0">
                <a:solidFill>
                  <a:schemeClr val="tx1"/>
                </a:solidFill>
                <a:latin typeface="Twinkl" pitchFamily="2" charset="0"/>
                <a:cs typeface="Sassoon Infant Rg" panose="02000503030000020003" pitchFamily="50" charset="0"/>
              </a:rPr>
              <a:t>M = 1000</a:t>
            </a:r>
          </a:p>
          <a:p>
            <a:endParaRPr lang="en-GB" altLang="en-US" sz="1000" dirty="0">
              <a:solidFill>
                <a:schemeClr val="tx1"/>
              </a:solidFill>
              <a:latin typeface="Twinkl" pitchFamily="2" charset="0"/>
              <a:cs typeface="Sassoon Infant Rg" panose="02000503030000020003" pitchFamily="50" charset="0"/>
            </a:endParaRPr>
          </a:p>
          <a:p>
            <a:r>
              <a:rPr lang="en-GB" altLang="en-US" sz="1600" dirty="0">
                <a:solidFill>
                  <a:schemeClr val="tx1"/>
                </a:solidFill>
                <a:latin typeface="Twinkl" pitchFamily="2" charset="0"/>
                <a:cs typeface="Sassoon Infant Rg" panose="02000503030000020003" pitchFamily="50" charset="0"/>
              </a:rPr>
              <a:t>CM = 900</a:t>
            </a:r>
          </a:p>
          <a:p>
            <a:endParaRPr lang="en-GB" altLang="en-US" sz="1000" dirty="0">
              <a:solidFill>
                <a:schemeClr val="tx1"/>
              </a:solidFill>
              <a:latin typeface="Twinkl" pitchFamily="2" charset="0"/>
              <a:cs typeface="Sassoon Infant Rg" panose="02000503030000020003" pitchFamily="50" charset="0"/>
            </a:endParaRPr>
          </a:p>
          <a:p>
            <a:r>
              <a:rPr lang="en-GB" altLang="en-US" sz="1600" dirty="0">
                <a:solidFill>
                  <a:schemeClr val="tx1"/>
                </a:solidFill>
                <a:latin typeface="Twinkl" pitchFamily="2" charset="0"/>
                <a:cs typeface="Sassoon Infant Rg" panose="02000503030000020003" pitchFamily="50" charset="0"/>
              </a:rPr>
              <a:t>XC = 90</a:t>
            </a:r>
          </a:p>
          <a:p>
            <a:endParaRPr lang="en-GB" altLang="en-US" sz="1000" dirty="0">
              <a:solidFill>
                <a:schemeClr val="tx1"/>
              </a:solidFill>
              <a:latin typeface="Twinkl" pitchFamily="2" charset="0"/>
              <a:cs typeface="Sassoon Infant Rg" panose="02000503030000020003" pitchFamily="50" charset="0"/>
            </a:endParaRPr>
          </a:p>
          <a:p>
            <a:r>
              <a:rPr lang="en-GB" altLang="en-US" sz="1600" dirty="0">
                <a:solidFill>
                  <a:schemeClr val="tx1"/>
                </a:solidFill>
                <a:latin typeface="Twinkl" pitchFamily="2" charset="0"/>
                <a:cs typeface="Sassoon Infant Rg" panose="02000503030000020003" pitchFamily="50" charset="0"/>
              </a:rPr>
              <a:t>IV = 4</a:t>
            </a:r>
          </a:p>
        </p:txBody>
      </p:sp>
      <p:sp>
        <p:nvSpPr>
          <p:cNvPr id="7" name="Rectangle 6"/>
          <p:cNvSpPr/>
          <p:nvPr/>
        </p:nvSpPr>
        <p:spPr>
          <a:xfrm>
            <a:off x="755649" y="1606307"/>
            <a:ext cx="7632698" cy="767777"/>
          </a:xfrm>
          <a:prstGeom prst="rect">
            <a:avLst/>
          </a:prstGeom>
          <a:solidFill>
            <a:srgbClr val="F08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>
              <a:defRPr/>
            </a:pPr>
            <a:r>
              <a:rPr lang="en-GB" sz="1600" b="1" dirty="0">
                <a:solidFill>
                  <a:schemeClr val="tx1"/>
                </a:solidFill>
                <a:latin typeface="Twinkl" pitchFamily="50" charset="0"/>
                <a:sym typeface="Sassoon Infant Rg" pitchFamily="2" charset="0"/>
              </a:rPr>
              <a:t>It was released in 1994.</a:t>
            </a:r>
          </a:p>
        </p:txBody>
      </p:sp>
    </p:spTree>
    <p:extLst>
      <p:ext uri="{BB962C8B-B14F-4D97-AF65-F5344CB8AC3E}">
        <p14:creationId xmlns:p14="http://schemas.microsoft.com/office/powerpoint/2010/main" val="1796767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2134A1E-7F74-4641-A5DE-7095E427D2E3}"/>
              </a:ext>
            </a:extLst>
          </p:cNvPr>
          <p:cNvSpPr/>
          <p:nvPr/>
        </p:nvSpPr>
        <p:spPr>
          <a:xfrm>
            <a:off x="755650" y="1976438"/>
            <a:ext cx="7632700" cy="735012"/>
          </a:xfrm>
          <a:prstGeom prst="rect">
            <a:avLst/>
          </a:prstGeom>
          <a:solidFill>
            <a:srgbClr val="32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dirty="0">
                <a:solidFill>
                  <a:schemeClr val="tx1"/>
                </a:solidFill>
                <a:sym typeface="Sassoon Infant Rg" pitchFamily="2" charset="0"/>
              </a:rPr>
              <a:t>The symbols are combined to represent numbers.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8693AA2-7496-4509-9AF6-982D2093D846}"/>
              </a:ext>
            </a:extLst>
          </p:cNvPr>
          <p:cNvSpPr/>
          <p:nvPr/>
        </p:nvSpPr>
        <p:spPr>
          <a:xfrm>
            <a:off x="1266097" y="642717"/>
            <a:ext cx="6611801" cy="12303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4000" b="1" dirty="0"/>
              <a:t>Representing Numbers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4000" b="1" dirty="0"/>
              <a:t>with Roman Numerals</a:t>
            </a:r>
            <a:endParaRPr lang="en-GB" sz="4000" b="1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73C2327-92A5-4B55-8FC6-DD2C5598E31B}"/>
              </a:ext>
            </a:extLst>
          </p:cNvPr>
          <p:cNvSpPr/>
          <p:nvPr/>
        </p:nvSpPr>
        <p:spPr>
          <a:xfrm>
            <a:off x="755650" y="4389438"/>
            <a:ext cx="7632700" cy="725487"/>
          </a:xfrm>
          <a:prstGeom prst="rect">
            <a:avLst/>
          </a:prstGeom>
          <a:solidFill>
            <a:srgbClr val="F08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108000" rIns="288000" bIns="108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1600" dirty="0">
                <a:solidFill>
                  <a:schemeClr val="tx1"/>
                </a:solidFill>
                <a:cs typeface="Sassoon Infant Rg" panose="02000503030000020003" pitchFamily="50" charset="0"/>
              </a:rPr>
              <a:t>Look at how Roman numerals have been used to represent 1 to 10 and see if you can work out how they are combined: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F934358-B4C3-4A53-AEAA-7DC3A9DC8FFE}"/>
              </a:ext>
            </a:extLst>
          </p:cNvPr>
          <p:cNvSpPr/>
          <p:nvPr/>
        </p:nvSpPr>
        <p:spPr>
          <a:xfrm>
            <a:off x="755650" y="5114925"/>
            <a:ext cx="7632700" cy="727075"/>
          </a:xfrm>
          <a:prstGeom prst="rect">
            <a:avLst/>
          </a:prstGeom>
          <a:solidFill>
            <a:srgbClr val="FAB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108000" rIns="288000" bIns="108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b="1" dirty="0">
                <a:solidFill>
                  <a:schemeClr val="tx1"/>
                </a:solidFill>
                <a:cs typeface="Sassoon Infant Rg" panose="02000503030000020003" pitchFamily="50" charset="0"/>
              </a:rPr>
              <a:t>I, II, III, IV, V, VI, VII, VIII, IX, X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0621759"/>
              </p:ext>
            </p:extLst>
          </p:nvPr>
        </p:nvGraphicFramePr>
        <p:xfrm>
          <a:off x="755650" y="2918265"/>
          <a:ext cx="7632696" cy="126435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954087">
                  <a:extLst>
                    <a:ext uri="{9D8B030D-6E8A-4147-A177-3AD203B41FA5}">
                      <a16:colId xmlns:a16="http://schemas.microsoft.com/office/drawing/2014/main" val="523248902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174169933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093348256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637985918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1085194510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791440711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876437586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688626197"/>
                    </a:ext>
                  </a:extLst>
                </a:gridCol>
              </a:tblGrid>
              <a:tr h="6365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1" dirty="0">
                          <a:solidFill>
                            <a:schemeClr val="tx1"/>
                          </a:solidFill>
                          <a:latin typeface="Twinkl" charset="0"/>
                        </a:rPr>
                        <a:t>Symbol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I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V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X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L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C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D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M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051596"/>
                  </a:ext>
                </a:extLst>
              </a:tr>
              <a:tr h="62781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1" dirty="0">
                          <a:solidFill>
                            <a:schemeClr val="tx1"/>
                          </a:solidFill>
                          <a:latin typeface="Twinkl" charset="0"/>
                        </a:rPr>
                        <a:t>Value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>
                          <a:solidFill>
                            <a:schemeClr val="tx1"/>
                          </a:solidFill>
                          <a:latin typeface="Twinkl" charset="0"/>
                        </a:rPr>
                        <a:t>5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50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500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248561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45ADC02-A1D5-4840-8D72-74692F55DE33}"/>
              </a:ext>
            </a:extLst>
          </p:cNvPr>
          <p:cNvSpPr/>
          <p:nvPr/>
        </p:nvSpPr>
        <p:spPr>
          <a:xfrm>
            <a:off x="755650" y="574675"/>
            <a:ext cx="7632700" cy="1230313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4000" b="1" dirty="0"/>
              <a:t>Representing Numbers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4000" b="1" dirty="0"/>
              <a:t>with Roman Numerals</a:t>
            </a:r>
            <a:endParaRPr lang="en-GB" sz="4000" b="1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05C02C5-CAC2-4B02-9980-6AD3691F66E8}"/>
              </a:ext>
            </a:extLst>
          </p:cNvPr>
          <p:cNvSpPr/>
          <p:nvPr/>
        </p:nvSpPr>
        <p:spPr>
          <a:xfrm>
            <a:off x="755650" y="4972050"/>
            <a:ext cx="7632700" cy="1120775"/>
          </a:xfrm>
          <a:prstGeom prst="rect">
            <a:avLst/>
          </a:prstGeom>
          <a:solidFill>
            <a:srgbClr val="F08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108000" rIns="288000" bIns="108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1600" dirty="0">
                <a:solidFill>
                  <a:schemeClr val="tx1"/>
                </a:solidFill>
                <a:cs typeface="Sassoon Infant Rg" panose="02000503030000020003" pitchFamily="50" charset="0"/>
              </a:rPr>
              <a:t>The numbers 1, 2 and 3 are made by combining the symbol for 1.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1600" dirty="0">
                <a:solidFill>
                  <a:schemeClr val="tx1"/>
                </a:solidFill>
                <a:cs typeface="Sassoon Infant Rg" panose="02000503030000020003" pitchFamily="50" charset="0"/>
              </a:rPr>
              <a:t>So I is 1, II is 2 and III is 3.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altLang="en-US" sz="1000" dirty="0">
              <a:solidFill>
                <a:schemeClr val="tx1"/>
              </a:solidFill>
              <a:cs typeface="Sassoon Infant Rg" panose="02000503030000020003" pitchFamily="50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1600" dirty="0">
                <a:solidFill>
                  <a:schemeClr val="tx1"/>
                </a:solidFill>
                <a:cs typeface="Sassoon Infant Rg" panose="02000503030000020003" pitchFamily="50" charset="0"/>
              </a:rPr>
              <a:t>What do you notice about 4?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AF1D84B-18A4-4761-A489-FEBF49FFC247}"/>
              </a:ext>
            </a:extLst>
          </p:cNvPr>
          <p:cNvSpPr/>
          <p:nvPr/>
        </p:nvSpPr>
        <p:spPr>
          <a:xfrm>
            <a:off x="755650" y="4038600"/>
            <a:ext cx="7632700" cy="727075"/>
          </a:xfrm>
          <a:prstGeom prst="rect">
            <a:avLst/>
          </a:prstGeom>
          <a:solidFill>
            <a:srgbClr val="FAB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108000" rIns="288000" bIns="108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b="1" dirty="0">
                <a:solidFill>
                  <a:schemeClr val="tx1"/>
                </a:solidFill>
                <a:cs typeface="Sassoon Infant Rg" panose="02000503030000020003" pitchFamily="50" charset="0"/>
              </a:rPr>
              <a:t>I, II, III, IV, V, VI, VII, VIII, IX, X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7DD834A-9946-4CAF-A5EF-C75E1F5C1601}"/>
              </a:ext>
            </a:extLst>
          </p:cNvPr>
          <p:cNvSpPr/>
          <p:nvPr/>
        </p:nvSpPr>
        <p:spPr>
          <a:xfrm>
            <a:off x="755650" y="1976438"/>
            <a:ext cx="7632700" cy="735012"/>
          </a:xfrm>
          <a:prstGeom prst="rect">
            <a:avLst/>
          </a:prstGeom>
          <a:solidFill>
            <a:srgbClr val="32B7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dirty="0">
                <a:solidFill>
                  <a:schemeClr val="tx1"/>
                </a:solidFill>
                <a:sym typeface="Sassoon Infant Rg" pitchFamily="2" charset="0"/>
              </a:rPr>
              <a:t>What did you notice?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2620657"/>
              </p:ext>
            </p:extLst>
          </p:nvPr>
        </p:nvGraphicFramePr>
        <p:xfrm>
          <a:off x="755654" y="2742846"/>
          <a:ext cx="7632696" cy="126435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954087">
                  <a:extLst>
                    <a:ext uri="{9D8B030D-6E8A-4147-A177-3AD203B41FA5}">
                      <a16:colId xmlns:a16="http://schemas.microsoft.com/office/drawing/2014/main" val="523248902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174169933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093348256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637985918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1085194510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791440711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876437586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688626197"/>
                    </a:ext>
                  </a:extLst>
                </a:gridCol>
              </a:tblGrid>
              <a:tr h="6365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1" dirty="0">
                          <a:solidFill>
                            <a:schemeClr val="tx1"/>
                          </a:solidFill>
                          <a:latin typeface="Twinkl" charset="0"/>
                        </a:rPr>
                        <a:t>Symbol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I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V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X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L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C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D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M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051596"/>
                  </a:ext>
                </a:extLst>
              </a:tr>
              <a:tr h="62781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1" dirty="0">
                          <a:solidFill>
                            <a:schemeClr val="tx1"/>
                          </a:solidFill>
                          <a:latin typeface="Twinkl" charset="0"/>
                        </a:rPr>
                        <a:t>Value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>
                          <a:solidFill>
                            <a:schemeClr val="tx1"/>
                          </a:solidFill>
                          <a:latin typeface="Twinkl" charset="0"/>
                        </a:rPr>
                        <a:t>5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50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500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248561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F1AD990-3189-4D5E-9E6A-11E54B2A462F}"/>
              </a:ext>
            </a:extLst>
          </p:cNvPr>
          <p:cNvSpPr/>
          <p:nvPr/>
        </p:nvSpPr>
        <p:spPr>
          <a:xfrm>
            <a:off x="755650" y="574675"/>
            <a:ext cx="7632700" cy="1230313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4000" b="1" dirty="0"/>
              <a:t>Representing Numbers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4000" b="1" dirty="0"/>
              <a:t>with Roman Numerals</a:t>
            </a:r>
            <a:endParaRPr lang="en-GB" sz="4000" b="1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381E526-3627-4DDD-92E6-A7CB90C5DC33}"/>
              </a:ext>
            </a:extLst>
          </p:cNvPr>
          <p:cNvSpPr/>
          <p:nvPr/>
        </p:nvSpPr>
        <p:spPr>
          <a:xfrm>
            <a:off x="755650" y="4027488"/>
            <a:ext cx="7632700" cy="1592262"/>
          </a:xfrm>
          <a:prstGeom prst="rect">
            <a:avLst/>
          </a:prstGeom>
          <a:solidFill>
            <a:srgbClr val="F08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108000" rIns="288000" bIns="108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1600" dirty="0">
                <a:solidFill>
                  <a:schemeClr val="tx1"/>
                </a:solidFill>
                <a:cs typeface="Sassoon Infant Rg" panose="02000503030000020003" pitchFamily="50" charset="0"/>
              </a:rPr>
              <a:t>IV represents 4 because it means the same as '1 less than 5'. I represents 1, and V represents 5. As the I comes before the V, we know it is subtracted from the 5 rather than added on.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altLang="en-US" sz="1600" dirty="0">
              <a:solidFill>
                <a:schemeClr val="tx1"/>
              </a:solidFill>
              <a:cs typeface="Sassoon Infant Rg" panose="02000503030000020003" pitchFamily="50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1600" dirty="0">
                <a:solidFill>
                  <a:schemeClr val="tx1"/>
                </a:solidFill>
                <a:cs typeface="Sassoon Infant Rg" panose="02000503030000020003" pitchFamily="50" charset="0"/>
              </a:rPr>
              <a:t>So IV means 4.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D05C07C-551B-4530-B390-CF9760E92073}"/>
              </a:ext>
            </a:extLst>
          </p:cNvPr>
          <p:cNvSpPr/>
          <p:nvPr/>
        </p:nvSpPr>
        <p:spPr>
          <a:xfrm>
            <a:off x="755650" y="3094038"/>
            <a:ext cx="7632700" cy="727075"/>
          </a:xfrm>
          <a:prstGeom prst="rect">
            <a:avLst/>
          </a:prstGeom>
          <a:solidFill>
            <a:srgbClr val="FAB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108000" rIns="288000" bIns="108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b="1" dirty="0">
                <a:solidFill>
                  <a:schemeClr val="tx1"/>
                </a:solidFill>
                <a:cs typeface="Sassoon Infant Rg" panose="02000503030000020003" pitchFamily="50" charset="0"/>
              </a:rPr>
              <a:t>I, II, III, IV, V, VI, VII, VIII, IX, X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8399253"/>
              </p:ext>
            </p:extLst>
          </p:nvPr>
        </p:nvGraphicFramePr>
        <p:xfrm>
          <a:off x="755654" y="1804988"/>
          <a:ext cx="7632696" cy="126435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954087">
                  <a:extLst>
                    <a:ext uri="{9D8B030D-6E8A-4147-A177-3AD203B41FA5}">
                      <a16:colId xmlns:a16="http://schemas.microsoft.com/office/drawing/2014/main" val="523248902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174169933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093348256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637985918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1085194510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791440711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876437586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688626197"/>
                    </a:ext>
                  </a:extLst>
                </a:gridCol>
              </a:tblGrid>
              <a:tr h="6365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1" dirty="0">
                          <a:solidFill>
                            <a:schemeClr val="tx1"/>
                          </a:solidFill>
                          <a:latin typeface="Twinkl" charset="0"/>
                        </a:rPr>
                        <a:t>Symbol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I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V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X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L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C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D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M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051596"/>
                  </a:ext>
                </a:extLst>
              </a:tr>
              <a:tr h="62781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1" dirty="0">
                          <a:solidFill>
                            <a:schemeClr val="tx1"/>
                          </a:solidFill>
                          <a:latin typeface="Twinkl" charset="0"/>
                        </a:rPr>
                        <a:t>Value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>
                          <a:solidFill>
                            <a:schemeClr val="tx1"/>
                          </a:solidFill>
                          <a:latin typeface="Twinkl" charset="0"/>
                        </a:rPr>
                        <a:t>5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50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500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248561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468CD62-7454-4394-8AEA-C206BD5644E1}"/>
              </a:ext>
            </a:extLst>
          </p:cNvPr>
          <p:cNvSpPr/>
          <p:nvPr/>
        </p:nvSpPr>
        <p:spPr>
          <a:xfrm>
            <a:off x="755650" y="574675"/>
            <a:ext cx="7632700" cy="1230313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4000" b="1" dirty="0"/>
              <a:t>Representing Numbers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4000" b="1" dirty="0"/>
              <a:t>with Roman Numerals</a:t>
            </a:r>
            <a:endParaRPr lang="en-GB" sz="4000" b="1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DD29DAD-D03C-44FD-A829-71460A4F3BB2}"/>
              </a:ext>
            </a:extLst>
          </p:cNvPr>
          <p:cNvSpPr/>
          <p:nvPr/>
        </p:nvSpPr>
        <p:spPr>
          <a:xfrm>
            <a:off x="755650" y="4027488"/>
            <a:ext cx="7632700" cy="1592262"/>
          </a:xfrm>
          <a:prstGeom prst="rect">
            <a:avLst/>
          </a:prstGeom>
          <a:solidFill>
            <a:srgbClr val="F08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108000" rIns="288000" bIns="108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1600" dirty="0">
                <a:solidFill>
                  <a:schemeClr val="tx1"/>
                </a:solidFill>
                <a:cs typeface="Sassoon Infant Rg" panose="02000503030000020003" pitchFamily="50" charset="0"/>
              </a:rPr>
              <a:t>Next we have V representing 5, then VI to make 6 (5 and 1),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1600" dirty="0">
                <a:solidFill>
                  <a:schemeClr val="tx1"/>
                </a:solidFill>
                <a:cs typeface="Sassoon Infant Rg" panose="02000503030000020003" pitchFamily="50" charset="0"/>
              </a:rPr>
              <a:t>then VII to make 7 (5 and 2), then VIII to make 8 (5 and 3).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altLang="en-US" sz="1600" dirty="0">
              <a:solidFill>
                <a:schemeClr val="tx1"/>
              </a:solidFill>
              <a:cs typeface="Sassoon Infant Rg" panose="02000503030000020003" pitchFamily="50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1600" dirty="0">
                <a:solidFill>
                  <a:schemeClr val="tx1"/>
                </a:solidFill>
                <a:cs typeface="Sassoon Infant Rg" panose="02000503030000020003" pitchFamily="50" charset="0"/>
              </a:rPr>
              <a:t>9 is made similarly to 4, using subtractive notation.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1600" dirty="0">
                <a:solidFill>
                  <a:schemeClr val="tx1"/>
                </a:solidFill>
                <a:cs typeface="Sassoon Infant Rg" panose="02000503030000020003" pitchFamily="50" charset="0"/>
              </a:rPr>
              <a:t>Can you explain how IX represents 9?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C716D50-E4FF-47BF-963D-145608F25299}"/>
              </a:ext>
            </a:extLst>
          </p:cNvPr>
          <p:cNvSpPr/>
          <p:nvPr/>
        </p:nvSpPr>
        <p:spPr>
          <a:xfrm>
            <a:off x="755650" y="3094038"/>
            <a:ext cx="7632700" cy="727075"/>
          </a:xfrm>
          <a:prstGeom prst="rect">
            <a:avLst/>
          </a:prstGeom>
          <a:solidFill>
            <a:srgbClr val="FAB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108000" rIns="288000" bIns="108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b="1" dirty="0">
                <a:solidFill>
                  <a:schemeClr val="tx1"/>
                </a:solidFill>
                <a:cs typeface="Sassoon Infant Rg" panose="02000503030000020003" pitchFamily="50" charset="0"/>
              </a:rPr>
              <a:t>I, II, III, IV, V, VI, VII, VIII, IX, X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7322423"/>
              </p:ext>
            </p:extLst>
          </p:nvPr>
        </p:nvGraphicFramePr>
        <p:xfrm>
          <a:off x="755654" y="1829680"/>
          <a:ext cx="7632696" cy="126435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954087">
                  <a:extLst>
                    <a:ext uri="{9D8B030D-6E8A-4147-A177-3AD203B41FA5}">
                      <a16:colId xmlns:a16="http://schemas.microsoft.com/office/drawing/2014/main" val="523248902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174169933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093348256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637985918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1085194510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791440711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876437586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688626197"/>
                    </a:ext>
                  </a:extLst>
                </a:gridCol>
              </a:tblGrid>
              <a:tr h="6365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1" dirty="0">
                          <a:solidFill>
                            <a:schemeClr val="tx1"/>
                          </a:solidFill>
                          <a:latin typeface="Twinkl" charset="0"/>
                        </a:rPr>
                        <a:t>Symbol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I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V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X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L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C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D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M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051596"/>
                  </a:ext>
                </a:extLst>
              </a:tr>
              <a:tr h="62781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1" dirty="0">
                          <a:solidFill>
                            <a:schemeClr val="tx1"/>
                          </a:solidFill>
                          <a:latin typeface="Twinkl" charset="0"/>
                        </a:rPr>
                        <a:t>Value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>
                          <a:solidFill>
                            <a:schemeClr val="tx1"/>
                          </a:solidFill>
                          <a:latin typeface="Twinkl" charset="0"/>
                        </a:rPr>
                        <a:t>5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50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500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248561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A5622F0-8329-4E4F-AD37-6F21FF5936EC}"/>
              </a:ext>
            </a:extLst>
          </p:cNvPr>
          <p:cNvSpPr/>
          <p:nvPr/>
        </p:nvSpPr>
        <p:spPr>
          <a:xfrm>
            <a:off x="755650" y="574675"/>
            <a:ext cx="7632700" cy="1230313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4000" b="1" dirty="0"/>
              <a:t>Representing Numbers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4000" b="1" dirty="0"/>
              <a:t>with Roman Numerals</a:t>
            </a:r>
            <a:endParaRPr lang="en-GB" sz="4000" b="1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07D0C78-5A13-4017-9751-86CEFD528414}"/>
              </a:ext>
            </a:extLst>
          </p:cNvPr>
          <p:cNvSpPr/>
          <p:nvPr/>
        </p:nvSpPr>
        <p:spPr>
          <a:xfrm>
            <a:off x="755650" y="4027488"/>
            <a:ext cx="7632700" cy="1454150"/>
          </a:xfrm>
          <a:prstGeom prst="rect">
            <a:avLst/>
          </a:prstGeom>
          <a:solidFill>
            <a:srgbClr val="F08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108000" rIns="288000" bIns="108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1600" dirty="0">
                <a:solidFill>
                  <a:schemeClr val="tx1"/>
                </a:solidFill>
                <a:cs typeface="Sassoon Infant Rg" panose="02000503030000020003" pitchFamily="50" charset="0"/>
              </a:rPr>
              <a:t>IX represent 9 because it means the same as '1 less than 10'.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1600" dirty="0">
                <a:solidFill>
                  <a:schemeClr val="tx1"/>
                </a:solidFill>
                <a:cs typeface="Sassoon Infant Rg" panose="02000503030000020003" pitchFamily="50" charset="0"/>
              </a:rPr>
              <a:t>I represents 1 and X represents 10.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B024EE0-FC19-4492-A045-3F9FC829BD75}"/>
              </a:ext>
            </a:extLst>
          </p:cNvPr>
          <p:cNvSpPr/>
          <p:nvPr/>
        </p:nvSpPr>
        <p:spPr>
          <a:xfrm>
            <a:off x="755650" y="3094038"/>
            <a:ext cx="7632700" cy="727075"/>
          </a:xfrm>
          <a:prstGeom prst="rect">
            <a:avLst/>
          </a:prstGeom>
          <a:solidFill>
            <a:srgbClr val="FAB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108000" rIns="288000" bIns="108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b="1" dirty="0">
                <a:solidFill>
                  <a:schemeClr val="tx1"/>
                </a:solidFill>
                <a:cs typeface="Sassoon Infant Rg" panose="02000503030000020003" pitchFamily="50" charset="0"/>
              </a:rPr>
              <a:t>I, II, III, IV, V, VI, VII, VIII, IX, X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1653822"/>
              </p:ext>
            </p:extLst>
          </p:nvPr>
        </p:nvGraphicFramePr>
        <p:xfrm>
          <a:off x="755654" y="1726493"/>
          <a:ext cx="7632696" cy="126435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954087">
                  <a:extLst>
                    <a:ext uri="{9D8B030D-6E8A-4147-A177-3AD203B41FA5}">
                      <a16:colId xmlns:a16="http://schemas.microsoft.com/office/drawing/2014/main" val="523248902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174169933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093348256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637985918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1085194510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791440711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876437586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688626197"/>
                    </a:ext>
                  </a:extLst>
                </a:gridCol>
              </a:tblGrid>
              <a:tr h="6365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1" dirty="0">
                          <a:solidFill>
                            <a:schemeClr val="tx1"/>
                          </a:solidFill>
                          <a:latin typeface="Twinkl" charset="0"/>
                        </a:rPr>
                        <a:t>Symbol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I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V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X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L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C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D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M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051596"/>
                  </a:ext>
                </a:extLst>
              </a:tr>
              <a:tr h="62781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1" dirty="0">
                          <a:solidFill>
                            <a:schemeClr val="tx1"/>
                          </a:solidFill>
                          <a:latin typeface="Twinkl" charset="0"/>
                        </a:rPr>
                        <a:t>Value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>
                          <a:solidFill>
                            <a:schemeClr val="tx1"/>
                          </a:solidFill>
                          <a:latin typeface="Twinkl" charset="0"/>
                        </a:rPr>
                        <a:t>5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50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500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248561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E92F89E-6F91-4C5F-9F1E-92AB43D81FEC}"/>
              </a:ext>
            </a:extLst>
          </p:cNvPr>
          <p:cNvSpPr/>
          <p:nvPr/>
        </p:nvSpPr>
        <p:spPr>
          <a:xfrm>
            <a:off x="755650" y="574675"/>
            <a:ext cx="7632700" cy="1230313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4000" b="1" dirty="0"/>
              <a:t>Representing Numbers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4000" b="1" dirty="0"/>
              <a:t>with Roman Numerals</a:t>
            </a:r>
            <a:endParaRPr lang="en-GB" sz="4000" b="1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D7D6229-0A89-4495-8361-D966A3AFE74D}"/>
              </a:ext>
            </a:extLst>
          </p:cNvPr>
          <p:cNvSpPr/>
          <p:nvPr/>
        </p:nvSpPr>
        <p:spPr>
          <a:xfrm>
            <a:off x="755650" y="4027488"/>
            <a:ext cx="7632700" cy="1454150"/>
          </a:xfrm>
          <a:prstGeom prst="rect">
            <a:avLst/>
          </a:prstGeom>
          <a:solidFill>
            <a:srgbClr val="F08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108000" rIns="288000" bIns="108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1600" dirty="0">
                <a:solidFill>
                  <a:schemeClr val="tx1"/>
                </a:solidFill>
                <a:cs typeface="Sassoon Infant Rg" panose="02000503030000020003" pitchFamily="50" charset="0"/>
              </a:rPr>
              <a:t>Lastly, we finish off with X representing 10.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7DA1CBF-9D93-4E35-B593-833204B9B93F}"/>
              </a:ext>
            </a:extLst>
          </p:cNvPr>
          <p:cNvSpPr/>
          <p:nvPr/>
        </p:nvSpPr>
        <p:spPr>
          <a:xfrm>
            <a:off x="755650" y="3094038"/>
            <a:ext cx="7632700" cy="727075"/>
          </a:xfrm>
          <a:prstGeom prst="rect">
            <a:avLst/>
          </a:prstGeom>
          <a:solidFill>
            <a:srgbClr val="FAB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108000" rIns="288000" bIns="108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b="1" dirty="0">
                <a:solidFill>
                  <a:schemeClr val="tx1"/>
                </a:solidFill>
                <a:cs typeface="Sassoon Infant Rg" panose="02000503030000020003" pitchFamily="50" charset="0"/>
              </a:rPr>
              <a:t>I, II, III, IV, V, VI, VII, VIII, IX, X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8478620"/>
              </p:ext>
            </p:extLst>
          </p:nvPr>
        </p:nvGraphicFramePr>
        <p:xfrm>
          <a:off x="755654" y="1829680"/>
          <a:ext cx="7632696" cy="126435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954087">
                  <a:extLst>
                    <a:ext uri="{9D8B030D-6E8A-4147-A177-3AD203B41FA5}">
                      <a16:colId xmlns:a16="http://schemas.microsoft.com/office/drawing/2014/main" val="523248902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174169933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093348256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637985918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1085194510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791440711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876437586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688626197"/>
                    </a:ext>
                  </a:extLst>
                </a:gridCol>
              </a:tblGrid>
              <a:tr h="6365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1" dirty="0">
                          <a:solidFill>
                            <a:schemeClr val="tx1"/>
                          </a:solidFill>
                          <a:latin typeface="Twinkl" charset="0"/>
                        </a:rPr>
                        <a:t>Symbol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I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V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X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L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C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D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M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051596"/>
                  </a:ext>
                </a:extLst>
              </a:tr>
              <a:tr h="62781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1" dirty="0">
                          <a:solidFill>
                            <a:schemeClr val="tx1"/>
                          </a:solidFill>
                          <a:latin typeface="Twinkl" charset="0"/>
                        </a:rPr>
                        <a:t>Value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>
                          <a:solidFill>
                            <a:schemeClr val="tx1"/>
                          </a:solidFill>
                          <a:latin typeface="Twinkl" charset="0"/>
                        </a:rPr>
                        <a:t>5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50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500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248561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649B06B-C6C9-4A30-8726-1B05E482A825}"/>
              </a:ext>
            </a:extLst>
          </p:cNvPr>
          <p:cNvSpPr/>
          <p:nvPr/>
        </p:nvSpPr>
        <p:spPr>
          <a:xfrm>
            <a:off x="755650" y="574675"/>
            <a:ext cx="7632700" cy="1230313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4000" b="1" dirty="0"/>
              <a:t>Representing Numbers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4000" b="1" dirty="0"/>
              <a:t>with Roman Numerals</a:t>
            </a:r>
            <a:endParaRPr lang="en-GB" sz="4000" b="1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9EA86A7-20D2-41AC-9B81-5486EECB34E4}"/>
              </a:ext>
            </a:extLst>
          </p:cNvPr>
          <p:cNvSpPr/>
          <p:nvPr/>
        </p:nvSpPr>
        <p:spPr>
          <a:xfrm>
            <a:off x="755650" y="4027488"/>
            <a:ext cx="7632700" cy="1454150"/>
          </a:xfrm>
          <a:prstGeom prst="rect">
            <a:avLst/>
          </a:prstGeom>
          <a:solidFill>
            <a:srgbClr val="F08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108000" rIns="288000" bIns="108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1600" dirty="0">
                <a:solidFill>
                  <a:schemeClr val="tx1"/>
                </a:solidFill>
                <a:cs typeface="Sassoon Infant Rg" panose="02000503030000020003" pitchFamily="50" charset="0"/>
              </a:rPr>
              <a:t>Can you use Roman numerals to work out how to represent the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sz="1600" dirty="0">
                <a:solidFill>
                  <a:schemeClr val="tx1"/>
                </a:solidFill>
                <a:cs typeface="Sassoon Infant Rg" panose="02000503030000020003" pitchFamily="50" charset="0"/>
              </a:rPr>
              <a:t>numbers from 11 to 20? Take care with 14 and 19.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B1874C8-B20C-40EA-9564-E93210EF0B5D}"/>
              </a:ext>
            </a:extLst>
          </p:cNvPr>
          <p:cNvSpPr/>
          <p:nvPr/>
        </p:nvSpPr>
        <p:spPr>
          <a:xfrm>
            <a:off x="755650" y="3094038"/>
            <a:ext cx="7632700" cy="727075"/>
          </a:xfrm>
          <a:prstGeom prst="rect">
            <a:avLst/>
          </a:prstGeom>
          <a:solidFill>
            <a:srgbClr val="FAB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108000" rIns="288000" bIns="108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en-US" b="1" dirty="0">
                <a:solidFill>
                  <a:schemeClr val="tx1"/>
                </a:solidFill>
                <a:cs typeface="Sassoon Infant Rg" panose="02000503030000020003" pitchFamily="50" charset="0"/>
              </a:rPr>
              <a:t>I, II, III, IV, V, VI, VII, VIII, IX, X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1918614"/>
              </p:ext>
            </p:extLst>
          </p:nvPr>
        </p:nvGraphicFramePr>
        <p:xfrm>
          <a:off x="755650" y="1829680"/>
          <a:ext cx="7632696" cy="126435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954087">
                  <a:extLst>
                    <a:ext uri="{9D8B030D-6E8A-4147-A177-3AD203B41FA5}">
                      <a16:colId xmlns:a16="http://schemas.microsoft.com/office/drawing/2014/main" val="523248902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174169933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093348256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637985918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1085194510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791440711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3876437586"/>
                    </a:ext>
                  </a:extLst>
                </a:gridCol>
                <a:gridCol w="954087">
                  <a:extLst>
                    <a:ext uri="{9D8B030D-6E8A-4147-A177-3AD203B41FA5}">
                      <a16:colId xmlns:a16="http://schemas.microsoft.com/office/drawing/2014/main" val="2688626197"/>
                    </a:ext>
                  </a:extLst>
                </a:gridCol>
              </a:tblGrid>
              <a:tr h="6365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1" dirty="0">
                          <a:solidFill>
                            <a:schemeClr val="tx1"/>
                          </a:solidFill>
                          <a:latin typeface="Twinkl" charset="0"/>
                        </a:rPr>
                        <a:t>Symbol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I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V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X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L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C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D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M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051596"/>
                  </a:ext>
                </a:extLst>
              </a:tr>
              <a:tr h="62781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1" dirty="0">
                          <a:solidFill>
                            <a:schemeClr val="tx1"/>
                          </a:solidFill>
                          <a:latin typeface="Twinkl" charset="0"/>
                        </a:rPr>
                        <a:t>Value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>
                          <a:solidFill>
                            <a:schemeClr val="tx1"/>
                          </a:solidFill>
                          <a:latin typeface="Twinkl" charset="0"/>
                        </a:rPr>
                        <a:t>5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50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500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en-US" sz="1600" b="0" dirty="0">
                          <a:solidFill>
                            <a:schemeClr val="tx1"/>
                          </a:solidFill>
                          <a:latin typeface="Twinkl" charset="0"/>
                        </a:rPr>
                        <a:t>1000</a:t>
                      </a:r>
                    </a:p>
                  </a:txBody>
                  <a:tcPr marL="91447" marR="91447" marT="45741" marB="457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B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248561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Theme">
  <a:themeElements>
    <a:clrScheme name="Twinkl Planit">
      <a:dk1>
        <a:srgbClr val="1C1C1C"/>
      </a:dk1>
      <a:lt1>
        <a:srgbClr val="FFFFFF"/>
      </a:lt1>
      <a:dk2>
        <a:srgbClr val="132A8C"/>
      </a:dk2>
      <a:lt2>
        <a:srgbClr val="E2E2E2"/>
      </a:lt2>
      <a:accent1>
        <a:srgbClr val="6B388C"/>
      </a:accent1>
      <a:accent2>
        <a:srgbClr val="E6236A"/>
      </a:accent2>
      <a:accent3>
        <a:srgbClr val="32B3A2"/>
      </a:accent3>
      <a:accent4>
        <a:srgbClr val="A21774"/>
      </a:accent4>
      <a:accent5>
        <a:srgbClr val="14B4E4"/>
      </a:accent5>
      <a:accent6>
        <a:srgbClr val="EE7918"/>
      </a:accent6>
      <a:hlink>
        <a:srgbClr val="14B4E4"/>
      </a:hlink>
      <a:folHlink>
        <a:srgbClr val="86CEFA"/>
      </a:folHlink>
    </a:clrScheme>
    <a:fontScheme name="Custom 1">
      <a:majorFont>
        <a:latin typeface="Twinkl SemiBold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esson Presentation Template" id="{9EAF7601-D4AA-488C-886E-A74EB165D862}" vid="{4FBA0018-CAF8-4EF1-890E-3E338F9F541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Lesson Presentation Template</Template>
  <TotalTime>1004</TotalTime>
  <Words>1169</Words>
  <Application>Microsoft Office PowerPoint</Application>
  <PresentationFormat>On-screen Show (4:3)</PresentationFormat>
  <Paragraphs>432</Paragraphs>
  <Slides>20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Twinkl SemiBold</vt:lpstr>
      <vt:lpstr>Tuffy</vt:lpstr>
      <vt:lpstr>Twinkl</vt:lpstr>
      <vt:lpstr>Sassoon Infant Md</vt:lpstr>
      <vt:lpstr>Calibri</vt:lpstr>
      <vt:lpstr>Sassoon Infant Rg</vt:lpstr>
      <vt:lpstr>Arial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Meg Yapp</dc:creator>
  <cp:lastModifiedBy>CBranson</cp:lastModifiedBy>
  <cp:revision>229</cp:revision>
  <dcterms:created xsi:type="dcterms:W3CDTF">2017-07-14T10:52:05Z</dcterms:created>
  <dcterms:modified xsi:type="dcterms:W3CDTF">2020-05-18T10:52:27Z</dcterms:modified>
</cp:coreProperties>
</file>