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19975-B92C-4EE6-82DD-C07DA5A7877B}" type="datetimeFigureOut">
              <a:rPr lang="en-GB" smtClean="0"/>
              <a:t>06/04/2020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F92D-B9D8-430A-A858-3213FE2F966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49383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19975-B92C-4EE6-82DD-C07DA5A7877B}" type="datetimeFigureOut">
              <a:rPr lang="en-GB" smtClean="0"/>
              <a:t>06/04/2020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F92D-B9D8-430A-A858-3213FE2F966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86333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19975-B92C-4EE6-82DD-C07DA5A7877B}" type="datetimeFigureOut">
              <a:rPr lang="en-GB" smtClean="0"/>
              <a:t>06/04/2020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F92D-B9D8-430A-A858-3213FE2F966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1727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19975-B92C-4EE6-82DD-C07DA5A7877B}" type="datetimeFigureOut">
              <a:rPr lang="en-GB" smtClean="0"/>
              <a:t>06/04/2020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F92D-B9D8-430A-A858-3213FE2F966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30278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19975-B92C-4EE6-82DD-C07DA5A7877B}" type="datetimeFigureOut">
              <a:rPr lang="en-GB" smtClean="0"/>
              <a:t>06/04/2020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F92D-B9D8-430A-A858-3213FE2F966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60386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19975-B92C-4EE6-82DD-C07DA5A7877B}" type="datetimeFigureOut">
              <a:rPr lang="en-GB" smtClean="0"/>
              <a:t>06/04/2020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F92D-B9D8-430A-A858-3213FE2F966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95962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19975-B92C-4EE6-82DD-C07DA5A7877B}" type="datetimeFigureOut">
              <a:rPr lang="en-GB" smtClean="0"/>
              <a:t>06/04/2020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F92D-B9D8-430A-A858-3213FE2F966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19637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19975-B92C-4EE6-82DD-C07DA5A7877B}" type="datetimeFigureOut">
              <a:rPr lang="en-GB" smtClean="0"/>
              <a:t>06/04/2020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F92D-B9D8-430A-A858-3213FE2F966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83102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19975-B92C-4EE6-82DD-C07DA5A7877B}" type="datetimeFigureOut">
              <a:rPr lang="en-GB" smtClean="0"/>
              <a:t>06/04/2020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F92D-B9D8-430A-A858-3213FE2F966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01266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19975-B92C-4EE6-82DD-C07DA5A7877B}" type="datetimeFigureOut">
              <a:rPr lang="en-GB" smtClean="0"/>
              <a:t>06/04/2020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F92D-B9D8-430A-A858-3213FE2F966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13209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19975-B92C-4EE6-82DD-C07DA5A7877B}" type="datetimeFigureOut">
              <a:rPr lang="en-GB" smtClean="0"/>
              <a:t>06/04/2020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8F92D-B9D8-430A-A858-3213FE2F966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40703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C19975-B92C-4EE6-82DD-C07DA5A7877B}" type="datetimeFigureOut">
              <a:rPr lang="en-GB" smtClean="0"/>
              <a:t>06/04/2020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D8F92D-B9D8-430A-A858-3213FE2F966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00289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b="1" dirty="0" smtClean="0">
                <a:latin typeface="Comic Sans MS" panose="030F0702030302020204" pitchFamily="66" charset="0"/>
              </a:rPr>
              <a:t>Maths - Time </a:t>
            </a:r>
            <a:r>
              <a:rPr lang="en-GB" dirty="0" smtClean="0">
                <a:latin typeface="Comic Sans MS" panose="030F0702030302020204" pitchFamily="66" charset="0"/>
              </a:rPr>
              <a:t/>
            </a:r>
            <a:br>
              <a:rPr lang="en-GB" dirty="0" smtClean="0">
                <a:latin typeface="Comic Sans MS" panose="030F0702030302020204" pitchFamily="66" charset="0"/>
              </a:rPr>
            </a:br>
            <a:r>
              <a:rPr lang="en-GB" sz="2800" dirty="0" smtClean="0">
                <a:latin typeface="Comic Sans MS" panose="030F0702030302020204" pitchFamily="66" charset="0"/>
              </a:rPr>
              <a:t>Mrs Jones</a:t>
            </a:r>
            <a:endParaRPr lang="en-GB" sz="2800" dirty="0">
              <a:latin typeface="Comic Sans MS" panose="030F0702030302020204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47500" lnSpcReduction="20000"/>
          </a:bodyPr>
          <a:lstStyle/>
          <a:p>
            <a:endParaRPr lang="en-GB" dirty="0" smtClean="0"/>
          </a:p>
          <a:p>
            <a:r>
              <a:rPr lang="en-GB" sz="58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LO: To </a:t>
            </a:r>
            <a:r>
              <a:rPr lang="en-GB" sz="5800" dirty="0">
                <a:solidFill>
                  <a:srgbClr val="FF0000"/>
                </a:solidFill>
                <a:latin typeface="Comic Sans MS" panose="030F0702030302020204" pitchFamily="66" charset="0"/>
              </a:rPr>
              <a:t>u</a:t>
            </a:r>
            <a:r>
              <a:rPr lang="en-GB" sz="58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nderstand </a:t>
            </a:r>
            <a:r>
              <a:rPr lang="en-GB" sz="5800" dirty="0">
                <a:solidFill>
                  <a:srgbClr val="FF0000"/>
                </a:solidFill>
                <a:latin typeface="Comic Sans MS" panose="030F0702030302020204" pitchFamily="66" charset="0"/>
              </a:rPr>
              <a:t>analogue and digital clocks, </a:t>
            </a:r>
            <a:endParaRPr lang="en-GB" sz="5800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r>
              <a:rPr lang="en-GB" sz="58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        knowing </a:t>
            </a:r>
            <a:r>
              <a:rPr lang="en-GB" sz="5800" dirty="0">
                <a:solidFill>
                  <a:srgbClr val="FF0000"/>
                </a:solidFill>
                <a:latin typeface="Comic Sans MS" panose="030F0702030302020204" pitchFamily="66" charset="0"/>
              </a:rPr>
              <a:t>the time to the nearest 5 minutes.</a:t>
            </a:r>
          </a:p>
          <a:p>
            <a:r>
              <a:rPr lang="en-GB" sz="4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endParaRPr lang="en-GB" sz="40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63634" y="887045"/>
            <a:ext cx="2246811" cy="523220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smtClean="0">
                <a:latin typeface="Comic Sans MS" panose="030F0702030302020204" pitchFamily="66" charset="0"/>
              </a:rPr>
              <a:t>Day 1</a:t>
            </a:r>
            <a:endParaRPr lang="en-GB" sz="2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3036" y="4888306"/>
            <a:ext cx="2619375" cy="1743075"/>
          </a:xfrm>
          <a:prstGeom prst="rect">
            <a:avLst/>
          </a:prstGeom>
        </p:spPr>
      </p:pic>
      <p:sp>
        <p:nvSpPr>
          <p:cNvPr id="6" name="AutoShape 2" descr="Change Digital Clock Time Mercedes-Benz Instructions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589" y="4681809"/>
            <a:ext cx="2457450" cy="185737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34267" y="194742"/>
            <a:ext cx="1286367" cy="1987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996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b="1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Starter.</a:t>
            </a:r>
            <a:endParaRPr lang="en-GB" b="1" dirty="0">
              <a:solidFill>
                <a:srgbClr val="00B05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965325"/>
            <a:ext cx="10515600" cy="4351338"/>
          </a:xfrm>
        </p:spPr>
        <p:txBody>
          <a:bodyPr>
            <a:normAutofit lnSpcReduction="10000"/>
          </a:bodyPr>
          <a:lstStyle/>
          <a:p>
            <a:pPr marL="0" indent="0" hangingPunct="0">
              <a:buNone/>
            </a:pPr>
            <a:r>
              <a:rPr lang="en-GB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It has been a while since we looked at time together, so let’s start with recapping the months of the year.</a:t>
            </a:r>
          </a:p>
          <a:p>
            <a:pPr marL="0" indent="0" algn="ctr" hangingPunct="0">
              <a:buNone/>
            </a:pPr>
            <a:r>
              <a:rPr lang="en-GB" sz="3500" b="1" u="sng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Months </a:t>
            </a:r>
            <a:r>
              <a:rPr lang="en-GB" sz="3500" b="1" u="sng" dirty="0">
                <a:solidFill>
                  <a:srgbClr val="FF0000"/>
                </a:solidFill>
                <a:latin typeface="Comic Sans MS" panose="030F0702030302020204" pitchFamily="66" charset="0"/>
              </a:rPr>
              <a:t>of the Year</a:t>
            </a:r>
          </a:p>
          <a:p>
            <a:pPr marL="0" indent="0" hangingPunct="0">
              <a:buNone/>
            </a:pPr>
            <a:r>
              <a:rPr lang="en-GB" b="1" dirty="0" smtClean="0">
                <a:latin typeface="Comic Sans MS" panose="030F0702030302020204" pitchFamily="66" charset="0"/>
              </a:rPr>
              <a:t>Log on to My Maths</a:t>
            </a:r>
          </a:p>
          <a:p>
            <a:pPr marL="0" indent="0" hangingPunc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hangingPunct="0"/>
            <a:r>
              <a:rPr lang="en-GB" b="1" dirty="0">
                <a:latin typeface="Comic Sans MS" panose="030F0702030302020204" pitchFamily="66" charset="0"/>
              </a:rPr>
              <a:t>My Maths </a:t>
            </a:r>
            <a:r>
              <a:rPr lang="en-GB" b="1" dirty="0">
                <a:latin typeface="Comic Sans MS" panose="030F0702030302020204" pitchFamily="66" charset="0"/>
                <a:sym typeface="Wingdings" panose="05000000000000000000" pitchFamily="2" charset="2"/>
              </a:rPr>
              <a:t></a:t>
            </a:r>
            <a:r>
              <a:rPr lang="en-GB" b="1" dirty="0">
                <a:latin typeface="Comic Sans MS" panose="030F0702030302020204" pitchFamily="66" charset="0"/>
              </a:rPr>
              <a:t> Measurement </a:t>
            </a:r>
            <a:r>
              <a:rPr lang="en-GB" b="1" dirty="0">
                <a:latin typeface="Comic Sans MS" panose="030F0702030302020204" pitchFamily="66" charset="0"/>
                <a:sym typeface="Wingdings" panose="05000000000000000000" pitchFamily="2" charset="2"/>
              </a:rPr>
              <a:t></a:t>
            </a:r>
            <a:r>
              <a:rPr lang="en-GB" b="1" dirty="0">
                <a:latin typeface="Comic Sans MS" panose="030F0702030302020204" pitchFamily="66" charset="0"/>
              </a:rPr>
              <a:t> Y3 </a:t>
            </a:r>
            <a:r>
              <a:rPr lang="en-GB" b="1" dirty="0">
                <a:latin typeface="Comic Sans MS" panose="030F0702030302020204" pitchFamily="66" charset="0"/>
                <a:sym typeface="Wingdings" panose="05000000000000000000" pitchFamily="2" charset="2"/>
              </a:rPr>
              <a:t></a:t>
            </a:r>
            <a:r>
              <a:rPr lang="en-GB" b="1" dirty="0">
                <a:latin typeface="Comic Sans MS" panose="030F0702030302020204" pitchFamily="66" charset="0"/>
              </a:rPr>
              <a:t> Time 1 </a:t>
            </a:r>
            <a:endParaRPr lang="en-GB" dirty="0">
              <a:latin typeface="Comic Sans MS" panose="030F0702030302020204" pitchFamily="66" charset="0"/>
            </a:endParaRPr>
          </a:p>
          <a:p>
            <a:pPr hangingPunct="0"/>
            <a:endParaRPr lang="en-GB" dirty="0">
              <a:latin typeface="Comic Sans MS" panose="030F0702030302020204" pitchFamily="66" charset="0"/>
            </a:endParaRPr>
          </a:p>
          <a:p>
            <a:r>
              <a:rPr lang="en-GB" b="1" dirty="0">
                <a:latin typeface="Comic Sans MS" panose="030F0702030302020204" pitchFamily="66" charset="0"/>
              </a:rPr>
              <a:t>Part 8</a:t>
            </a:r>
            <a:r>
              <a:rPr lang="en-GB" dirty="0">
                <a:latin typeface="Comic Sans MS" panose="030F0702030302020204" pitchFamily="66" charset="0"/>
              </a:rPr>
              <a:t> – recap the order of the months of the year and number of days in each month.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193" y="90488"/>
            <a:ext cx="2857500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782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b="1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Main Lesson.</a:t>
            </a:r>
            <a:endParaRPr lang="en-GB" b="1" dirty="0">
              <a:solidFill>
                <a:srgbClr val="00B05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 hangingPunct="0">
              <a:buNone/>
            </a:pPr>
            <a:r>
              <a:rPr lang="en-GB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Log in to my Maths and follow the thread below:</a:t>
            </a:r>
          </a:p>
          <a:p>
            <a:pPr marL="0" indent="0" hangingPunct="0">
              <a:buNone/>
            </a:pPr>
            <a:endParaRPr lang="en-GB" b="1" dirty="0" smtClean="0">
              <a:latin typeface="Comic Sans MS" panose="030F0702030302020204" pitchFamily="66" charset="0"/>
            </a:endParaRPr>
          </a:p>
          <a:p>
            <a:pPr hangingPunct="0"/>
            <a:r>
              <a:rPr lang="en-GB" b="1" dirty="0" smtClean="0">
                <a:latin typeface="Comic Sans MS" panose="030F0702030302020204" pitchFamily="66" charset="0"/>
              </a:rPr>
              <a:t>My </a:t>
            </a:r>
            <a:r>
              <a:rPr lang="en-GB" b="1" dirty="0">
                <a:latin typeface="Comic Sans MS" panose="030F0702030302020204" pitchFamily="66" charset="0"/>
              </a:rPr>
              <a:t>Maths </a:t>
            </a:r>
            <a:r>
              <a:rPr lang="en-GB" b="1" dirty="0">
                <a:latin typeface="Comic Sans MS" panose="030F0702030302020204" pitchFamily="66" charset="0"/>
                <a:sym typeface="Wingdings" panose="05000000000000000000" pitchFamily="2" charset="2"/>
              </a:rPr>
              <a:t></a:t>
            </a:r>
            <a:r>
              <a:rPr lang="en-GB" b="1" dirty="0">
                <a:latin typeface="Comic Sans MS" panose="030F0702030302020204" pitchFamily="66" charset="0"/>
              </a:rPr>
              <a:t> Measurement </a:t>
            </a:r>
            <a:r>
              <a:rPr lang="en-GB" b="1" dirty="0">
                <a:latin typeface="Comic Sans MS" panose="030F0702030302020204" pitchFamily="66" charset="0"/>
                <a:sym typeface="Wingdings" panose="05000000000000000000" pitchFamily="2" charset="2"/>
              </a:rPr>
              <a:t></a:t>
            </a:r>
            <a:r>
              <a:rPr lang="en-GB" b="1" dirty="0">
                <a:latin typeface="Comic Sans MS" panose="030F0702030302020204" pitchFamily="66" charset="0"/>
              </a:rPr>
              <a:t> Y3 </a:t>
            </a:r>
            <a:r>
              <a:rPr lang="en-GB" b="1" dirty="0">
                <a:latin typeface="Comic Sans MS" panose="030F0702030302020204" pitchFamily="66" charset="0"/>
                <a:sym typeface="Wingdings" panose="05000000000000000000" pitchFamily="2" charset="2"/>
              </a:rPr>
              <a:t></a:t>
            </a:r>
            <a:r>
              <a:rPr lang="en-GB" b="1" dirty="0">
                <a:latin typeface="Comic Sans MS" panose="030F0702030302020204" pitchFamily="66" charset="0"/>
              </a:rPr>
              <a:t> Time 1 </a:t>
            </a:r>
            <a:endParaRPr lang="en-GB" b="1" dirty="0" smtClean="0">
              <a:latin typeface="Comic Sans MS" panose="030F0702030302020204" pitchFamily="66" charset="0"/>
            </a:endParaRPr>
          </a:p>
          <a:p>
            <a:pPr marL="0" indent="0" hangingPunct="0">
              <a:buNone/>
            </a:pPr>
            <a:endParaRPr lang="en-GB" b="1" dirty="0">
              <a:latin typeface="Comic Sans MS" panose="030F0702030302020204" pitchFamily="66" charset="0"/>
            </a:endParaRPr>
          </a:p>
          <a:p>
            <a:pPr marL="0" indent="0" hangingPunct="0">
              <a:buNone/>
            </a:pPr>
            <a:r>
              <a:rPr lang="en-GB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Work through the online lesson section 1 to 4 ONLY.</a:t>
            </a:r>
            <a:r>
              <a:rPr lang="en-GB" dirty="0">
                <a:latin typeface="Comic Sans MS" panose="030F0702030302020204" pitchFamily="66" charset="0"/>
              </a:rPr>
              <a:t> </a:t>
            </a:r>
          </a:p>
          <a:p>
            <a:pPr hangingPunct="0"/>
            <a:r>
              <a:rPr lang="en-GB" dirty="0" smtClean="0">
                <a:latin typeface="Comic Sans MS" panose="030F0702030302020204" pitchFamily="66" charset="0"/>
              </a:rPr>
              <a:t>3J </a:t>
            </a:r>
            <a:r>
              <a:rPr lang="en-GB">
                <a:latin typeface="Comic Sans MS" panose="030F0702030302020204" pitchFamily="66" charset="0"/>
              </a:rPr>
              <a:t>and </a:t>
            </a:r>
            <a:r>
              <a:rPr lang="en-GB" smtClean="0">
                <a:latin typeface="Comic Sans MS" panose="030F0702030302020204" pitchFamily="66" charset="0"/>
              </a:rPr>
              <a:t>3SH </a:t>
            </a:r>
            <a:r>
              <a:rPr lang="en-GB" dirty="0">
                <a:latin typeface="Comic Sans MS" panose="030F0702030302020204" pitchFamily="66" charset="0"/>
              </a:rPr>
              <a:t>might want to </a:t>
            </a:r>
            <a:r>
              <a:rPr lang="en-GB" u="sng" dirty="0">
                <a:latin typeface="Comic Sans MS" panose="030F0702030302020204" pitchFamily="66" charset="0"/>
              </a:rPr>
              <a:t>start</a:t>
            </a:r>
            <a:r>
              <a:rPr lang="en-GB" dirty="0">
                <a:latin typeface="Comic Sans MS" panose="030F0702030302020204" pitchFamily="66" charset="0"/>
              </a:rPr>
              <a:t> at the start of </a:t>
            </a:r>
            <a:r>
              <a:rPr lang="en-GB" b="1" dirty="0">
                <a:latin typeface="Comic Sans MS" panose="030F0702030302020204" pitchFamily="66" charset="0"/>
              </a:rPr>
              <a:t>part 1</a:t>
            </a:r>
            <a:r>
              <a:rPr lang="en-GB" dirty="0">
                <a:latin typeface="Comic Sans MS" panose="030F0702030302020204" pitchFamily="66" charset="0"/>
              </a:rPr>
              <a:t> to recap o’clock, half past, quarter to/past. </a:t>
            </a:r>
            <a:endParaRPr lang="en-GB" dirty="0" smtClean="0">
              <a:latin typeface="Comic Sans MS" panose="030F0702030302020204" pitchFamily="66" charset="0"/>
            </a:endParaRPr>
          </a:p>
          <a:p>
            <a:pPr marL="0" indent="0" hangingPunc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pPr hangingPunct="0"/>
            <a:r>
              <a:rPr lang="en-GB" dirty="0" smtClean="0">
                <a:latin typeface="Comic Sans MS" panose="030F0702030302020204" pitchFamily="66" charset="0"/>
              </a:rPr>
              <a:t>3EH can start </a:t>
            </a:r>
            <a:r>
              <a:rPr lang="en-GB" dirty="0">
                <a:latin typeface="Comic Sans MS" panose="030F0702030302020204" pitchFamily="66" charset="0"/>
              </a:rPr>
              <a:t>towards the </a:t>
            </a:r>
            <a:r>
              <a:rPr lang="en-GB" u="sng" dirty="0">
                <a:latin typeface="Comic Sans MS" panose="030F0702030302020204" pitchFamily="66" charset="0"/>
              </a:rPr>
              <a:t>end</a:t>
            </a:r>
            <a:r>
              <a:rPr lang="en-GB" dirty="0">
                <a:latin typeface="Comic Sans MS" panose="030F0702030302020204" pitchFamily="66" charset="0"/>
              </a:rPr>
              <a:t> of part 1 where it goes into 5 minutes.  </a:t>
            </a:r>
          </a:p>
          <a:p>
            <a:pPr marL="0" indent="0" hangingPunc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r>
              <a:rPr lang="en-GB" dirty="0" smtClean="0">
                <a:latin typeface="Comic Sans MS" panose="030F0702030302020204" pitchFamily="66" charset="0"/>
              </a:rPr>
              <a:t>Now </a:t>
            </a:r>
            <a:r>
              <a:rPr lang="en-GB" dirty="0">
                <a:latin typeface="Comic Sans MS" panose="030F0702030302020204" pitchFamily="66" charset="0"/>
              </a:rPr>
              <a:t>go through </a:t>
            </a:r>
            <a:r>
              <a:rPr lang="en-GB" b="1" dirty="0">
                <a:latin typeface="Comic Sans MS" panose="030F0702030302020204" pitchFamily="66" charset="0"/>
              </a:rPr>
              <a:t>part 4 </a:t>
            </a:r>
            <a:r>
              <a:rPr lang="en-GB" dirty="0" smtClean="0">
                <a:latin typeface="Comic Sans MS" panose="030F0702030302020204" pitchFamily="66" charset="0"/>
              </a:rPr>
              <a:t>and look at analogue </a:t>
            </a:r>
            <a:r>
              <a:rPr lang="en-GB" dirty="0">
                <a:latin typeface="Comic Sans MS" panose="030F0702030302020204" pitchFamily="66" charset="0"/>
              </a:rPr>
              <a:t>to digital time.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54639" y="139700"/>
            <a:ext cx="2705100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301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b="1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Activities.</a:t>
            </a:r>
            <a:endParaRPr lang="en-GB" b="1" dirty="0">
              <a:solidFill>
                <a:srgbClr val="00B05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You choose the level of work you want to complete – remember there is no lid on learning!</a:t>
            </a:r>
          </a:p>
          <a:p>
            <a:pPr marL="0" indent="0" algn="ctr">
              <a:buNone/>
            </a:pPr>
            <a:endParaRPr lang="en-GB" dirty="0" smtClean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r>
              <a:rPr lang="en-GB" dirty="0" smtClean="0">
                <a:latin typeface="Comic Sans MS" panose="030F0702030302020204" pitchFamily="66" charset="0"/>
              </a:rPr>
              <a:t>One </a:t>
            </a:r>
          </a:p>
          <a:p>
            <a:endParaRPr lang="en-GB" dirty="0">
              <a:latin typeface="Comic Sans MS" panose="030F0702030302020204" pitchFamily="66" charset="0"/>
            </a:endParaRPr>
          </a:p>
          <a:p>
            <a:r>
              <a:rPr lang="en-GB" dirty="0" smtClean="0">
                <a:latin typeface="Comic Sans MS" panose="030F0702030302020204" pitchFamily="66" charset="0"/>
              </a:rPr>
              <a:t>Two</a:t>
            </a:r>
          </a:p>
          <a:p>
            <a:endParaRPr lang="en-GB" dirty="0">
              <a:latin typeface="Comic Sans MS" panose="030F0702030302020204" pitchFamily="66" charset="0"/>
            </a:endParaRPr>
          </a:p>
          <a:p>
            <a:r>
              <a:rPr lang="en-GB" dirty="0" smtClean="0">
                <a:latin typeface="Comic Sans MS" panose="030F0702030302020204" pitchFamily="66" charset="0"/>
              </a:rPr>
              <a:t>Three                                 </a:t>
            </a:r>
          </a:p>
          <a:p>
            <a:pPr marL="0" indent="0">
              <a:buNone/>
            </a:pPr>
            <a:endParaRPr lang="en-GB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5-Point Star 3"/>
          <p:cNvSpPr/>
          <p:nvPr/>
        </p:nvSpPr>
        <p:spPr>
          <a:xfrm>
            <a:off x="2076993" y="3112343"/>
            <a:ext cx="862149" cy="640080"/>
          </a:xfrm>
          <a:prstGeom prst="star5">
            <a:avLst>
              <a:gd name="adj" fmla="val 13263"/>
              <a:gd name="hf" fmla="val 105146"/>
              <a:gd name="vf" fmla="val 11055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5-Point Star 4"/>
          <p:cNvSpPr/>
          <p:nvPr/>
        </p:nvSpPr>
        <p:spPr>
          <a:xfrm>
            <a:off x="2939142" y="4122740"/>
            <a:ext cx="862149" cy="640080"/>
          </a:xfrm>
          <a:prstGeom prst="star5">
            <a:avLst>
              <a:gd name="adj" fmla="val 13263"/>
              <a:gd name="hf" fmla="val 105146"/>
              <a:gd name="vf" fmla="val 11055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5-Point Star 5"/>
          <p:cNvSpPr/>
          <p:nvPr/>
        </p:nvSpPr>
        <p:spPr>
          <a:xfrm>
            <a:off x="1959425" y="4130450"/>
            <a:ext cx="862149" cy="640080"/>
          </a:xfrm>
          <a:prstGeom prst="star5">
            <a:avLst>
              <a:gd name="adj" fmla="val 13263"/>
              <a:gd name="hf" fmla="val 105146"/>
              <a:gd name="vf" fmla="val 11055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5-Point Star 6"/>
          <p:cNvSpPr/>
          <p:nvPr/>
        </p:nvSpPr>
        <p:spPr>
          <a:xfrm>
            <a:off x="2283816" y="5099278"/>
            <a:ext cx="862149" cy="640080"/>
          </a:xfrm>
          <a:prstGeom prst="star5">
            <a:avLst>
              <a:gd name="adj" fmla="val 13263"/>
              <a:gd name="hf" fmla="val 105146"/>
              <a:gd name="vf" fmla="val 11055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5-Point Star 7"/>
          <p:cNvSpPr/>
          <p:nvPr/>
        </p:nvSpPr>
        <p:spPr>
          <a:xfrm>
            <a:off x="4195358" y="5074151"/>
            <a:ext cx="862149" cy="640080"/>
          </a:xfrm>
          <a:prstGeom prst="star5">
            <a:avLst>
              <a:gd name="adj" fmla="val 13263"/>
              <a:gd name="hf" fmla="val 105146"/>
              <a:gd name="vf" fmla="val 11055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5-Point Star 8"/>
          <p:cNvSpPr/>
          <p:nvPr/>
        </p:nvSpPr>
        <p:spPr>
          <a:xfrm>
            <a:off x="3239587" y="5099278"/>
            <a:ext cx="862149" cy="640080"/>
          </a:xfrm>
          <a:prstGeom prst="star5">
            <a:avLst>
              <a:gd name="adj" fmla="val 13263"/>
              <a:gd name="hf" fmla="val 105146"/>
              <a:gd name="vf" fmla="val 11055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2493" y="3468898"/>
            <a:ext cx="2428875" cy="1876425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6463938" y="3314758"/>
            <a:ext cx="2053862" cy="2030565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Please do not worry if you cannot print off the worksheets. Draw the clocks out on a piece of paper.</a:t>
            </a:r>
            <a:endParaRPr lang="en-GB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3012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                                  </a:t>
            </a:r>
            <a:r>
              <a:rPr lang="en-GB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One</a:t>
            </a:r>
            <a:r>
              <a:rPr lang="en-GB" dirty="0" smtClean="0"/>
              <a:t>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76739"/>
            <a:ext cx="10515600" cy="5159192"/>
          </a:xfrm>
        </p:spPr>
        <p:txBody>
          <a:bodyPr>
            <a:normAutofit lnSpcReduction="10000"/>
          </a:bodyPr>
          <a:lstStyle/>
          <a:p>
            <a:r>
              <a:rPr lang="en-GB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Firstly, look at the clocks on the worksheet and write the time in digital underneath each one.</a:t>
            </a:r>
          </a:p>
          <a:p>
            <a:endParaRPr lang="en-GB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r>
              <a:rPr lang="en-GB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Using a ruler now look at the times underneath each clock face and draw the hands on – remember to be accurate!</a:t>
            </a:r>
          </a:p>
          <a:p>
            <a:pPr marL="0" indent="0">
              <a:buNone/>
            </a:pPr>
            <a:endParaRPr lang="en-GB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b="1" dirty="0" smtClean="0">
                <a:latin typeface="Comic Sans MS" panose="030F0702030302020204" pitchFamily="66" charset="0"/>
              </a:rPr>
              <a:t>Challenge:</a:t>
            </a:r>
          </a:p>
          <a:p>
            <a:r>
              <a:rPr lang="en-GB" dirty="0" smtClean="0">
                <a:latin typeface="Comic Sans MS" panose="030F0702030302020204" pitchFamily="66" charset="0"/>
              </a:rPr>
              <a:t>Put all the times on the second section into </a:t>
            </a:r>
            <a:r>
              <a:rPr lang="en-GB" dirty="0">
                <a:latin typeface="Comic Sans MS" panose="030F0702030302020204" pitchFamily="66" charset="0"/>
              </a:rPr>
              <a:t>chronological order</a:t>
            </a:r>
            <a:r>
              <a:rPr lang="en-GB" dirty="0" smtClean="0">
                <a:latin typeface="Comic Sans MS" panose="030F0702030302020204" pitchFamily="66" charset="0"/>
              </a:rPr>
              <a:t>.</a:t>
            </a:r>
          </a:p>
          <a:p>
            <a:endParaRPr lang="en-GB" dirty="0"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r>
              <a:rPr lang="en-GB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Awesome work!</a:t>
            </a:r>
          </a:p>
          <a:p>
            <a:endParaRPr lang="en-GB" dirty="0">
              <a:latin typeface="Comic Sans MS" panose="030F0702030302020204" pitchFamily="66" charset="0"/>
            </a:endParaRPr>
          </a:p>
          <a:p>
            <a:endParaRPr lang="en-GB" dirty="0" smtClean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5-Point Star 3"/>
          <p:cNvSpPr/>
          <p:nvPr/>
        </p:nvSpPr>
        <p:spPr>
          <a:xfrm>
            <a:off x="6374673" y="600892"/>
            <a:ext cx="862149" cy="640080"/>
          </a:xfrm>
          <a:prstGeom prst="star5">
            <a:avLst>
              <a:gd name="adj" fmla="val 16955"/>
              <a:gd name="hf" fmla="val 105146"/>
              <a:gd name="vf" fmla="val 11055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86702" y="4911634"/>
            <a:ext cx="1600608" cy="1600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179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                               </a:t>
            </a:r>
            <a:r>
              <a:rPr lang="en-GB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 Two </a:t>
            </a:r>
            <a:endParaRPr lang="en-GB" dirty="0">
              <a:solidFill>
                <a:srgbClr val="00B05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99053"/>
            <a:ext cx="10515600" cy="465355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GB" sz="3200" b="1" u="sng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Time and Data </a:t>
            </a:r>
            <a:r>
              <a:rPr lang="en-GB" sz="3200" b="1" u="sng" dirty="0">
                <a:solidFill>
                  <a:srgbClr val="0070C0"/>
                </a:solidFill>
                <a:latin typeface="Comic Sans MS" panose="030F0702030302020204" pitchFamily="66" charset="0"/>
              </a:rPr>
              <a:t>U</a:t>
            </a:r>
            <a:r>
              <a:rPr lang="en-GB" sz="3200" b="1" u="sng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nit </a:t>
            </a:r>
            <a:r>
              <a:rPr lang="en-GB" sz="3200" b="1" u="sng" dirty="0">
                <a:solidFill>
                  <a:srgbClr val="0070C0"/>
                </a:solidFill>
                <a:latin typeface="Comic Sans MS" panose="030F0702030302020204" pitchFamily="66" charset="0"/>
              </a:rPr>
              <a:t>T</a:t>
            </a:r>
            <a:r>
              <a:rPr lang="en-GB" sz="3200" b="1" u="sng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hree.</a:t>
            </a:r>
          </a:p>
          <a:p>
            <a:pPr marL="0" indent="0">
              <a:buNone/>
            </a:pPr>
            <a:endParaRPr lang="en-GB" sz="3200" b="1" u="sng" dirty="0" smtClean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r>
              <a:rPr lang="en-GB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First draw lines to match the digital time to the analogue time</a:t>
            </a:r>
          </a:p>
          <a:p>
            <a:r>
              <a:rPr lang="en-GB" dirty="0" smtClean="0">
                <a:solidFill>
                  <a:srgbClr val="7030A0"/>
                </a:solidFill>
                <a:latin typeface="Comic Sans MS" panose="030F0702030302020204" pitchFamily="66" charset="0"/>
              </a:rPr>
              <a:t>Write three different digital times that show ‘quarter to’</a:t>
            </a:r>
          </a:p>
          <a:p>
            <a:r>
              <a:rPr lang="en-GB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Now think about what you might be doing at each of these times</a:t>
            </a:r>
          </a:p>
          <a:p>
            <a:r>
              <a:rPr lang="en-GB" dirty="0" smtClean="0">
                <a:solidFill>
                  <a:srgbClr val="7030A0"/>
                </a:solidFill>
                <a:latin typeface="Comic Sans MS" panose="030F0702030302020204" pitchFamily="66" charset="0"/>
              </a:rPr>
              <a:t>Next draw 5 clock faces (use your Roman </a:t>
            </a:r>
            <a:r>
              <a:rPr lang="en-GB" dirty="0">
                <a:solidFill>
                  <a:srgbClr val="7030A0"/>
                </a:solidFill>
                <a:latin typeface="Comic Sans MS" panose="030F0702030302020204" pitchFamily="66" charset="0"/>
              </a:rPr>
              <a:t>N</a:t>
            </a:r>
            <a:r>
              <a:rPr lang="en-GB" dirty="0" smtClean="0">
                <a:solidFill>
                  <a:srgbClr val="7030A0"/>
                </a:solidFill>
                <a:latin typeface="Comic Sans MS" panose="030F0702030302020204" pitchFamily="66" charset="0"/>
              </a:rPr>
              <a:t>umerals to show some numbers on the clock face). Draw the hands on the clocks</a:t>
            </a:r>
          </a:p>
          <a:p>
            <a:pPr marL="0" indent="0">
              <a:buNone/>
            </a:pPr>
            <a:endParaRPr lang="en-GB" b="1" dirty="0" smtClean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b="1" dirty="0" smtClean="0">
                <a:latin typeface="Comic Sans MS" panose="030F0702030302020204" pitchFamily="66" charset="0"/>
              </a:rPr>
              <a:t>Challenge: </a:t>
            </a:r>
            <a:r>
              <a:rPr lang="en-GB" dirty="0" smtClean="0">
                <a:latin typeface="Comic Sans MS" panose="030F0702030302020204" pitchFamily="66" charset="0"/>
              </a:rPr>
              <a:t>What would the next 3 times be in the sequence?</a:t>
            </a:r>
          </a:p>
          <a:p>
            <a:pPr marL="0" indent="0" algn="ctr">
              <a:buNone/>
            </a:pPr>
            <a:endParaRPr lang="en-GB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r>
              <a:rPr lang="en-GB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You maths superstar!</a:t>
            </a:r>
            <a:endParaRPr lang="en-GB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5-Point Star 3"/>
          <p:cNvSpPr/>
          <p:nvPr/>
        </p:nvSpPr>
        <p:spPr>
          <a:xfrm>
            <a:off x="7088778" y="664301"/>
            <a:ext cx="862149" cy="640080"/>
          </a:xfrm>
          <a:prstGeom prst="star5">
            <a:avLst>
              <a:gd name="adj" fmla="val 16955"/>
              <a:gd name="hf" fmla="val 105146"/>
              <a:gd name="vf" fmla="val 11055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5-Point Star 4"/>
          <p:cNvSpPr/>
          <p:nvPr/>
        </p:nvSpPr>
        <p:spPr>
          <a:xfrm>
            <a:off x="6096000" y="668361"/>
            <a:ext cx="862149" cy="640080"/>
          </a:xfrm>
          <a:prstGeom prst="star5">
            <a:avLst>
              <a:gd name="adj" fmla="val 16955"/>
              <a:gd name="hf" fmla="val 105146"/>
              <a:gd name="vf" fmla="val 11055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87877" y="97563"/>
            <a:ext cx="2143125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3032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latin typeface="Comic Sans MS" panose="030F0702030302020204" pitchFamily="66" charset="0"/>
              </a:rPr>
              <a:t>                     Three</a:t>
            </a:r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Can you write the time in words, 12 hour digital time, 24 hour digital time AND draw the hand on the </a:t>
            </a:r>
            <a:r>
              <a:rPr lang="en-GB" smtClean="0">
                <a:solidFill>
                  <a:srgbClr val="0070C0"/>
                </a:solidFill>
                <a:latin typeface="Comic Sans MS" panose="030F0702030302020204" pitchFamily="66" charset="0"/>
              </a:rPr>
              <a:t>analogue ruler?</a:t>
            </a:r>
            <a:endParaRPr lang="en-GB" dirty="0" smtClean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b="1" dirty="0" smtClean="0">
                <a:latin typeface="Comic Sans MS" panose="030F0702030302020204" pitchFamily="66" charset="0"/>
              </a:rPr>
              <a:t>Challenge:</a:t>
            </a:r>
          </a:p>
          <a:p>
            <a:r>
              <a:rPr lang="en-GB" dirty="0" smtClean="0">
                <a:latin typeface="Comic Sans MS" panose="030F0702030302020204" pitchFamily="66" charset="0"/>
              </a:rPr>
              <a:t>Write down a timetable of your day. Use both analogue and digital times</a:t>
            </a:r>
          </a:p>
          <a:p>
            <a:pPr marL="0" indent="0">
              <a:buNone/>
            </a:pPr>
            <a:endParaRPr lang="en-GB" dirty="0" smtClean="0"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r>
              <a:rPr lang="en-GB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You are doing great!</a:t>
            </a:r>
            <a:endParaRPr lang="en-GB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5-Point Star 3"/>
          <p:cNvSpPr/>
          <p:nvPr/>
        </p:nvSpPr>
        <p:spPr>
          <a:xfrm>
            <a:off x="6226624" y="609579"/>
            <a:ext cx="862149" cy="640080"/>
          </a:xfrm>
          <a:prstGeom prst="star5">
            <a:avLst>
              <a:gd name="adj" fmla="val 16955"/>
              <a:gd name="hf" fmla="val 105146"/>
              <a:gd name="vf" fmla="val 11055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5-Point Star 4"/>
          <p:cNvSpPr/>
          <p:nvPr/>
        </p:nvSpPr>
        <p:spPr>
          <a:xfrm>
            <a:off x="7167152" y="576944"/>
            <a:ext cx="862149" cy="640080"/>
          </a:xfrm>
          <a:prstGeom prst="star5">
            <a:avLst>
              <a:gd name="adj" fmla="val 16955"/>
              <a:gd name="hf" fmla="val 105146"/>
              <a:gd name="vf" fmla="val 11055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5-Point Star 5"/>
          <p:cNvSpPr/>
          <p:nvPr/>
        </p:nvSpPr>
        <p:spPr>
          <a:xfrm>
            <a:off x="8029301" y="595654"/>
            <a:ext cx="862149" cy="640080"/>
          </a:xfrm>
          <a:prstGeom prst="star5">
            <a:avLst>
              <a:gd name="adj" fmla="val 16955"/>
              <a:gd name="hf" fmla="val 105146"/>
              <a:gd name="vf" fmla="val 11055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7992" y="4614183"/>
            <a:ext cx="2857500" cy="16002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695" y="4720703"/>
            <a:ext cx="2847975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258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b="1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Challenge for the end of the lesson.</a:t>
            </a:r>
            <a:endParaRPr lang="en-GB" b="1" dirty="0">
              <a:solidFill>
                <a:srgbClr val="00B05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hangingPunct="0"/>
            <a:r>
              <a:rPr lang="en-GB" dirty="0">
                <a:latin typeface="Comic Sans MS" panose="030F0702030302020204" pitchFamily="66" charset="0"/>
              </a:rPr>
              <a:t>Identify key times in the school day</a:t>
            </a:r>
            <a:r>
              <a:rPr lang="en-GB" dirty="0" smtClean="0">
                <a:latin typeface="Comic Sans MS" panose="030F0702030302020204" pitchFamily="66" charset="0"/>
              </a:rPr>
              <a:t>:</a:t>
            </a:r>
          </a:p>
          <a:p>
            <a:pPr marL="0" indent="0" hangingPunct="0">
              <a:buNone/>
            </a:pPr>
            <a:endParaRPr lang="en-GB" dirty="0">
              <a:latin typeface="Comic Sans MS" panose="030F0702030302020204" pitchFamily="66" charset="0"/>
            </a:endParaRPr>
          </a:p>
          <a:p>
            <a:r>
              <a:rPr lang="en-GB" dirty="0">
                <a:latin typeface="Comic Sans MS" panose="030F0702030302020204" pitchFamily="66" charset="0"/>
              </a:rPr>
              <a:t>Registration, Assembly, etc. </a:t>
            </a:r>
            <a:endParaRPr lang="en-GB" dirty="0" smtClean="0">
              <a:latin typeface="Comic Sans MS" panose="030F0702030302020204" pitchFamily="66" charset="0"/>
            </a:endParaRPr>
          </a:p>
          <a:p>
            <a:endParaRPr lang="en-GB" dirty="0">
              <a:latin typeface="Comic Sans MS" panose="030F0702030302020204" pitchFamily="66" charset="0"/>
            </a:endParaRPr>
          </a:p>
          <a:p>
            <a:r>
              <a:rPr lang="en-GB" dirty="0">
                <a:latin typeface="Comic Sans MS" panose="030F0702030302020204" pitchFamily="66" charset="0"/>
              </a:rPr>
              <a:t>R</a:t>
            </a:r>
            <a:r>
              <a:rPr lang="en-GB" dirty="0" smtClean="0">
                <a:latin typeface="Comic Sans MS" panose="030F0702030302020204" pitchFamily="66" charset="0"/>
              </a:rPr>
              <a:t>ecord </a:t>
            </a:r>
            <a:r>
              <a:rPr lang="en-GB" dirty="0">
                <a:latin typeface="Comic Sans MS" panose="030F0702030302020204" pitchFamily="66" charset="0"/>
              </a:rPr>
              <a:t>the times as analogue and digital. </a:t>
            </a:r>
            <a:endParaRPr lang="en-GB" dirty="0" smtClean="0">
              <a:latin typeface="Comic Sans MS" panose="030F0702030302020204" pitchFamily="66" charset="0"/>
            </a:endParaRPr>
          </a:p>
          <a:p>
            <a:endParaRPr lang="en-GB" dirty="0"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r>
              <a:rPr lang="en-GB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Amazing effort if you got this far!!</a:t>
            </a:r>
            <a:endParaRPr lang="en-GB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93714" y="2056448"/>
            <a:ext cx="3313293" cy="211060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311" y="4271554"/>
            <a:ext cx="1704410" cy="2429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3656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458</Words>
  <Application>Microsoft Office PowerPoint</Application>
  <PresentationFormat>Widescreen</PresentationFormat>
  <Paragraphs>71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Calibri Light</vt:lpstr>
      <vt:lpstr>Comic Sans MS</vt:lpstr>
      <vt:lpstr>Wingdings</vt:lpstr>
      <vt:lpstr>Office Theme</vt:lpstr>
      <vt:lpstr>Maths - Time  Mrs Jones</vt:lpstr>
      <vt:lpstr>Starter.</vt:lpstr>
      <vt:lpstr>Main Lesson.</vt:lpstr>
      <vt:lpstr>Activities.</vt:lpstr>
      <vt:lpstr>                                  One </vt:lpstr>
      <vt:lpstr>                                Two </vt:lpstr>
      <vt:lpstr>                     Three</vt:lpstr>
      <vt:lpstr>Challenge for the end of the lesson.</vt:lpstr>
    </vt:vector>
  </TitlesOfParts>
  <Company>Thomas Russell Junior School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Maths - Time  30.3.20 Mrs Jones</dc:title>
  <dc:creator>KJones</dc:creator>
  <cp:lastModifiedBy>KJones</cp:lastModifiedBy>
  <cp:revision>18</cp:revision>
  <dcterms:created xsi:type="dcterms:W3CDTF">2020-03-27T09:18:31Z</dcterms:created>
  <dcterms:modified xsi:type="dcterms:W3CDTF">2020-04-06T09:36:41Z</dcterms:modified>
</cp:coreProperties>
</file>