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0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3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32" r:id="rId2"/>
    <p:sldId id="333" r:id="rId3"/>
    <p:sldId id="338" r:id="rId4"/>
    <p:sldId id="286" r:id="rId5"/>
    <p:sldId id="297" r:id="rId6"/>
    <p:sldId id="294" r:id="rId7"/>
    <p:sldId id="298" r:id="rId8"/>
    <p:sldId id="340" r:id="rId9"/>
    <p:sldId id="336" r:id="rId10"/>
    <p:sldId id="295" r:id="rId11"/>
    <p:sldId id="337" r:id="rId12"/>
    <p:sldId id="316" r:id="rId13"/>
    <p:sldId id="33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253746"/>
    <a:srgbClr val="EA7600"/>
    <a:srgbClr val="9AF67A"/>
    <a:srgbClr val="85F45E"/>
    <a:srgbClr val="E7B8F6"/>
    <a:srgbClr val="F4D2FE"/>
    <a:srgbClr val="F7B635"/>
    <a:srgbClr val="E2AAF4"/>
    <a:srgbClr val="F1C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0" autoAdjust="0"/>
    <p:restoredTop sz="80663" autoAdjust="0"/>
  </p:normalViewPr>
  <p:slideViewPr>
    <p:cSldViewPr snapToGrid="0">
      <p:cViewPr varScale="1">
        <p:scale>
          <a:sx n="47" d="100"/>
          <a:sy n="47" d="100"/>
        </p:scale>
        <p:origin x="4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04/02/2021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Pupils to calculate</a:t>
            </a:r>
            <a:r>
              <a:rPr lang="en-GB" baseline="0" dirty="0" smtClean="0"/>
              <a:t> the target number using the mathematical operations + - x ÷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C15D56-7436-4CB4-A713-5B1FFEAF31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63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Measure 2 adjacent sides to the nearest centimetre, ask children to find the total, then double it to find the perimeter.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0233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902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640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745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6446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hamilton-trust.org.uk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391026" y="6390463"/>
            <a:ext cx="5663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Year 5</a:t>
            </a: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447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 Shape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6 Shape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nrich.maths.org/7280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6 Shape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3837"/>
            <a:ext cx="8534400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54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9F3A418-E7C7-4D9C-A219-888702BCC84D}"/>
              </a:ext>
            </a:extLst>
          </p:cNvPr>
          <p:cNvGrpSpPr/>
          <p:nvPr/>
        </p:nvGrpSpPr>
        <p:grpSpPr>
          <a:xfrm>
            <a:off x="368974" y="481465"/>
            <a:ext cx="8406046" cy="4851179"/>
            <a:chOff x="725214" y="740979"/>
            <a:chExt cx="7730501" cy="4445876"/>
          </a:xfrm>
        </p:grpSpPr>
        <p:pic>
          <p:nvPicPr>
            <p:cNvPr id="3" name="Picture 2" descr="A screenshot of a computer&#10;&#10;Description automatically generated">
              <a:extLst>
                <a:ext uri="{FF2B5EF4-FFF2-40B4-BE49-F238E27FC236}">
                  <a16:creationId xmlns:a16="http://schemas.microsoft.com/office/drawing/2014/main" id="{1F17DA64-20E7-4E0B-98B2-E4B3F57E90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931" t="8428" r="7527" b="22815"/>
            <a:stretch/>
          </p:blipFill>
          <p:spPr>
            <a:xfrm>
              <a:off x="725214" y="740979"/>
              <a:ext cx="7730501" cy="44458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1BAA9AE-DDA7-48EC-9031-68487DA31F0E}"/>
                </a:ext>
              </a:extLst>
            </p:cNvPr>
            <p:cNvSpPr/>
            <p:nvPr/>
          </p:nvSpPr>
          <p:spPr>
            <a:xfrm>
              <a:off x="851338" y="4903075"/>
              <a:ext cx="930165" cy="2680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FCB8764-82CD-4027-AF41-4114FEB88DE8}"/>
              </a:ext>
            </a:extLst>
          </p:cNvPr>
          <p:cNvGrpSpPr/>
          <p:nvPr/>
        </p:nvGrpSpPr>
        <p:grpSpPr>
          <a:xfrm>
            <a:off x="344142" y="5179133"/>
            <a:ext cx="8455715" cy="911547"/>
            <a:chOff x="344142" y="5179133"/>
            <a:chExt cx="8455715" cy="91154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BED8460-4208-4177-8096-3F1C406C4ADD}"/>
                </a:ext>
              </a:extLst>
            </p:cNvPr>
            <p:cNvGrpSpPr/>
            <p:nvPr/>
          </p:nvGrpSpPr>
          <p:grpSpPr>
            <a:xfrm>
              <a:off x="344142" y="5179133"/>
              <a:ext cx="8455715" cy="911547"/>
              <a:chOff x="304798" y="1804086"/>
              <a:chExt cx="6603571" cy="1223320"/>
            </a:xfrm>
          </p:grpSpPr>
          <p:sp>
            <p:nvSpPr>
              <p:cNvPr id="16" name="Rounded Rectangle 4">
                <a:extLst>
                  <a:ext uri="{FF2B5EF4-FFF2-40B4-BE49-F238E27FC236}">
                    <a16:creationId xmlns:a16="http://schemas.microsoft.com/office/drawing/2014/main" id="{2691E445-758B-46DD-8682-747D13DB73C0}"/>
                  </a:ext>
                </a:extLst>
              </p:cNvPr>
              <p:cNvSpPr/>
              <p:nvPr/>
            </p:nvSpPr>
            <p:spPr>
              <a:xfrm>
                <a:off x="304798" y="1804086"/>
                <a:ext cx="6603571" cy="1223320"/>
              </a:xfrm>
              <a:prstGeom prst="roundRect">
                <a:avLst>
                  <a:gd name="adj" fmla="val 5480"/>
                </a:avLst>
              </a:prstGeom>
              <a:solidFill>
                <a:schemeClr val="bg1"/>
              </a:solidFill>
              <a:ln>
                <a:solidFill>
                  <a:srgbClr val="EA7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2EA32E5-421D-4D40-8A69-DF79EB1DD1A7}"/>
                  </a:ext>
                </a:extLst>
              </p:cNvPr>
              <p:cNvSpPr/>
              <p:nvPr/>
            </p:nvSpPr>
            <p:spPr>
              <a:xfrm>
                <a:off x="1915297" y="1841157"/>
                <a:ext cx="3237471" cy="2100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0E2833D-34FA-4972-9758-B394512F8A22}"/>
                </a:ext>
              </a:extLst>
            </p:cNvPr>
            <p:cNvGrpSpPr/>
            <p:nvPr/>
          </p:nvGrpSpPr>
          <p:grpSpPr>
            <a:xfrm>
              <a:off x="459211" y="5254490"/>
              <a:ext cx="8225573" cy="757166"/>
              <a:chOff x="459213" y="5285544"/>
              <a:chExt cx="8225573" cy="757166"/>
            </a:xfrm>
          </p:grpSpPr>
          <p:pic>
            <p:nvPicPr>
              <p:cNvPr id="10" name="Picture 9" descr="A screenshot of a computer&#10;&#10;Description automatically generated">
                <a:extLst>
                  <a:ext uri="{FF2B5EF4-FFF2-40B4-BE49-F238E27FC236}">
                    <a16:creationId xmlns:a16="http://schemas.microsoft.com/office/drawing/2014/main" id="{44B76C13-2276-4D77-9222-9CAED4F5DAD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793" t="76211" r="8793" b="13061"/>
              <a:stretch/>
            </p:blipFill>
            <p:spPr>
              <a:xfrm>
                <a:off x="459213" y="5285544"/>
                <a:ext cx="8225573" cy="757166"/>
              </a:xfrm>
              <a:prstGeom prst="rect">
                <a:avLst/>
              </a:prstGeom>
            </p:spPr>
          </p:pic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93721BA-AD38-46E9-AABE-FC2D58647FDA}"/>
                  </a:ext>
                </a:extLst>
              </p:cNvPr>
              <p:cNvSpPr/>
              <p:nvPr/>
            </p:nvSpPr>
            <p:spPr>
              <a:xfrm>
                <a:off x="6297076" y="5285544"/>
                <a:ext cx="969677" cy="5137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AE62685-E3CD-4462-9653-CD372AE520C4}"/>
              </a:ext>
            </a:extLst>
          </p:cNvPr>
          <p:cNvGrpSpPr/>
          <p:nvPr/>
        </p:nvGrpSpPr>
        <p:grpSpPr>
          <a:xfrm>
            <a:off x="3921225" y="5373448"/>
            <a:ext cx="1301547" cy="865264"/>
            <a:chOff x="-4676828" y="3648271"/>
            <a:chExt cx="1735396" cy="1153685"/>
          </a:xfrm>
        </p:grpSpPr>
        <p:sp>
          <p:nvSpPr>
            <p:cNvPr id="19" name="Rounded Rectangle 12">
              <a:extLst>
                <a:ext uri="{FF2B5EF4-FFF2-40B4-BE49-F238E27FC236}">
                  <a16:creationId xmlns:a16="http://schemas.microsoft.com/office/drawing/2014/main" id="{321E7775-30F5-40EC-A6B1-7F505482F440}"/>
                </a:ext>
              </a:extLst>
            </p:cNvPr>
            <p:cNvSpPr/>
            <p:nvPr/>
          </p:nvSpPr>
          <p:spPr>
            <a:xfrm>
              <a:off x="-4676828" y="3648271"/>
              <a:ext cx="1735396" cy="642550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Challenge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pic>
          <p:nvPicPr>
            <p:cNvPr id="20" name="Picture 2" descr="Related image">
              <a:extLst>
                <a:ext uri="{FF2B5EF4-FFF2-40B4-BE49-F238E27FC236}">
                  <a16:creationId xmlns:a16="http://schemas.microsoft.com/office/drawing/2014/main" id="{7E6948BA-7641-4FD4-BF7E-6EAC201BFD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-4187581" y="4196475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344136" y="137396"/>
            <a:ext cx="8430883" cy="3558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b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Yellow: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Finding the perimeters Sheet 2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33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11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806463"/>
              </p:ext>
            </p:extLst>
          </p:nvPr>
        </p:nvGraphicFramePr>
        <p:xfrm>
          <a:off x="242137" y="226854"/>
          <a:ext cx="7886700" cy="24384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81428447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Purple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and</a:t>
                      </a:r>
                      <a:r>
                        <a:rPr lang="en-GB" sz="1600" b="1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Green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: Perimeter of composite and rectilinear shapes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032578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" y="619125"/>
            <a:ext cx="3419475" cy="4638675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074868"/>
              </p:ext>
            </p:extLst>
          </p:nvPr>
        </p:nvGraphicFramePr>
        <p:xfrm>
          <a:off x="4545447" y="958374"/>
          <a:ext cx="4324034" cy="487680"/>
        </p:xfrm>
        <a:graphic>
          <a:graphicData uri="http://schemas.openxmlformats.org/drawingml/2006/table">
            <a:tbl>
              <a:tblPr/>
              <a:tblGrid>
                <a:gridCol w="4324034">
                  <a:extLst>
                    <a:ext uri="{9D8B030D-6E8A-4147-A177-3AD203B41FA5}">
                      <a16:colId xmlns:a16="http://schemas.microsoft.com/office/drawing/2014/main" val="39526175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Extension:</a:t>
                      </a:r>
                      <a:r>
                        <a:rPr lang="en-GB" sz="1600" b="1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‘Area and Perimeter’ NRICH </a:t>
                      </a:r>
                      <a:r>
                        <a:rPr lang="en-GB" sz="1600" u="sng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hlinkClick r:id="rId3"/>
                        </a:rPr>
                        <a:t>https://nrich.maths.org/7280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167351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1737" y="1761684"/>
            <a:ext cx="34671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6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6068"/>
          <a:stretch/>
        </p:blipFill>
        <p:spPr>
          <a:xfrm>
            <a:off x="755649" y="1977668"/>
            <a:ext cx="7633505" cy="4115157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755650" y="1282394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dirty="0"/>
              <a:t>A farmer is fencing one of his fields. Fencing costs £8 per metre.</a:t>
            </a:r>
            <a:br>
              <a:rPr lang="en-GB" dirty="0"/>
            </a:br>
            <a:r>
              <a:rPr lang="en-GB" dirty="0"/>
              <a:t>Calculate the cost of the fencing for the field.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456838" y="697112"/>
            <a:ext cx="4230325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dirty="0">
                <a:latin typeface="+mj-lt"/>
              </a:rPr>
              <a:t>The Farmer’s Field</a:t>
            </a:r>
            <a:endParaRPr lang="en-GB" sz="4000" dirty="0">
              <a:latin typeface="+mj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757349" y="2299617"/>
            <a:ext cx="2480997" cy="1776230"/>
            <a:chOff x="5757349" y="2260870"/>
            <a:chExt cx="2480997" cy="177623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57349" y="2260870"/>
              <a:ext cx="2480997" cy="177623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5894741" y="2617008"/>
              <a:ext cx="2206211" cy="976403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dirty="0"/>
                <a:t>Remember to work out the length of any unknown sides.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55648" y="2393395"/>
            <a:ext cx="7345305" cy="3699430"/>
            <a:chOff x="755650" y="2393395"/>
            <a:chExt cx="7345305" cy="3699430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" b="884"/>
            <a:stretch/>
          </p:blipFill>
          <p:spPr>
            <a:xfrm>
              <a:off x="755650" y="3033023"/>
              <a:ext cx="3892654" cy="3059802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438" r="12766" b="-398"/>
            <a:stretch/>
          </p:blipFill>
          <p:spPr>
            <a:xfrm rot="5400000">
              <a:off x="3088932" y="1080802"/>
              <a:ext cx="3699430" cy="632461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74" r="62273" b="71129"/>
            <a:stretch/>
          </p:blipFill>
          <p:spPr>
            <a:xfrm>
              <a:off x="1474945" y="3033023"/>
              <a:ext cx="731521" cy="891277"/>
            </a:xfrm>
            <a:prstGeom prst="rect">
              <a:avLst/>
            </a:prstGeom>
          </p:spPr>
        </p:pic>
        <p:sp>
          <p:nvSpPr>
            <p:cNvPr id="39" name="Freeform: Shape 38"/>
            <p:cNvSpPr/>
            <p:nvPr/>
          </p:nvSpPr>
          <p:spPr>
            <a:xfrm>
              <a:off x="2618786" y="3490124"/>
              <a:ext cx="2925332" cy="2146599"/>
            </a:xfrm>
            <a:custGeom>
              <a:avLst/>
              <a:gdLst>
                <a:gd name="connsiteX0" fmla="*/ 0 w 1370734"/>
                <a:gd name="connsiteY0" fmla="*/ 0 h 1005840"/>
                <a:gd name="connsiteX1" fmla="*/ 274320 w 1370734"/>
                <a:gd name="connsiteY1" fmla="*/ 0 h 1005840"/>
                <a:gd name="connsiteX2" fmla="*/ 274320 w 1370734"/>
                <a:gd name="connsiteY2" fmla="*/ 274320 h 1005840"/>
                <a:gd name="connsiteX3" fmla="*/ 822960 w 1370734"/>
                <a:gd name="connsiteY3" fmla="*/ 274320 h 1005840"/>
                <a:gd name="connsiteX4" fmla="*/ 822960 w 1370734"/>
                <a:gd name="connsiteY4" fmla="*/ 914400 h 1005840"/>
                <a:gd name="connsiteX5" fmla="*/ 1370734 w 1370734"/>
                <a:gd name="connsiteY5" fmla="*/ 914400 h 1005840"/>
                <a:gd name="connsiteX6" fmla="*/ 1370734 w 1370734"/>
                <a:gd name="connsiteY6" fmla="*/ 1005840 h 1005840"/>
                <a:gd name="connsiteX7" fmla="*/ 822960 w 1370734"/>
                <a:gd name="connsiteY7" fmla="*/ 1005840 h 1005840"/>
                <a:gd name="connsiteX8" fmla="*/ 822094 w 1370734"/>
                <a:gd name="connsiteY8" fmla="*/ 1005840 h 1005840"/>
                <a:gd name="connsiteX9" fmla="*/ 274320 w 1370734"/>
                <a:gd name="connsiteY9" fmla="*/ 1005840 h 1005840"/>
                <a:gd name="connsiteX10" fmla="*/ 0 w 1370734"/>
                <a:gd name="connsiteY10" fmla="*/ 1005840 h 1005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70734" h="1005840">
                  <a:moveTo>
                    <a:pt x="0" y="0"/>
                  </a:moveTo>
                  <a:lnTo>
                    <a:pt x="274320" y="0"/>
                  </a:lnTo>
                  <a:lnTo>
                    <a:pt x="274320" y="274320"/>
                  </a:lnTo>
                  <a:lnTo>
                    <a:pt x="822960" y="274320"/>
                  </a:lnTo>
                  <a:lnTo>
                    <a:pt x="822960" y="914400"/>
                  </a:lnTo>
                  <a:lnTo>
                    <a:pt x="1370734" y="914400"/>
                  </a:lnTo>
                  <a:lnTo>
                    <a:pt x="1370734" y="1005840"/>
                  </a:lnTo>
                  <a:lnTo>
                    <a:pt x="822960" y="1005840"/>
                  </a:lnTo>
                  <a:lnTo>
                    <a:pt x="822094" y="1005840"/>
                  </a:lnTo>
                  <a:lnTo>
                    <a:pt x="274320" y="1005840"/>
                  </a:lnTo>
                  <a:lnTo>
                    <a:pt x="0" y="1005840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629697" y="5587253"/>
              <a:ext cx="2914421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15m</a:t>
              </a:r>
            </a:p>
          </p:txBody>
        </p:sp>
        <p:sp>
          <p:nvSpPr>
            <p:cNvPr id="44" name="Rectangle 43"/>
            <p:cNvSpPr/>
            <p:nvPr/>
          </p:nvSpPr>
          <p:spPr>
            <a:xfrm rot="16200000">
              <a:off x="5557303" y="5330968"/>
              <a:ext cx="407894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endParaRPr lang="en-GB" dirty="0">
                <a:latin typeface="Kalam" panose="02000000000000000000" pitchFamily="2" charset="0"/>
                <a:cs typeface="Kalam" panose="02000000000000000000" pitchFamily="2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383521" y="5111796"/>
              <a:ext cx="1160597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6m</a:t>
              </a:r>
            </a:p>
          </p:txBody>
        </p:sp>
        <p:sp>
          <p:nvSpPr>
            <p:cNvPr id="46" name="Rectangle 45"/>
            <p:cNvSpPr/>
            <p:nvPr/>
          </p:nvSpPr>
          <p:spPr>
            <a:xfrm rot="16200000">
              <a:off x="3834013" y="4529667"/>
              <a:ext cx="1356985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7m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216143" y="3776270"/>
              <a:ext cx="1160597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6m</a:t>
              </a:r>
            </a:p>
          </p:txBody>
        </p:sp>
        <p:sp>
          <p:nvSpPr>
            <p:cNvPr id="48" name="Rectangle 47"/>
            <p:cNvSpPr/>
            <p:nvPr/>
          </p:nvSpPr>
          <p:spPr>
            <a:xfrm rot="16200000">
              <a:off x="3087348" y="3525850"/>
              <a:ext cx="461392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3m</a:t>
              </a:r>
            </a:p>
          </p:txBody>
        </p:sp>
        <p:sp>
          <p:nvSpPr>
            <p:cNvPr id="49" name="Rectangle 48"/>
            <p:cNvSpPr/>
            <p:nvPr/>
          </p:nvSpPr>
          <p:spPr>
            <a:xfrm rot="16200000">
              <a:off x="1401667" y="4352220"/>
              <a:ext cx="2146600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dirty="0">
                  <a:latin typeface="Kalam" panose="02000000000000000000" pitchFamily="2" charset="0"/>
                  <a:cs typeface="Kalam" panose="02000000000000000000" pitchFamily="2" charset="0"/>
                </a:rPr>
                <a:t>11m</a:t>
              </a:r>
            </a:p>
          </p:txBody>
        </p:sp>
      </p:grpSp>
      <p:sp>
        <p:nvSpPr>
          <p:cNvPr id="40" name="Rectangle 39"/>
          <p:cNvSpPr/>
          <p:nvPr/>
        </p:nvSpPr>
        <p:spPr>
          <a:xfrm>
            <a:off x="4581017" y="2800563"/>
            <a:ext cx="2007845" cy="1807400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Answer:</a:t>
            </a:r>
          </a:p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Unknown side = 3m</a:t>
            </a:r>
          </a:p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Perimeter = 52m</a:t>
            </a:r>
          </a:p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Cost of fencing = </a:t>
            </a:r>
          </a:p>
          <a:p>
            <a:pPr algn="ctr"/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52 </a:t>
            </a:r>
            <a:r>
              <a:rPr lang="en-GB" dirty="0" smtClean="0">
                <a:latin typeface="Kalam" panose="02000000000000000000" pitchFamily="2" charset="0"/>
                <a:cs typeface="Kalam" panose="02000000000000000000" pitchFamily="2" charset="0"/>
              </a:rPr>
              <a:t>x </a:t>
            </a:r>
            <a:r>
              <a:rPr lang="en-GB" dirty="0">
                <a:latin typeface="Kalam" panose="02000000000000000000" pitchFamily="2" charset="0"/>
                <a:cs typeface="Kalam" panose="02000000000000000000" pitchFamily="2" charset="0"/>
              </a:rPr>
              <a:t>£8 = £416</a:t>
            </a:r>
          </a:p>
        </p:txBody>
      </p:sp>
    </p:spTree>
    <p:extLst>
      <p:ext uri="{BB962C8B-B14F-4D97-AF65-F5344CB8AC3E}">
        <p14:creationId xmlns:p14="http://schemas.microsoft.com/office/powerpoint/2010/main" val="55978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" y="466703"/>
            <a:ext cx="9104142" cy="462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23528" y="1844824"/>
            <a:ext cx="21442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The </a:t>
            </a:r>
            <a:r>
              <a:rPr lang="en-US" sz="2000" dirty="0"/>
              <a:t>perimeter is </a:t>
            </a:r>
            <a:r>
              <a:rPr lang="en-US" sz="2000" dirty="0" smtClean="0"/>
              <a:t>...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3152852" y="1556534"/>
            <a:ext cx="29313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How would you explain to someone how to work out the perimeter of a shape?</a:t>
            </a:r>
          </a:p>
        </p:txBody>
      </p:sp>
      <p:sp>
        <p:nvSpPr>
          <p:cNvPr id="7" name="Rectangle 6"/>
          <p:cNvSpPr/>
          <p:nvPr/>
        </p:nvSpPr>
        <p:spPr>
          <a:xfrm>
            <a:off x="6084166" y="1460104"/>
            <a:ext cx="2880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Work out the perimeter of this shape</a:t>
            </a:r>
          </a:p>
        </p:txBody>
      </p:sp>
      <p:sp>
        <p:nvSpPr>
          <p:cNvPr id="8" name="Rectangle 7"/>
          <p:cNvSpPr/>
          <p:nvPr/>
        </p:nvSpPr>
        <p:spPr>
          <a:xfrm>
            <a:off x="150399" y="3397641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Laura says....</a:t>
            </a: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59425" y="3790056"/>
            <a:ext cx="26642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rgbClr val="7030A0"/>
                </a:solidFill>
              </a:rPr>
              <a:t>When we work out the perimeter of a shape, we times one side by the other side...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0150" y="4551803"/>
            <a:ext cx="28376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/>
              <a:t>What error has she made and </a:t>
            </a:r>
          </a:p>
          <a:p>
            <a:r>
              <a:rPr lang="en-GB" sz="1400" dirty="0"/>
              <a:t>what should the answer be?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47025" y="3582307"/>
            <a:ext cx="2502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Create a question where the perimeter of the shape is 12 cm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23648" y="3279269"/>
            <a:ext cx="30013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Think of the lesson so far. </a:t>
            </a:r>
          </a:p>
          <a:p>
            <a:endParaRPr lang="en-US" sz="1600" dirty="0"/>
          </a:p>
          <a:p>
            <a:r>
              <a:rPr lang="en-GB" sz="1600" dirty="0"/>
              <a:t>Pick one bit of it and write a paragraph to explain if you were the teacher you would have done differently to help pupils understand.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739" y="2153332"/>
            <a:ext cx="2114922" cy="837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noFill/>
          <a:ln w="28575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569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6 Shape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2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2887"/>
            <a:ext cx="854392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481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0"/>
            <a:ext cx="5904656" cy="5757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51127" y="1539006"/>
            <a:ext cx="41857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/>
              <a:t>75    2    5   2  25</a:t>
            </a:r>
          </a:p>
        </p:txBody>
      </p:sp>
      <p:sp>
        <p:nvSpPr>
          <p:cNvPr id="5" name="Rectangle 4"/>
          <p:cNvSpPr/>
          <p:nvPr/>
        </p:nvSpPr>
        <p:spPr>
          <a:xfrm>
            <a:off x="3205152" y="3408342"/>
            <a:ext cx="287771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b="1" dirty="0" smtClean="0"/>
              <a:t>175</a:t>
            </a:r>
            <a:endParaRPr lang="en-US" sz="13800" b="1" dirty="0"/>
          </a:p>
        </p:txBody>
      </p:sp>
      <p:sp>
        <p:nvSpPr>
          <p:cNvPr id="6" name="Rectangle 5"/>
          <p:cNvSpPr/>
          <p:nvPr/>
        </p:nvSpPr>
        <p:spPr>
          <a:xfrm>
            <a:off x="2911001" y="3244334"/>
            <a:ext cx="3466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/>
              <a:t>T A R G E T     N U M B E R 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noFill/>
          <a:ln w="28575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6196662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(75-25) ÷ 2 x (5+2) 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" name="Picture 8" descr="MC900078711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463" y="4700600"/>
            <a:ext cx="762159" cy="1847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MC900078711[1]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86474" y="211525"/>
            <a:ext cx="381080" cy="92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MC900078711[1]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896" y="4941168"/>
            <a:ext cx="381080" cy="92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453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AC3B1C-55E3-495F-9F2C-3EA05E0E2E29}"/>
              </a:ext>
            </a:extLst>
          </p:cNvPr>
          <p:cNvSpPr/>
          <p:nvPr/>
        </p:nvSpPr>
        <p:spPr>
          <a:xfrm>
            <a:off x="677917" y="914400"/>
            <a:ext cx="2427890" cy="14188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0468C81B-F08F-4D5C-97C6-45782D9F0E08}"/>
              </a:ext>
            </a:extLst>
          </p:cNvPr>
          <p:cNvSpPr/>
          <p:nvPr/>
        </p:nvSpPr>
        <p:spPr>
          <a:xfrm>
            <a:off x="4185487" y="914400"/>
            <a:ext cx="3981051" cy="1040524"/>
          </a:xfrm>
          <a:prstGeom prst="wedgeRoundRectCallout">
            <a:avLst>
              <a:gd name="adj1" fmla="val -67958"/>
              <a:gd name="adj2" fmla="val 2687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The</a:t>
            </a:r>
            <a:r>
              <a:rPr lang="en-GB" sz="1600" b="1" u="sng" dirty="0">
                <a:solidFill>
                  <a:srgbClr val="253746"/>
                </a:solidFill>
              </a:rPr>
              <a:t> perimeter </a:t>
            </a:r>
            <a:r>
              <a:rPr lang="en-GB" sz="1600" b="1" dirty="0">
                <a:solidFill>
                  <a:srgbClr val="253746"/>
                </a:solidFill>
              </a:rPr>
              <a:t>is the distance around the outside the shape. Imagine an ant walking around this rectangle; the perimeter is the distance that the ant would walk. 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AB433E9-4BF8-41AB-B524-1299F2B49136}"/>
              </a:ext>
            </a:extLst>
          </p:cNvPr>
          <p:cNvGrpSpPr/>
          <p:nvPr/>
        </p:nvGrpSpPr>
        <p:grpSpPr>
          <a:xfrm>
            <a:off x="3369850" y="2650621"/>
            <a:ext cx="2573751" cy="1040524"/>
            <a:chOff x="1167140" y="617794"/>
            <a:chExt cx="3431669" cy="1178179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6BF7C4FF-EDFB-401A-B868-C222A5D261C6}"/>
                </a:ext>
              </a:extLst>
            </p:cNvPr>
            <p:cNvSpPr/>
            <p:nvPr/>
          </p:nvSpPr>
          <p:spPr>
            <a:xfrm>
              <a:off x="1167140" y="617794"/>
              <a:ext cx="3431669" cy="1178179"/>
            </a:xfrm>
            <a:prstGeom prst="wedgeRoundRectCallout">
              <a:avLst>
                <a:gd name="adj1" fmla="val -54322"/>
                <a:gd name="adj2" fmla="val -11994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How can we can find the perimeter of this rectangle. Do we need to measure all 4 sides?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F80EE2C-E9B0-4900-927A-F48901D746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90888" y="927774"/>
              <a:ext cx="307921" cy="519866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1F53399-7133-412D-959D-4DA6FD2227D4}"/>
              </a:ext>
            </a:extLst>
          </p:cNvPr>
          <p:cNvGrpSpPr/>
          <p:nvPr/>
        </p:nvGrpSpPr>
        <p:grpSpPr>
          <a:xfrm>
            <a:off x="326319" y="4199853"/>
            <a:ext cx="4090109" cy="1040524"/>
            <a:chOff x="326319" y="4199853"/>
            <a:chExt cx="4090109" cy="1040524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9BE460D3-9F10-460B-A06E-390316F44207}"/>
                </a:ext>
              </a:extLst>
            </p:cNvPr>
            <p:cNvSpPr/>
            <p:nvPr/>
          </p:nvSpPr>
          <p:spPr>
            <a:xfrm>
              <a:off x="326319" y="4199853"/>
              <a:ext cx="3981051" cy="1040524"/>
            </a:xfrm>
            <a:prstGeom prst="wedgeRoundRectCallout">
              <a:avLst>
                <a:gd name="adj1" fmla="val 34214"/>
                <a:gd name="adj2" fmla="val -89797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Opposite sides are the same length so we only need to measure two sides. </a:t>
              </a:r>
            </a:p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So, if we know the length of 2 sides, how can we find the perimeter?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6548B36-97CB-47E5-8553-A99D489842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85487" y="4570134"/>
              <a:ext cx="230941" cy="459126"/>
            </a:xfrm>
            <a:prstGeom prst="rect">
              <a:avLst/>
            </a:prstGeom>
          </p:spPr>
        </p:pic>
      </p:grp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34AE2089-AB0B-4990-8BB6-828A389B186A}"/>
              </a:ext>
            </a:extLst>
          </p:cNvPr>
          <p:cNvSpPr/>
          <p:nvPr/>
        </p:nvSpPr>
        <p:spPr>
          <a:xfrm>
            <a:off x="5307868" y="4199853"/>
            <a:ext cx="3509813" cy="829407"/>
          </a:xfrm>
          <a:prstGeom prst="wedgeRoundRectCallout">
            <a:avLst>
              <a:gd name="adj1" fmla="val -70953"/>
              <a:gd name="adj2" fmla="val -73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We can double the total of 2 sides as this will give us the total of the 2 shorter sides and the 2 longer sides.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A286647-34FC-4DE7-8882-DF1E471364F4}"/>
              </a:ext>
            </a:extLst>
          </p:cNvPr>
          <p:cNvGrpSpPr/>
          <p:nvPr/>
        </p:nvGrpSpPr>
        <p:grpSpPr>
          <a:xfrm>
            <a:off x="3382249" y="5293401"/>
            <a:ext cx="2677705" cy="766339"/>
            <a:chOff x="3265897" y="2631779"/>
            <a:chExt cx="2677705" cy="766339"/>
          </a:xfrm>
        </p:grpSpPr>
        <p:sp>
          <p:nvSpPr>
            <p:cNvPr id="19" name="Speech Bubble: Rectangle with Corners Rounded 18">
              <a:extLst>
                <a:ext uri="{FF2B5EF4-FFF2-40B4-BE49-F238E27FC236}">
                  <a16:creationId xmlns:a16="http://schemas.microsoft.com/office/drawing/2014/main" id="{A8EE294E-4451-44A3-A73D-17ECFBBCFABF}"/>
                </a:ext>
              </a:extLst>
            </p:cNvPr>
            <p:cNvSpPr/>
            <p:nvPr/>
          </p:nvSpPr>
          <p:spPr>
            <a:xfrm>
              <a:off x="3265897" y="2631779"/>
              <a:ext cx="2573751" cy="766339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Work out the perimeter of this rectangle.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1542842-E355-4CBE-A4C3-26D878DA4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5492" y="2882531"/>
              <a:ext cx="388110" cy="3882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8C525FA-A922-41E2-8115-49D1E52FD20E}"/>
              </a:ext>
            </a:extLst>
          </p:cNvPr>
          <p:cNvSpPr txBox="1"/>
          <p:nvPr/>
        </p:nvSpPr>
        <p:spPr>
          <a:xfrm>
            <a:off x="44343" y="1432957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22cm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9667624-DF49-426B-8EBA-62EE519F07DC}"/>
              </a:ext>
            </a:extLst>
          </p:cNvPr>
          <p:cNvSpPr txBox="1"/>
          <p:nvPr/>
        </p:nvSpPr>
        <p:spPr>
          <a:xfrm>
            <a:off x="1543807" y="2403667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30cm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63D4B7B-1698-437C-942E-97E38A3FF35F}"/>
              </a:ext>
            </a:extLst>
          </p:cNvPr>
          <p:cNvCxnSpPr>
            <a:cxnSpLocks/>
          </p:cNvCxnSpPr>
          <p:nvPr/>
        </p:nvCxnSpPr>
        <p:spPr>
          <a:xfrm>
            <a:off x="434238" y="1784704"/>
            <a:ext cx="0" cy="6413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A989DF6-D9C7-4C09-8258-8F2187B1B3B2}"/>
              </a:ext>
            </a:extLst>
          </p:cNvPr>
          <p:cNvCxnSpPr>
            <a:cxnSpLocks/>
            <a:stCxn id="17" idx="0"/>
          </p:cNvCxnSpPr>
          <p:nvPr/>
        </p:nvCxnSpPr>
        <p:spPr>
          <a:xfrm flipV="1">
            <a:off x="399068" y="914400"/>
            <a:ext cx="0" cy="5185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1BD4C29-AF04-4A57-8698-F40EAEA4948C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677917" y="2588333"/>
            <a:ext cx="86589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4D6598C-50A9-45E0-A2B4-F6857647AAE3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2253257" y="2588333"/>
            <a:ext cx="8525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521345"/>
              </p:ext>
            </p:extLst>
          </p:nvPr>
        </p:nvGraphicFramePr>
        <p:xfrm>
          <a:off x="677917" y="322506"/>
          <a:ext cx="7886700" cy="24384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0490580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Find the perimeters of rectangles and shapes made of rectangles.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47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589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B0609DF-B0ED-4C57-B1F6-4539EE346C2D}"/>
              </a:ext>
            </a:extLst>
          </p:cNvPr>
          <p:cNvSpPr/>
          <p:nvPr/>
        </p:nvSpPr>
        <p:spPr>
          <a:xfrm>
            <a:off x="1198179" y="993228"/>
            <a:ext cx="3216166" cy="17184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B4AF64-7F1A-4612-A648-1B90C3BFD162}"/>
              </a:ext>
            </a:extLst>
          </p:cNvPr>
          <p:cNvSpPr/>
          <p:nvPr/>
        </p:nvSpPr>
        <p:spPr>
          <a:xfrm>
            <a:off x="2948152" y="2711669"/>
            <a:ext cx="1466193" cy="10405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7246AA-AA8E-45AB-A4F4-F78DE023FB83}"/>
              </a:ext>
            </a:extLst>
          </p:cNvPr>
          <p:cNvSpPr txBox="1"/>
          <p:nvPr/>
        </p:nvSpPr>
        <p:spPr>
          <a:xfrm>
            <a:off x="2454165" y="623896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12cm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679FB2F-B4FA-4C81-8596-F956FBF9CA3A}"/>
              </a:ext>
            </a:extLst>
          </p:cNvPr>
          <p:cNvCxnSpPr>
            <a:cxnSpLocks/>
          </p:cNvCxnSpPr>
          <p:nvPr/>
        </p:nvCxnSpPr>
        <p:spPr>
          <a:xfrm flipH="1">
            <a:off x="1198179" y="808562"/>
            <a:ext cx="11035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C0D9F21-E2D7-40C3-8583-35B804531593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3163615" y="808562"/>
            <a:ext cx="12507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2667911-B54F-4B54-AE5E-9561941784A7}"/>
              </a:ext>
            </a:extLst>
          </p:cNvPr>
          <p:cNvSpPr txBox="1"/>
          <p:nvPr/>
        </p:nvSpPr>
        <p:spPr>
          <a:xfrm>
            <a:off x="425670" y="1679430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7cm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0745174-A8A7-435E-BD43-F961B019B402}"/>
              </a:ext>
            </a:extLst>
          </p:cNvPr>
          <p:cNvCxnSpPr>
            <a:cxnSpLocks/>
            <a:stCxn id="13" idx="2"/>
          </p:cNvCxnSpPr>
          <p:nvPr/>
        </p:nvCxnSpPr>
        <p:spPr>
          <a:xfrm>
            <a:off x="780395" y="2048762"/>
            <a:ext cx="0" cy="6629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17F14A8-4315-4202-8E35-F0400555C1E8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780395" y="993228"/>
            <a:ext cx="0" cy="6862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11CC0C1-6BA8-4F21-97F9-4208DFC4B072}"/>
              </a:ext>
            </a:extLst>
          </p:cNvPr>
          <p:cNvSpPr txBox="1"/>
          <p:nvPr/>
        </p:nvSpPr>
        <p:spPr>
          <a:xfrm>
            <a:off x="2367455" y="3047515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3cm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7617EF7-5DEF-42E4-BCC3-9CE1AA8365B8}"/>
              </a:ext>
            </a:extLst>
          </p:cNvPr>
          <p:cNvCxnSpPr>
            <a:cxnSpLocks/>
            <a:stCxn id="19" idx="2"/>
          </p:cNvCxnSpPr>
          <p:nvPr/>
        </p:nvCxnSpPr>
        <p:spPr>
          <a:xfrm>
            <a:off x="2722180" y="3416847"/>
            <a:ext cx="0" cy="3686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9B4208A-3685-4F51-BB00-380C2966995E}"/>
              </a:ext>
            </a:extLst>
          </p:cNvPr>
          <p:cNvCxnSpPr>
            <a:cxnSpLocks/>
            <a:stCxn id="19" idx="0"/>
          </p:cNvCxnSpPr>
          <p:nvPr/>
        </p:nvCxnSpPr>
        <p:spPr>
          <a:xfrm flipV="1">
            <a:off x="2722180" y="2745007"/>
            <a:ext cx="0" cy="3025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377160C-35F6-4AC9-B837-9FBC42FF9A71}"/>
              </a:ext>
            </a:extLst>
          </p:cNvPr>
          <p:cNvSpPr txBox="1"/>
          <p:nvPr/>
        </p:nvSpPr>
        <p:spPr>
          <a:xfrm>
            <a:off x="1786757" y="2715698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7cm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110CCC1-540E-4E51-AF8F-3751A4709A00}"/>
              </a:ext>
            </a:extLst>
          </p:cNvPr>
          <p:cNvCxnSpPr>
            <a:cxnSpLocks/>
          </p:cNvCxnSpPr>
          <p:nvPr/>
        </p:nvCxnSpPr>
        <p:spPr>
          <a:xfrm flipH="1" flipV="1">
            <a:off x="1198179" y="2896334"/>
            <a:ext cx="436180" cy="40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241FA1E-9021-4C63-A8DB-FE9BBDAEA15F}"/>
              </a:ext>
            </a:extLst>
          </p:cNvPr>
          <p:cNvCxnSpPr>
            <a:cxnSpLocks/>
            <a:stCxn id="26" idx="3"/>
          </p:cNvCxnSpPr>
          <p:nvPr/>
        </p:nvCxnSpPr>
        <p:spPr>
          <a:xfrm flipV="1">
            <a:off x="2496207" y="2896334"/>
            <a:ext cx="451945" cy="40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9CD2112B-4DB0-4658-A6A5-9A82CAAE56AF}"/>
              </a:ext>
            </a:extLst>
          </p:cNvPr>
          <p:cNvSpPr txBox="1"/>
          <p:nvPr/>
        </p:nvSpPr>
        <p:spPr>
          <a:xfrm>
            <a:off x="3476037" y="3839115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?cm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AE4D781-B621-4A9A-80C5-50AB4A70B8A9}"/>
              </a:ext>
            </a:extLst>
          </p:cNvPr>
          <p:cNvCxnSpPr>
            <a:cxnSpLocks/>
          </p:cNvCxnSpPr>
          <p:nvPr/>
        </p:nvCxnSpPr>
        <p:spPr>
          <a:xfrm flipH="1">
            <a:off x="2948152" y="4023781"/>
            <a:ext cx="3754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863455C5-A30E-4976-AF42-CA4C4E8FBE09}"/>
              </a:ext>
            </a:extLst>
          </p:cNvPr>
          <p:cNvCxnSpPr>
            <a:cxnSpLocks/>
            <a:stCxn id="32" idx="3"/>
          </p:cNvCxnSpPr>
          <p:nvPr/>
        </p:nvCxnSpPr>
        <p:spPr>
          <a:xfrm>
            <a:off x="4185487" y="4023781"/>
            <a:ext cx="22885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D74A21C5-0AB8-4115-AAF6-3D2E9FD2215C}"/>
              </a:ext>
            </a:extLst>
          </p:cNvPr>
          <p:cNvSpPr txBox="1"/>
          <p:nvPr/>
        </p:nvSpPr>
        <p:spPr>
          <a:xfrm>
            <a:off x="4414345" y="2021877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?cm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A98E0D8-C135-4090-B762-63825D626482}"/>
              </a:ext>
            </a:extLst>
          </p:cNvPr>
          <p:cNvCxnSpPr>
            <a:cxnSpLocks/>
            <a:stCxn id="38" idx="2"/>
          </p:cNvCxnSpPr>
          <p:nvPr/>
        </p:nvCxnSpPr>
        <p:spPr>
          <a:xfrm>
            <a:off x="4769070" y="2391209"/>
            <a:ext cx="0" cy="1360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1254222-42A2-4E22-8FF2-0A1893C09DE2}"/>
              </a:ext>
            </a:extLst>
          </p:cNvPr>
          <p:cNvCxnSpPr>
            <a:cxnSpLocks/>
            <a:stCxn id="38" idx="0"/>
          </p:cNvCxnSpPr>
          <p:nvPr/>
        </p:nvCxnSpPr>
        <p:spPr>
          <a:xfrm flipV="1">
            <a:off x="4769070" y="993228"/>
            <a:ext cx="0" cy="1028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393B51F-0EB9-4B16-B714-4E4D3E1F74E3}"/>
              </a:ext>
            </a:extLst>
          </p:cNvPr>
          <p:cNvGrpSpPr/>
          <p:nvPr/>
        </p:nvGrpSpPr>
        <p:grpSpPr>
          <a:xfrm>
            <a:off x="1099548" y="4437893"/>
            <a:ext cx="2686649" cy="1119655"/>
            <a:chOff x="817087" y="4218353"/>
            <a:chExt cx="3582198" cy="1267777"/>
          </a:xfrm>
        </p:grpSpPr>
        <p:sp>
          <p:nvSpPr>
            <p:cNvPr id="44" name="Speech Bubble: Rectangle with Corners Rounded 43">
              <a:extLst>
                <a:ext uri="{FF2B5EF4-FFF2-40B4-BE49-F238E27FC236}">
                  <a16:creationId xmlns:a16="http://schemas.microsoft.com/office/drawing/2014/main" id="{75914968-FCF5-411E-84B8-EA7ECEEA6D30}"/>
                </a:ext>
              </a:extLst>
            </p:cNvPr>
            <p:cNvSpPr/>
            <p:nvPr/>
          </p:nvSpPr>
          <p:spPr>
            <a:xfrm>
              <a:off x="817087" y="4609824"/>
              <a:ext cx="3582198" cy="876306"/>
            </a:xfrm>
            <a:prstGeom prst="wedgeRoundRectCallout">
              <a:avLst>
                <a:gd name="adj1" fmla="val 42487"/>
                <a:gd name="adj2" fmla="val -142012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can we work out the length of this side?</a:t>
              </a:r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38E4F55-5957-4399-B4E3-517F77A1F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6" name="Speech Bubble: Rectangle with Corners Rounded 45">
            <a:extLst>
              <a:ext uri="{FF2B5EF4-FFF2-40B4-BE49-F238E27FC236}">
                <a16:creationId xmlns:a16="http://schemas.microsoft.com/office/drawing/2014/main" id="{E44FD496-B09B-4E30-9BB1-22C0CEC4BB63}"/>
              </a:ext>
            </a:extLst>
          </p:cNvPr>
          <p:cNvSpPr/>
          <p:nvPr/>
        </p:nvSpPr>
        <p:spPr>
          <a:xfrm>
            <a:off x="5307868" y="4199853"/>
            <a:ext cx="3086101" cy="829407"/>
          </a:xfrm>
          <a:prstGeom prst="wedgeRoundRectCallout">
            <a:avLst>
              <a:gd name="adj1" fmla="val -81170"/>
              <a:gd name="adj2" fmla="val -5965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It is the difference between 7cm and 12cm, i.e. 5cm. 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88AB673-31CC-4546-BBB3-60809FCAFE03}"/>
              </a:ext>
            </a:extLst>
          </p:cNvPr>
          <p:cNvGrpSpPr/>
          <p:nvPr/>
        </p:nvGrpSpPr>
        <p:grpSpPr>
          <a:xfrm>
            <a:off x="5729839" y="2090426"/>
            <a:ext cx="2242157" cy="805835"/>
            <a:chOff x="1609265" y="617794"/>
            <a:chExt cx="2989544" cy="912442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id="{15F4F961-83E7-4E02-A240-A3A3A74B06BD}"/>
                </a:ext>
              </a:extLst>
            </p:cNvPr>
            <p:cNvSpPr/>
            <p:nvPr/>
          </p:nvSpPr>
          <p:spPr>
            <a:xfrm>
              <a:off x="1609265" y="617794"/>
              <a:ext cx="2989544" cy="912442"/>
            </a:xfrm>
            <a:prstGeom prst="wedgeRoundRectCallout">
              <a:avLst>
                <a:gd name="adj1" fmla="val -84337"/>
                <a:gd name="adj2" fmla="val -4520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What is the length of this side?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7DE67F9-0733-4EE1-B48E-6E95DDD901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90888" y="927774"/>
              <a:ext cx="307921" cy="519866"/>
            </a:xfrm>
            <a:prstGeom prst="rect">
              <a:avLst/>
            </a:prstGeom>
          </p:spPr>
        </p:pic>
      </p:grpSp>
      <p:sp>
        <p:nvSpPr>
          <p:cNvPr id="50" name="Speech Bubble: Rectangle with Corners Rounded 49">
            <a:extLst>
              <a:ext uri="{FF2B5EF4-FFF2-40B4-BE49-F238E27FC236}">
                <a16:creationId xmlns:a16="http://schemas.microsoft.com/office/drawing/2014/main" id="{582D4367-8235-4D5D-821E-93EE71DC3104}"/>
              </a:ext>
            </a:extLst>
          </p:cNvPr>
          <p:cNvSpPr/>
          <p:nvPr/>
        </p:nvSpPr>
        <p:spPr>
          <a:xfrm>
            <a:off x="5337431" y="3054870"/>
            <a:ext cx="2242158" cy="586964"/>
          </a:xfrm>
          <a:prstGeom prst="wedgeRoundRectCallout">
            <a:avLst>
              <a:gd name="adj1" fmla="val -61482"/>
              <a:gd name="adj2" fmla="val -9994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It is the sum of 7cm and 3cm.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Speech Bubble: Rectangle with Corners Rounded 50">
            <a:extLst>
              <a:ext uri="{FF2B5EF4-FFF2-40B4-BE49-F238E27FC236}">
                <a16:creationId xmlns:a16="http://schemas.microsoft.com/office/drawing/2014/main" id="{A932BD87-92C6-44C4-9FA9-4BF8E8AC83F5}"/>
              </a:ext>
            </a:extLst>
          </p:cNvPr>
          <p:cNvSpPr/>
          <p:nvPr/>
        </p:nvSpPr>
        <p:spPr>
          <a:xfrm>
            <a:off x="5733270" y="993228"/>
            <a:ext cx="2242158" cy="586964"/>
          </a:xfrm>
          <a:prstGeom prst="wedgeRoundRectCallout">
            <a:avLst>
              <a:gd name="adj1" fmla="val -73435"/>
              <a:gd name="adj2" fmla="val 211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Think of this shape as two rectangles.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5BB06AF-8C02-4566-9061-9A4EAE3FC063}"/>
              </a:ext>
            </a:extLst>
          </p:cNvPr>
          <p:cNvGrpSpPr/>
          <p:nvPr/>
        </p:nvGrpSpPr>
        <p:grpSpPr>
          <a:xfrm>
            <a:off x="4508662" y="5204109"/>
            <a:ext cx="2677705" cy="766339"/>
            <a:chOff x="3265897" y="2631779"/>
            <a:chExt cx="2677705" cy="766339"/>
          </a:xfrm>
        </p:grpSpPr>
        <p:sp>
          <p:nvSpPr>
            <p:cNvPr id="53" name="Speech Bubble: Rectangle with Corners Rounded 52">
              <a:extLst>
                <a:ext uri="{FF2B5EF4-FFF2-40B4-BE49-F238E27FC236}">
                  <a16:creationId xmlns:a16="http://schemas.microsoft.com/office/drawing/2014/main" id="{2A437354-751E-4A6F-BD9F-5D9F23384A83}"/>
                </a:ext>
              </a:extLst>
            </p:cNvPr>
            <p:cNvSpPr/>
            <p:nvPr/>
          </p:nvSpPr>
          <p:spPr>
            <a:xfrm>
              <a:off x="3265897" y="2631779"/>
              <a:ext cx="2573751" cy="766339"/>
            </a:xfrm>
            <a:prstGeom prst="wedgeRoundRectCallout">
              <a:avLst>
                <a:gd name="adj1" fmla="val -61843"/>
                <a:gd name="adj2" fmla="val -11540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Work out the perimeter of this shape. 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8395B6D0-211E-4C01-9694-EA1A5C56E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55492" y="2882531"/>
              <a:ext cx="388110" cy="3882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069863"/>
              </p:ext>
            </p:extLst>
          </p:nvPr>
        </p:nvGraphicFramePr>
        <p:xfrm>
          <a:off x="677917" y="322506"/>
          <a:ext cx="7886700" cy="24384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0490580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Find the perimeters of rectangles and shapes made of rectangles.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47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7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remove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remove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5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1" dur="25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6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B8E82A6-0069-4D0E-A256-1EB35428219D}"/>
              </a:ext>
            </a:extLst>
          </p:cNvPr>
          <p:cNvSpPr/>
          <p:nvPr/>
        </p:nvSpPr>
        <p:spPr>
          <a:xfrm>
            <a:off x="930166" y="945931"/>
            <a:ext cx="1245475" cy="22702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E84770-59D9-46AC-B162-CCBD2DB8F388}"/>
              </a:ext>
            </a:extLst>
          </p:cNvPr>
          <p:cNvSpPr/>
          <p:nvPr/>
        </p:nvSpPr>
        <p:spPr>
          <a:xfrm>
            <a:off x="2175641" y="2443655"/>
            <a:ext cx="1813035" cy="7725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59A8A6-99F3-42C5-87E8-F946684EF83C}"/>
              </a:ext>
            </a:extLst>
          </p:cNvPr>
          <p:cNvSpPr txBox="1"/>
          <p:nvPr/>
        </p:nvSpPr>
        <p:spPr>
          <a:xfrm>
            <a:off x="220716" y="1742494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30cm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69D08D-7BE5-4588-9E20-D99B2B4B55AE}"/>
              </a:ext>
            </a:extLst>
          </p:cNvPr>
          <p:cNvSpPr txBox="1"/>
          <p:nvPr/>
        </p:nvSpPr>
        <p:spPr>
          <a:xfrm>
            <a:off x="1319047" y="627662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15cm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315E1A6-8EFF-4B5B-9C2C-20BDD95A06F2}"/>
              </a:ext>
            </a:extLst>
          </p:cNvPr>
          <p:cNvSpPr txBox="1"/>
          <p:nvPr/>
        </p:nvSpPr>
        <p:spPr>
          <a:xfrm>
            <a:off x="2774730" y="2074323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20cm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238CA9-9D91-47A0-BFEC-3E5A6033DB9D}"/>
              </a:ext>
            </a:extLst>
          </p:cNvPr>
          <p:cNvSpPr txBox="1"/>
          <p:nvPr/>
        </p:nvSpPr>
        <p:spPr>
          <a:xfrm>
            <a:off x="4012324" y="2645244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10cm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BE8D88F-621F-4A21-9D12-07CD7E2FD521}"/>
              </a:ext>
            </a:extLst>
          </p:cNvPr>
          <p:cNvCxnSpPr/>
          <p:nvPr/>
        </p:nvCxnSpPr>
        <p:spPr>
          <a:xfrm flipH="1">
            <a:off x="930166" y="812328"/>
            <a:ext cx="2364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B14D348-D9A2-48AC-BD39-F401BFF89C1A}"/>
              </a:ext>
            </a:extLst>
          </p:cNvPr>
          <p:cNvCxnSpPr>
            <a:stCxn id="10" idx="3"/>
          </p:cNvCxnSpPr>
          <p:nvPr/>
        </p:nvCxnSpPr>
        <p:spPr>
          <a:xfrm>
            <a:off x="2028497" y="812328"/>
            <a:ext cx="1471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3D1BEF9-5EB9-4605-A734-69294CC5922C}"/>
              </a:ext>
            </a:extLst>
          </p:cNvPr>
          <p:cNvCxnSpPr>
            <a:stCxn id="4" idx="2"/>
          </p:cNvCxnSpPr>
          <p:nvPr/>
        </p:nvCxnSpPr>
        <p:spPr>
          <a:xfrm>
            <a:off x="575441" y="2111826"/>
            <a:ext cx="0" cy="11043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1F2A658-3AB0-45CD-8497-28C84F9D47FC}"/>
              </a:ext>
            </a:extLst>
          </p:cNvPr>
          <p:cNvCxnSpPr>
            <a:stCxn id="4" idx="0"/>
          </p:cNvCxnSpPr>
          <p:nvPr/>
        </p:nvCxnSpPr>
        <p:spPr>
          <a:xfrm flipV="1">
            <a:off x="575441" y="945931"/>
            <a:ext cx="0" cy="796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82DA989-B1D4-45EB-A22F-CBD272643555}"/>
              </a:ext>
            </a:extLst>
          </p:cNvPr>
          <p:cNvCxnSpPr>
            <a:stCxn id="11" idx="1"/>
          </p:cNvCxnSpPr>
          <p:nvPr/>
        </p:nvCxnSpPr>
        <p:spPr>
          <a:xfrm flipH="1">
            <a:off x="2175641" y="2258989"/>
            <a:ext cx="5990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68CAA7A-BB6D-4E70-BCBB-EC9480C154EA}"/>
              </a:ext>
            </a:extLst>
          </p:cNvPr>
          <p:cNvCxnSpPr>
            <a:stCxn id="11" idx="3"/>
          </p:cNvCxnSpPr>
          <p:nvPr/>
        </p:nvCxnSpPr>
        <p:spPr>
          <a:xfrm>
            <a:off x="3484180" y="2258989"/>
            <a:ext cx="5281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48C640A-EB1A-4687-93BB-663A81980389}"/>
              </a:ext>
            </a:extLst>
          </p:cNvPr>
          <p:cNvCxnSpPr>
            <a:cxnSpLocks/>
            <a:stCxn id="12" idx="0"/>
          </p:cNvCxnSpPr>
          <p:nvPr/>
        </p:nvCxnSpPr>
        <p:spPr>
          <a:xfrm flipV="1">
            <a:off x="4367049" y="2443655"/>
            <a:ext cx="0" cy="2015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1C0B5D-1822-4DD8-A68E-191083D0884C}"/>
              </a:ext>
            </a:extLst>
          </p:cNvPr>
          <p:cNvCxnSpPr>
            <a:stCxn id="12" idx="2"/>
          </p:cNvCxnSpPr>
          <p:nvPr/>
        </p:nvCxnSpPr>
        <p:spPr>
          <a:xfrm>
            <a:off x="4367049" y="3014576"/>
            <a:ext cx="0" cy="2015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18DEB57-1880-4D56-B267-09BFD5FCF00D}"/>
              </a:ext>
            </a:extLst>
          </p:cNvPr>
          <p:cNvGrpSpPr/>
          <p:nvPr/>
        </p:nvGrpSpPr>
        <p:grpSpPr>
          <a:xfrm>
            <a:off x="5527185" y="1174113"/>
            <a:ext cx="2686649" cy="1250415"/>
            <a:chOff x="817087" y="4218353"/>
            <a:chExt cx="3582198" cy="1415836"/>
          </a:xfrm>
        </p:grpSpPr>
        <p:sp>
          <p:nvSpPr>
            <p:cNvPr id="30" name="Speech Bubble: Rectangle with Corners Rounded 29">
              <a:extLst>
                <a:ext uri="{FF2B5EF4-FFF2-40B4-BE49-F238E27FC236}">
                  <a16:creationId xmlns:a16="http://schemas.microsoft.com/office/drawing/2014/main" id="{541EB8EC-39ED-425C-B327-0884F3240F88}"/>
                </a:ext>
              </a:extLst>
            </p:cNvPr>
            <p:cNvSpPr/>
            <p:nvPr/>
          </p:nvSpPr>
          <p:spPr>
            <a:xfrm>
              <a:off x="817087" y="4609824"/>
              <a:ext cx="3582198" cy="1024365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Work out the perimeter of this shape.</a:t>
              </a: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516538FF-8BFE-442A-9792-A0071A6C5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E711BB3-7734-485B-88D3-EBDEF124F966}"/>
              </a:ext>
            </a:extLst>
          </p:cNvPr>
          <p:cNvGrpSpPr/>
          <p:nvPr/>
        </p:nvGrpSpPr>
        <p:grpSpPr>
          <a:xfrm>
            <a:off x="930167" y="3226674"/>
            <a:ext cx="3058509" cy="1877687"/>
            <a:chOff x="930167" y="3226674"/>
            <a:chExt cx="3058509" cy="187768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101AF67-E324-4D25-B930-E5E77C6C8AC8}"/>
                </a:ext>
              </a:extLst>
            </p:cNvPr>
            <p:cNvSpPr txBox="1"/>
            <p:nvPr/>
          </p:nvSpPr>
          <p:spPr>
            <a:xfrm>
              <a:off x="2028497" y="3226674"/>
              <a:ext cx="7094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253746"/>
                  </a:solidFill>
                </a:rPr>
                <a:t> ? cm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CA19888-54ED-466F-ABE1-8D3F9E3338CF}"/>
                </a:ext>
              </a:extLst>
            </p:cNvPr>
            <p:cNvGrpSpPr/>
            <p:nvPr/>
          </p:nvGrpSpPr>
          <p:grpSpPr>
            <a:xfrm>
              <a:off x="930167" y="3411340"/>
              <a:ext cx="3058509" cy="1693021"/>
              <a:chOff x="930167" y="3411340"/>
              <a:chExt cx="3058509" cy="1693021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B3697BA9-8655-498E-8581-EA062445EB1F}"/>
                  </a:ext>
                </a:extLst>
              </p:cNvPr>
              <p:cNvGrpSpPr/>
              <p:nvPr/>
            </p:nvGrpSpPr>
            <p:grpSpPr>
              <a:xfrm>
                <a:off x="935658" y="4194667"/>
                <a:ext cx="2573751" cy="909694"/>
                <a:chOff x="1027319" y="70870"/>
                <a:chExt cx="3431669" cy="1030041"/>
              </a:xfrm>
            </p:grpSpPr>
            <p:sp>
              <p:nvSpPr>
                <p:cNvPr id="33" name="Speech Bubble: Rectangle with Corners Rounded 32">
                  <a:extLst>
                    <a:ext uri="{FF2B5EF4-FFF2-40B4-BE49-F238E27FC236}">
                      <a16:creationId xmlns:a16="http://schemas.microsoft.com/office/drawing/2014/main" id="{2B26C02B-C863-4827-90F4-3E58718EC2BB}"/>
                    </a:ext>
                  </a:extLst>
                </p:cNvPr>
                <p:cNvSpPr/>
                <p:nvPr/>
              </p:nvSpPr>
              <p:spPr>
                <a:xfrm>
                  <a:off x="1027319" y="70870"/>
                  <a:ext cx="3431669" cy="829843"/>
                </a:xfrm>
                <a:prstGeom prst="wedgeRoundRectCallout">
                  <a:avLst>
                    <a:gd name="adj1" fmla="val -7179"/>
                    <a:gd name="adj2" fmla="val 4824"/>
                    <a:gd name="adj3" fmla="val 16667"/>
                  </a:avLst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>
                  <a:solidFill>
                    <a:schemeClr val="accent4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lvl="0" algn="ctr">
                    <a:defRPr/>
                  </a:pPr>
                  <a:r>
                    <a:rPr lang="en-GB" sz="1600" b="1" dirty="0">
                      <a:solidFill>
                        <a:srgbClr val="253746"/>
                      </a:solidFill>
                    </a:rPr>
                    <a:t>How did you work out the length of this side?</a:t>
                  </a:r>
                  <a:endParaRPr kumimoji="0" lang="en-GB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53746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2682CB2B-F477-4607-9B27-DB61702032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039889" y="581044"/>
                  <a:ext cx="307921" cy="519867"/>
                </a:xfrm>
                <a:prstGeom prst="rect">
                  <a:avLst/>
                </a:prstGeom>
              </p:spPr>
            </p:pic>
          </p:grpSp>
          <p:sp>
            <p:nvSpPr>
              <p:cNvPr id="5" name="Arrow: Down 4">
                <a:extLst>
                  <a:ext uri="{FF2B5EF4-FFF2-40B4-BE49-F238E27FC236}">
                    <a16:creationId xmlns:a16="http://schemas.microsoft.com/office/drawing/2014/main" id="{744335F8-86C7-41B5-9868-6C97B0CD69AA}"/>
                  </a:ext>
                </a:extLst>
              </p:cNvPr>
              <p:cNvSpPr/>
              <p:nvPr/>
            </p:nvSpPr>
            <p:spPr>
              <a:xfrm rot="10800000">
                <a:off x="2061848" y="3529802"/>
                <a:ext cx="321374" cy="732885"/>
              </a:xfrm>
              <a:prstGeom prst="downArrow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5F597EF6-0414-4597-A4AC-C4CBA936358F}"/>
                  </a:ext>
                </a:extLst>
              </p:cNvPr>
              <p:cNvCxnSpPr>
                <a:cxnSpLocks/>
                <a:stCxn id="36" idx="1"/>
              </p:cNvCxnSpPr>
              <p:nvPr/>
            </p:nvCxnSpPr>
            <p:spPr>
              <a:xfrm flipH="1">
                <a:off x="930167" y="3411340"/>
                <a:ext cx="109833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5F814C27-FC2B-4622-86E1-C3BBF9E99DB8}"/>
                  </a:ext>
                </a:extLst>
              </p:cNvPr>
              <p:cNvCxnSpPr>
                <a:cxnSpLocks/>
                <a:stCxn id="36" idx="3"/>
              </p:cNvCxnSpPr>
              <p:nvPr/>
            </p:nvCxnSpPr>
            <p:spPr>
              <a:xfrm>
                <a:off x="2737947" y="3411340"/>
                <a:ext cx="125072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069863"/>
              </p:ext>
            </p:extLst>
          </p:nvPr>
        </p:nvGraphicFramePr>
        <p:xfrm>
          <a:off x="677917" y="322506"/>
          <a:ext cx="7886700" cy="24384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0490580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Find the perimeters of rectangles and shapes made of rectangles.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47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406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6E5E31-094D-4E1D-B7CB-D8EE76837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BB0664-793C-4C06-94B2-13C07F7D78DB}"/>
              </a:ext>
            </a:extLst>
          </p:cNvPr>
          <p:cNvSpPr/>
          <p:nvPr/>
        </p:nvSpPr>
        <p:spPr>
          <a:xfrm>
            <a:off x="2822028" y="1650680"/>
            <a:ext cx="1245475" cy="1778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3A25ED-6F37-48A2-843E-5A0B0C1B8771}"/>
              </a:ext>
            </a:extLst>
          </p:cNvPr>
          <p:cNvSpPr/>
          <p:nvPr/>
        </p:nvSpPr>
        <p:spPr>
          <a:xfrm>
            <a:off x="4067503" y="2471823"/>
            <a:ext cx="1813035" cy="957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F92C8B-C1C8-4C86-933B-C4866479693E}"/>
              </a:ext>
            </a:extLst>
          </p:cNvPr>
          <p:cNvSpPr txBox="1"/>
          <p:nvPr/>
        </p:nvSpPr>
        <p:spPr>
          <a:xfrm>
            <a:off x="2112578" y="2314163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5cm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F73F22-7C33-4522-8FB5-C96DE9EC189C}"/>
              </a:ext>
            </a:extLst>
          </p:cNvPr>
          <p:cNvSpPr txBox="1"/>
          <p:nvPr/>
        </p:nvSpPr>
        <p:spPr>
          <a:xfrm>
            <a:off x="3176754" y="1316793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3cm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EA145A-1316-41B6-B5F0-E8977F423D1C}"/>
              </a:ext>
            </a:extLst>
          </p:cNvPr>
          <p:cNvSpPr txBox="1"/>
          <p:nvPr/>
        </p:nvSpPr>
        <p:spPr>
          <a:xfrm>
            <a:off x="4666592" y="2139994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8cm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A0EFDA-7037-4058-951D-03EC248FFCDC}"/>
              </a:ext>
            </a:extLst>
          </p:cNvPr>
          <p:cNvSpPr txBox="1"/>
          <p:nvPr/>
        </p:nvSpPr>
        <p:spPr>
          <a:xfrm>
            <a:off x="5904186" y="2829512"/>
            <a:ext cx="7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53746"/>
                </a:solidFill>
              </a:rPr>
              <a:t>10cm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23A7038-6E1A-41CA-9380-348E3E43D80F}"/>
              </a:ext>
            </a:extLst>
          </p:cNvPr>
          <p:cNvCxnSpPr>
            <a:cxnSpLocks/>
          </p:cNvCxnSpPr>
          <p:nvPr/>
        </p:nvCxnSpPr>
        <p:spPr>
          <a:xfrm flipH="1">
            <a:off x="2787873" y="1860294"/>
            <a:ext cx="23648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2FB2F46-A84C-4ECC-B12F-DD223372497F}"/>
              </a:ext>
            </a:extLst>
          </p:cNvPr>
          <p:cNvCxnSpPr>
            <a:cxnSpLocks/>
          </p:cNvCxnSpPr>
          <p:nvPr/>
        </p:nvCxnSpPr>
        <p:spPr>
          <a:xfrm>
            <a:off x="3681253" y="1485693"/>
            <a:ext cx="2969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DB8964A-B0FE-4974-895F-0A745D7E4CA1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2467303" y="2683495"/>
            <a:ext cx="0" cy="7455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19E9244-7B46-4616-8D70-D3BA780E9167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2467303" y="1686125"/>
            <a:ext cx="0" cy="6280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FD0E173-CFD2-4215-AA65-D3A9630E2B8E}"/>
              </a:ext>
            </a:extLst>
          </p:cNvPr>
          <p:cNvCxnSpPr>
            <a:cxnSpLocks/>
          </p:cNvCxnSpPr>
          <p:nvPr/>
        </p:nvCxnSpPr>
        <p:spPr>
          <a:xfrm flipH="1">
            <a:off x="4067503" y="2314163"/>
            <a:ext cx="59908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F8A9A2F-161E-4683-806E-D69884FC1711}"/>
              </a:ext>
            </a:extLst>
          </p:cNvPr>
          <p:cNvCxnSpPr>
            <a:cxnSpLocks/>
          </p:cNvCxnSpPr>
          <p:nvPr/>
        </p:nvCxnSpPr>
        <p:spPr>
          <a:xfrm>
            <a:off x="5376042" y="2314163"/>
            <a:ext cx="5281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671407A-5F04-4014-952B-3D3BED7DAF8C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6258911" y="2480760"/>
            <a:ext cx="0" cy="3487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5F42BE6-5C46-4996-8B55-871CB1F7E06E}"/>
              </a:ext>
            </a:extLst>
          </p:cNvPr>
          <p:cNvCxnSpPr>
            <a:cxnSpLocks/>
            <a:stCxn id="13" idx="2"/>
          </p:cNvCxnSpPr>
          <p:nvPr/>
        </p:nvCxnSpPr>
        <p:spPr>
          <a:xfrm>
            <a:off x="6258911" y="3198844"/>
            <a:ext cx="0" cy="2301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A2F919C-1EBF-46B2-87C2-F49A25076CFE}"/>
              </a:ext>
            </a:extLst>
          </p:cNvPr>
          <p:cNvCxnSpPr>
            <a:cxnSpLocks/>
          </p:cNvCxnSpPr>
          <p:nvPr/>
        </p:nvCxnSpPr>
        <p:spPr>
          <a:xfrm flipH="1">
            <a:off x="2846992" y="1508194"/>
            <a:ext cx="3547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680CFEA-856F-46D0-8D31-338079B4419A}"/>
              </a:ext>
            </a:extLst>
          </p:cNvPr>
          <p:cNvGrpSpPr/>
          <p:nvPr/>
        </p:nvGrpSpPr>
        <p:grpSpPr>
          <a:xfrm>
            <a:off x="994604" y="3762887"/>
            <a:ext cx="2686649" cy="1408987"/>
            <a:chOff x="817087" y="4218353"/>
            <a:chExt cx="3582198" cy="1595386"/>
          </a:xfrm>
        </p:grpSpPr>
        <p:sp>
          <p:nvSpPr>
            <p:cNvPr id="32" name="Speech Bubble: Rectangle with Corners Rounded 31">
              <a:extLst>
                <a:ext uri="{FF2B5EF4-FFF2-40B4-BE49-F238E27FC236}">
                  <a16:creationId xmlns:a16="http://schemas.microsoft.com/office/drawing/2014/main" id="{B6D94D3D-85E8-450E-9B98-3295DB2DD18B}"/>
                </a:ext>
              </a:extLst>
            </p:cNvPr>
            <p:cNvSpPr/>
            <p:nvPr/>
          </p:nvSpPr>
          <p:spPr>
            <a:xfrm>
              <a:off x="817087" y="4609824"/>
              <a:ext cx="3582198" cy="1203915"/>
            </a:xfrm>
            <a:prstGeom prst="wedgeRoundRectCallout">
              <a:avLst>
                <a:gd name="adj1" fmla="val 38379"/>
                <a:gd name="adj2" fmla="val -77608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How can you split this shape into rectangles to help you to find the lengths of the missing sides? </a:t>
              </a: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B7E0DD7-4010-4FD5-94BB-30F48E47E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7CB5838-5618-41D8-927F-F7825795C8EE}"/>
              </a:ext>
            </a:extLst>
          </p:cNvPr>
          <p:cNvGrpSpPr/>
          <p:nvPr/>
        </p:nvGrpSpPr>
        <p:grpSpPr>
          <a:xfrm>
            <a:off x="4666592" y="3810862"/>
            <a:ext cx="2686649" cy="1302910"/>
            <a:chOff x="817087" y="4218353"/>
            <a:chExt cx="3582198" cy="1475276"/>
          </a:xfrm>
        </p:grpSpPr>
        <p:sp>
          <p:nvSpPr>
            <p:cNvPr id="35" name="Speech Bubble: Rectangle with Corners Rounded 34">
              <a:extLst>
                <a:ext uri="{FF2B5EF4-FFF2-40B4-BE49-F238E27FC236}">
                  <a16:creationId xmlns:a16="http://schemas.microsoft.com/office/drawing/2014/main" id="{3EC1C135-60BF-4754-AD8C-4AB194698ED4}"/>
                </a:ext>
              </a:extLst>
            </p:cNvPr>
            <p:cNvSpPr/>
            <p:nvPr/>
          </p:nvSpPr>
          <p:spPr>
            <a:xfrm>
              <a:off x="817087" y="4609824"/>
              <a:ext cx="3582198" cy="1083805"/>
            </a:xfrm>
            <a:prstGeom prst="wedgeRoundRectCallout">
              <a:avLst>
                <a:gd name="adj1" fmla="val -40253"/>
                <a:gd name="adj2" fmla="val -85022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Find the lengths of the missing sides, then work out the perimeter. 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42C541D-BC81-4CC2-8CB0-A2B1638AF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73207" y="4218353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676829"/>
              </p:ext>
            </p:extLst>
          </p:nvPr>
        </p:nvGraphicFramePr>
        <p:xfrm>
          <a:off x="423697" y="284102"/>
          <a:ext cx="7886700" cy="243840"/>
        </p:xfrm>
        <a:graphic>
          <a:graphicData uri="http://schemas.openxmlformats.org/drawingml/2006/table">
            <a:tbl>
              <a:tblPr/>
              <a:tblGrid>
                <a:gridCol w="7886700">
                  <a:extLst>
                    <a:ext uri="{9D8B030D-6E8A-4147-A177-3AD203B41FA5}">
                      <a16:colId xmlns:a16="http://schemas.microsoft.com/office/drawing/2014/main" val="30490580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Find the perimeters of rectangles and shapes made of rectangles.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47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69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68" y="692696"/>
            <a:ext cx="8784620" cy="583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noFill/>
          <a:ln w="28575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4355976" y="1340768"/>
            <a:ext cx="864096" cy="432048"/>
          </a:xfrm>
          <a:prstGeom prst="rect">
            <a:avLst/>
          </a:prstGeom>
          <a:solidFill>
            <a:srgbClr val="D0FDD0"/>
          </a:solidFill>
          <a:ln>
            <a:solidFill>
              <a:srgbClr val="D0FD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7740352" y="4437112"/>
            <a:ext cx="720080" cy="360040"/>
          </a:xfrm>
          <a:prstGeom prst="rect">
            <a:avLst/>
          </a:prstGeom>
          <a:solidFill>
            <a:srgbClr val="FFD700"/>
          </a:solidFill>
          <a:ln>
            <a:solidFill>
              <a:srgbClr val="FFD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868144" y="5733256"/>
            <a:ext cx="720080" cy="432048"/>
          </a:xfrm>
          <a:prstGeom prst="rect">
            <a:avLst/>
          </a:prstGeom>
          <a:solidFill>
            <a:srgbClr val="FFC0CB"/>
          </a:solidFill>
          <a:ln>
            <a:solidFill>
              <a:srgbClr val="FFC0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522514" y="692696"/>
            <a:ext cx="3461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Purple</a:t>
            </a:r>
            <a:r>
              <a:rPr lang="en-GB">
                <a:latin typeface="Calibri" panose="020F0502020204030204" pitchFamily="34" charset="0"/>
                <a:ea typeface="Times New Roman" panose="02020603050405020304" pitchFamily="18" charset="0"/>
              </a:rPr>
              <a:t> and</a:t>
            </a:r>
            <a:r>
              <a:rPr lang="en-GB" b="1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 Green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130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98" y="206103"/>
            <a:ext cx="7905834" cy="573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295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CFB9055-6FDC-4BE9-9917-A1B68660A531}"/>
</file>

<file path=customXml/itemProps2.xml><?xml version="1.0" encoding="utf-8"?>
<ds:datastoreItem xmlns:ds="http://schemas.openxmlformats.org/officeDocument/2006/customXml" ds:itemID="{343A18F7-0176-44B2-88B7-D847D5D32101}"/>
</file>

<file path=customXml/itemProps3.xml><?xml version="1.0" encoding="utf-8"?>
<ds:datastoreItem xmlns:ds="http://schemas.openxmlformats.org/officeDocument/2006/customXml" ds:itemID="{2507D412-4C4A-4DFC-B413-B8495757344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9333</TotalTime>
  <Words>583</Words>
  <Application>Microsoft Office PowerPoint</Application>
  <PresentationFormat>On-screen Show (4:3)</PresentationFormat>
  <Paragraphs>90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Kalam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166</cp:revision>
  <dcterms:created xsi:type="dcterms:W3CDTF">2018-09-13T11:08:58Z</dcterms:created>
  <dcterms:modified xsi:type="dcterms:W3CDTF">2021-02-04T20:50:52Z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