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313" r:id="rId2"/>
    <p:sldId id="314" r:id="rId3"/>
    <p:sldId id="320" r:id="rId4"/>
    <p:sldId id="316" r:id="rId5"/>
    <p:sldId id="301" r:id="rId6"/>
    <p:sldId id="310" r:id="rId7"/>
    <p:sldId id="318" r:id="rId8"/>
    <p:sldId id="303" r:id="rId9"/>
    <p:sldId id="280" r:id="rId10"/>
    <p:sldId id="311" r:id="rId11"/>
    <p:sldId id="319" r:id="rId12"/>
    <p:sldId id="317" r:id="rId13"/>
    <p:sldId id="293"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7600"/>
    <a:srgbClr val="253746"/>
    <a:srgbClr val="1F4E79"/>
    <a:srgbClr val="BDD7EE"/>
    <a:srgbClr val="E6E6E6"/>
    <a:srgbClr val="FFE699"/>
    <a:srgbClr val="F2F2F2"/>
    <a:srgbClr val="FFF2CC"/>
    <a:srgbClr val="9AF67A"/>
    <a:srgbClr val="85F4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50" autoAdjust="0"/>
    <p:restoredTop sz="82505" autoAdjust="0"/>
  </p:normalViewPr>
  <p:slideViewPr>
    <p:cSldViewPr snapToGrid="0">
      <p:cViewPr varScale="1">
        <p:scale>
          <a:sx n="60" d="100"/>
          <a:sy n="60" d="100"/>
        </p:scale>
        <p:origin x="1860" y="72"/>
      </p:cViewPr>
      <p:guideLst>
        <p:guide orient="horz" pos="2160"/>
        <p:guide pos="2880"/>
      </p:guideLst>
    </p:cSldViewPr>
  </p:slideViewPr>
  <p:notesTextViewPr>
    <p:cViewPr>
      <p:scale>
        <a:sx n="100" d="100"/>
        <a:sy n="100" d="100"/>
      </p:scale>
      <p:origin x="0" y="0"/>
    </p:cViewPr>
  </p:notesTextViewPr>
  <p:notesViewPr>
    <p:cSldViewPr snapToGrid="0">
      <p:cViewPr>
        <p:scale>
          <a:sx n="80" d="100"/>
          <a:sy n="80" d="100"/>
        </p:scale>
        <p:origin x="2256" y="-7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CC001-2C7A-4C2A-8B06-705CA02DC7C6}" type="datetimeFigureOut">
              <a:rPr lang="en-GB" smtClean="0"/>
              <a:t>24/04/2020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73E03-7F6C-40B1-9C82-92C8804404E5}" type="slidenum">
              <a:rPr lang="en-GB" smtClean="0"/>
              <a:t>‹#›</a:t>
            </a:fld>
            <a:endParaRPr lang="en-GB" dirty="0"/>
          </a:p>
        </p:txBody>
      </p:sp>
    </p:spTree>
    <p:extLst>
      <p:ext uri="{BB962C8B-B14F-4D97-AF65-F5344CB8AC3E}">
        <p14:creationId xmlns:p14="http://schemas.microsoft.com/office/powerpoint/2010/main" val="1862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4</a:t>
            </a:fld>
            <a:endParaRPr lang="en-GB" dirty="0"/>
          </a:p>
        </p:txBody>
      </p:sp>
    </p:spTree>
    <p:extLst>
      <p:ext uri="{BB962C8B-B14F-4D97-AF65-F5344CB8AC3E}">
        <p14:creationId xmlns:p14="http://schemas.microsoft.com/office/powerpoint/2010/main" val="2221899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5</a:t>
            </a:fld>
            <a:endParaRPr lang="en-GB" dirty="0"/>
          </a:p>
        </p:txBody>
      </p:sp>
    </p:spTree>
    <p:extLst>
      <p:ext uri="{BB962C8B-B14F-4D97-AF65-F5344CB8AC3E}">
        <p14:creationId xmlns:p14="http://schemas.microsoft.com/office/powerpoint/2010/main" val="3589442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6</a:t>
            </a:fld>
            <a:endParaRPr lang="en-GB" dirty="0"/>
          </a:p>
        </p:txBody>
      </p:sp>
    </p:spTree>
    <p:extLst>
      <p:ext uri="{BB962C8B-B14F-4D97-AF65-F5344CB8AC3E}">
        <p14:creationId xmlns:p14="http://schemas.microsoft.com/office/powerpoint/2010/main" val="3589442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8</a:t>
            </a:fld>
            <a:endParaRPr lang="en-GB" dirty="0"/>
          </a:p>
        </p:txBody>
      </p:sp>
    </p:spTree>
    <p:extLst>
      <p:ext uri="{BB962C8B-B14F-4D97-AF65-F5344CB8AC3E}">
        <p14:creationId xmlns:p14="http://schemas.microsoft.com/office/powerpoint/2010/main" val="3376316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b="0" dirty="0">
              <a:solidFill>
                <a:schemeClr val="tx1"/>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9</a:t>
            </a:fld>
            <a:endParaRPr lang="en-GB" dirty="0"/>
          </a:p>
        </p:txBody>
      </p:sp>
    </p:spTree>
    <p:extLst>
      <p:ext uri="{BB962C8B-B14F-4D97-AF65-F5344CB8AC3E}">
        <p14:creationId xmlns:p14="http://schemas.microsoft.com/office/powerpoint/2010/main" val="2404325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b="0" dirty="0">
              <a:solidFill>
                <a:schemeClr val="tx1"/>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10</a:t>
            </a:fld>
            <a:endParaRPr lang="en-GB" dirty="0"/>
          </a:p>
        </p:txBody>
      </p:sp>
    </p:spTree>
    <p:extLst>
      <p:ext uri="{BB962C8B-B14F-4D97-AF65-F5344CB8AC3E}">
        <p14:creationId xmlns:p14="http://schemas.microsoft.com/office/powerpoint/2010/main" val="4018401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873E03-7F6C-40B1-9C82-92C8804404E5}" type="slidenum">
              <a:rPr lang="en-GB" smtClean="0"/>
              <a:t>12</a:t>
            </a:fld>
            <a:endParaRPr lang="en-GB" dirty="0"/>
          </a:p>
        </p:txBody>
      </p:sp>
    </p:spTree>
    <p:extLst>
      <p:ext uri="{BB962C8B-B14F-4D97-AF65-F5344CB8AC3E}">
        <p14:creationId xmlns:p14="http://schemas.microsoft.com/office/powerpoint/2010/main" val="1482850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dirty="0">
                <a:solidFill>
                  <a:schemeClr val="tx1"/>
                </a:solidFill>
              </a:rPr>
              <a:t>You can now use the </a:t>
            </a:r>
            <a:r>
              <a:rPr lang="en-GB" sz="1200" b="1" i="0" kern="1200" dirty="0">
                <a:solidFill>
                  <a:schemeClr val="tx1"/>
                </a:solidFill>
                <a:effectLst/>
                <a:latin typeface="+mn-lt"/>
                <a:ea typeface="+mn-ea"/>
                <a:cs typeface="+mn-cs"/>
              </a:rPr>
              <a:t>Mastery: Reasoning and Problem-Solving </a:t>
            </a:r>
            <a:r>
              <a:rPr lang="en-GB" sz="1200" b="0" i="0" kern="1200" dirty="0">
                <a:solidFill>
                  <a:schemeClr val="tx1"/>
                </a:solidFill>
                <a:effectLst/>
                <a:latin typeface="+mn-lt"/>
                <a:ea typeface="+mn-ea"/>
                <a:cs typeface="+mn-cs"/>
              </a:rPr>
              <a:t>questions to assess children’s success across this unit.  Go to the next slide.</a:t>
            </a:r>
            <a:endParaRPr lang="en-GB" b="0" dirty="0">
              <a:solidFill>
                <a:schemeClr val="tx1"/>
              </a:solidFill>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0" i="0" u="none" strike="noStrike" kern="1200" cap="none" spc="0" normalizeH="0" baseline="0" noProof="0" dirty="0">
              <a:ln>
                <a:noFill/>
              </a:ln>
              <a:solidFill>
                <a:srgbClr val="253746"/>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13</a:t>
            </a:fld>
            <a:endParaRPr lang="en-GB" dirty="0"/>
          </a:p>
        </p:txBody>
      </p:sp>
    </p:spTree>
    <p:extLst>
      <p:ext uri="{BB962C8B-B14F-4D97-AF65-F5344CB8AC3E}">
        <p14:creationId xmlns:p14="http://schemas.microsoft.com/office/powerpoint/2010/main" val="238081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hamilton-trust.org.uk/maths/year-3-math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161875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221162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077515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300" b="0">
                <a:solidFill>
                  <a:srgbClr val="EA7600"/>
                </a:solidFill>
                <a:latin typeface="+mn-lt"/>
              </a:defRPr>
            </a:lvl1pPr>
          </a:lstStyle>
          <a:p>
            <a:fld id="{BA0EE811-478C-4958-8104-2A70B5A19611}" type="slidenum">
              <a:rPr lang="en-GB" smtClean="0"/>
              <a:pPr/>
              <a:t>‹#›</a:t>
            </a:fld>
            <a:endParaRPr lang="en-GB" dirty="0"/>
          </a:p>
        </p:txBody>
      </p:sp>
      <p:sp>
        <p:nvSpPr>
          <p:cNvPr id="2" name="Rectangle 1">
            <a:extLst>
              <a:ext uri="{FF2B5EF4-FFF2-40B4-BE49-F238E27FC236}">
                <a16:creationId xmlns:a16="http://schemas.microsoft.com/office/drawing/2014/main" id="{D89D1CB2-11BF-434A-9AE8-BEAF97E774D6}"/>
              </a:ext>
            </a:extLst>
          </p:cNvPr>
          <p:cNvSpPr/>
          <p:nvPr userDrawn="1"/>
        </p:nvSpPr>
        <p:spPr>
          <a:xfrm>
            <a:off x="810409" y="6380189"/>
            <a:ext cx="2271837" cy="292388"/>
          </a:xfrm>
          <a:prstGeom prst="rect">
            <a:avLst/>
          </a:prstGeom>
        </p:spPr>
        <p:txBody>
          <a:bodyPr wrap="square">
            <a:spAutoFit/>
          </a:bodyPr>
          <a:lstStyle/>
          <a:p>
            <a:pPr algn="l"/>
            <a:r>
              <a:rPr lang="en-GB" sz="1300" b="0" dirty="0">
                <a:solidFill>
                  <a:srgbClr val="EA7600"/>
                </a:solidFill>
              </a:rPr>
              <a:t>©</a:t>
            </a:r>
            <a:r>
              <a:rPr lang="en-GB" sz="1200" b="0" dirty="0">
                <a:solidFill>
                  <a:srgbClr val="EA7600"/>
                </a:solidFill>
              </a:rPr>
              <a:t>  </a:t>
            </a:r>
            <a:r>
              <a:rPr lang="en-GB" sz="1300" b="0" u="none" dirty="0">
                <a:solidFill>
                  <a:srgbClr val="EA7600"/>
                </a:solidFill>
                <a:hlinkClick r:id="rId2"/>
              </a:rPr>
              <a:t>hamilton-trust.org.uk</a:t>
            </a:r>
            <a:endParaRPr lang="en-GB" sz="1300" b="0" u="none" dirty="0">
              <a:solidFill>
                <a:srgbClr val="EA7600"/>
              </a:solidFill>
            </a:endParaRPr>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5058" y="6091747"/>
            <a:ext cx="775846" cy="721945"/>
          </a:xfrm>
          <a:prstGeom prst="rect">
            <a:avLst/>
          </a:prstGeom>
        </p:spPr>
      </p:pic>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300" b="0">
                <a:solidFill>
                  <a:srgbClr val="EA7600"/>
                </a:solidFill>
                <a:latin typeface="+mn-lt"/>
              </a:defRPr>
            </a:lvl1pPr>
          </a:lstStyle>
          <a:p>
            <a:pPr algn="r"/>
            <a:r>
              <a:rPr lang="en-GB" dirty="0"/>
              <a:t>Year 3</a:t>
            </a:r>
          </a:p>
        </p:txBody>
      </p:sp>
    </p:spTree>
    <p:extLst>
      <p:ext uri="{BB962C8B-B14F-4D97-AF65-F5344CB8AC3E}">
        <p14:creationId xmlns:p14="http://schemas.microsoft.com/office/powerpoint/2010/main" val="1291871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763184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r>
              <a:rPr lang="en-GB" dirty="0"/>
              <a:t>Year 3</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39177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68677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dirty="0"/>
          </a:p>
        </p:txBody>
      </p:sp>
      <p:sp>
        <p:nvSpPr>
          <p:cNvPr id="8" name="Footer Placeholder 7"/>
          <p:cNvSpPr>
            <a:spLocks noGrp="1"/>
          </p:cNvSpPr>
          <p:nvPr>
            <p:ph type="ftr" sz="quarter" idx="11"/>
          </p:nvPr>
        </p:nvSpPr>
        <p:spPr/>
        <p:txBody>
          <a:bodyPr/>
          <a:lstStyle/>
          <a:p>
            <a:r>
              <a:rPr lang="en-GB" dirty="0"/>
              <a:t>Year 3</a:t>
            </a:r>
          </a:p>
        </p:txBody>
      </p:sp>
      <p:sp>
        <p:nvSpPr>
          <p:cNvPr id="9" name="Slide Number Placeholder 8"/>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88246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dirty="0"/>
          </a:p>
        </p:txBody>
      </p:sp>
      <p:sp>
        <p:nvSpPr>
          <p:cNvPr id="4" name="Footer Placeholder 3"/>
          <p:cNvSpPr>
            <a:spLocks noGrp="1"/>
          </p:cNvSpPr>
          <p:nvPr>
            <p:ph type="ftr" sz="quarter" idx="11"/>
          </p:nvPr>
        </p:nvSpPr>
        <p:spPr/>
        <p:txBody>
          <a:bodyPr/>
          <a:lstStyle/>
          <a:p>
            <a:r>
              <a:rPr lang="en-GB" dirty="0"/>
              <a:t>Year 3</a:t>
            </a:r>
          </a:p>
        </p:txBody>
      </p:sp>
      <p:sp>
        <p:nvSpPr>
          <p:cNvPr id="5" name="Slide Number Placeholder 4"/>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766172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dirty="0"/>
          </a:p>
        </p:txBody>
      </p:sp>
      <p:sp>
        <p:nvSpPr>
          <p:cNvPr id="3" name="Footer Placeholder 2"/>
          <p:cNvSpPr>
            <a:spLocks noGrp="1"/>
          </p:cNvSpPr>
          <p:nvPr>
            <p:ph type="ftr" sz="quarter" idx="11"/>
          </p:nvPr>
        </p:nvSpPr>
        <p:spPr/>
        <p:txBody>
          <a:bodyPr/>
          <a:lstStyle/>
          <a:p>
            <a:r>
              <a:rPr lang="en-GB" dirty="0"/>
              <a:t>Year 3</a:t>
            </a:r>
          </a:p>
        </p:txBody>
      </p:sp>
      <p:sp>
        <p:nvSpPr>
          <p:cNvPr id="4" name="Slide Number Placeholder 3"/>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84803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686641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r>
              <a:rPr lang="en-GB" dirty="0"/>
              <a:t>Year 3</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dirty="0"/>
          </a:p>
        </p:txBody>
      </p:sp>
    </p:spTree>
    <p:extLst>
      <p:ext uri="{BB962C8B-B14F-4D97-AF65-F5344CB8AC3E}">
        <p14:creationId xmlns:p14="http://schemas.microsoft.com/office/powerpoint/2010/main" val="311171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rgbClr val="F2F2F2"/>
            </a:gs>
            <a:gs pos="0">
              <a:srgbClr val="FFF2CC"/>
            </a:gs>
            <a:gs pos="100000">
              <a:srgbClr val="FFE699"/>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Year 3</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t>‹#›</a:t>
            </a:fld>
            <a:endParaRPr lang="en-GB" dirty="0"/>
          </a:p>
        </p:txBody>
      </p:sp>
    </p:spTree>
    <p:extLst>
      <p:ext uri="{BB962C8B-B14F-4D97-AF65-F5344CB8AC3E}">
        <p14:creationId xmlns:p14="http://schemas.microsoft.com/office/powerpoint/2010/main" val="4128276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0000"/>
            </a:solidFill>
          </a:ln>
        </p:spPr>
        <p:txBody>
          <a:bodyPr/>
          <a:lstStyle/>
          <a:p>
            <a:pPr algn="ctr"/>
            <a:r>
              <a:rPr lang="en-GB" dirty="0" smtClean="0">
                <a:latin typeface="Comic Sans MS" panose="030F0702030302020204" pitchFamily="66" charset="0"/>
              </a:rPr>
              <a:t>Place Value.</a:t>
            </a:r>
            <a:endParaRPr lang="en-GB" dirty="0">
              <a:latin typeface="Comic Sans MS" panose="030F0702030302020204" pitchFamily="66" charset="0"/>
            </a:endParaRPr>
          </a:p>
        </p:txBody>
      </p:sp>
      <p:pic>
        <p:nvPicPr>
          <p:cNvPr id="6" name="Content Placeholder 5" descr="Chets Creek Elementary Math: How Many Groups of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3411" y="1848330"/>
            <a:ext cx="3378005" cy="2473201"/>
          </a:xfrm>
        </p:spPr>
      </p:pic>
      <p:sp>
        <p:nvSpPr>
          <p:cNvPr id="4" name="Footer Placeholder 3"/>
          <p:cNvSpPr>
            <a:spLocks noGrp="1"/>
          </p:cNvSpPr>
          <p:nvPr>
            <p:ph type="ftr" sz="quarter" idx="11"/>
          </p:nvPr>
        </p:nvSpPr>
        <p:spPr/>
        <p:txBody>
          <a:bodyPr/>
          <a:lstStyle/>
          <a:p>
            <a:r>
              <a:rPr lang="en-GB" smtClean="0"/>
              <a:t>Year 3</a:t>
            </a:r>
            <a:endParaRPr lang="en-GB" dirty="0"/>
          </a:p>
        </p:txBody>
      </p:sp>
      <p:sp>
        <p:nvSpPr>
          <p:cNvPr id="5" name="Slide Number Placeholder 4"/>
          <p:cNvSpPr>
            <a:spLocks noGrp="1"/>
          </p:cNvSpPr>
          <p:nvPr>
            <p:ph type="sldNum" sz="quarter" idx="12"/>
          </p:nvPr>
        </p:nvSpPr>
        <p:spPr/>
        <p:txBody>
          <a:bodyPr/>
          <a:lstStyle/>
          <a:p>
            <a:fld id="{BA0EE811-478C-4958-8104-2A70B5A19611}" type="slidenum">
              <a:rPr lang="en-GB" smtClean="0"/>
              <a:t>1</a:t>
            </a:fld>
            <a:endParaRPr lang="en-GB" dirty="0"/>
          </a:p>
        </p:txBody>
      </p:sp>
      <p:pic>
        <p:nvPicPr>
          <p:cNvPr id="7" name="Picture 6" descr="eLimu | Numb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239" y="4673620"/>
            <a:ext cx="4220637" cy="2059740"/>
          </a:xfrm>
          <a:prstGeom prst="rect">
            <a:avLst/>
          </a:prstGeom>
        </p:spPr>
      </p:pic>
      <p:pic>
        <p:nvPicPr>
          <p:cNvPr id="8" name="Picture 7" descr="E is for Explore!: Place Value Musical Chair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6002" y="1963957"/>
            <a:ext cx="4812632" cy="2436395"/>
          </a:xfrm>
          <a:prstGeom prst="rect">
            <a:avLst/>
          </a:prstGeom>
        </p:spPr>
      </p:pic>
    </p:spTree>
    <p:extLst>
      <p:ext uri="{BB962C8B-B14F-4D97-AF65-F5344CB8AC3E}">
        <p14:creationId xmlns:p14="http://schemas.microsoft.com/office/powerpoint/2010/main" val="2784514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10</a:t>
            </a:fld>
            <a:endParaRPr lang="en-GB" dirty="0">
              <a:solidFill>
                <a:srgbClr val="EA7600"/>
              </a:solidFill>
            </a:endParaRPr>
          </a:p>
        </p:txBody>
      </p:sp>
      <p:sp>
        <p:nvSpPr>
          <p:cNvPr id="19" name="Rectangle 18">
            <a:extLst>
              <a:ext uri="{FF2B5EF4-FFF2-40B4-BE49-F238E27FC236}">
                <a16:creationId xmlns:a16="http://schemas.microsoft.com/office/drawing/2014/main" id="{15C486FE-0542-4482-AD40-87B16F714A61}"/>
              </a:ext>
            </a:extLst>
          </p:cNvPr>
          <p:cNvSpPr/>
          <p:nvPr/>
        </p:nvSpPr>
        <p:spPr>
          <a:xfrm>
            <a:off x="707366" y="125499"/>
            <a:ext cx="7781026" cy="6033761"/>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66675" algn="ctr">
              <a:spcAft>
                <a:spcPts val="600"/>
              </a:spcAft>
            </a:pPr>
            <a:r>
              <a:rPr lang="en-GB" sz="2000" b="1" dirty="0">
                <a:solidFill>
                  <a:schemeClr val="tx1"/>
                </a:solidFill>
              </a:rPr>
              <a:t>Problem solving and reasoning: </a:t>
            </a:r>
            <a:r>
              <a:rPr lang="en-GB" sz="2000" b="1" dirty="0">
                <a:solidFill>
                  <a:srgbClr val="00B050"/>
                </a:solidFill>
              </a:rPr>
              <a:t>Answers</a:t>
            </a:r>
          </a:p>
          <a:p>
            <a:pPr marL="66675">
              <a:spcAft>
                <a:spcPts val="600"/>
              </a:spcAft>
            </a:pPr>
            <a:r>
              <a:rPr lang="en-GB" sz="1500" dirty="0">
                <a:solidFill>
                  <a:schemeClr val="tx1"/>
                </a:solidFill>
              </a:rPr>
              <a:t>Write these numbers in figures: </a:t>
            </a:r>
          </a:p>
          <a:p>
            <a:pPr marL="66675">
              <a:spcAft>
                <a:spcPts val="600"/>
              </a:spcAft>
            </a:pPr>
            <a:r>
              <a:rPr lang="en-GB" sz="1500" dirty="0">
                <a:solidFill>
                  <a:schemeClr val="tx1"/>
                </a:solidFill>
              </a:rPr>
              <a:t>(i) Two thousand, five hundred and sixty. 	</a:t>
            </a:r>
            <a:r>
              <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2561</a:t>
            </a:r>
            <a:endParaRPr lang="en-GB" sz="1500" dirty="0">
              <a:solidFill>
                <a:schemeClr val="tx1"/>
              </a:solidFill>
            </a:endParaRPr>
          </a:p>
          <a:p>
            <a:pPr marL="66675">
              <a:spcAft>
                <a:spcPts val="600"/>
              </a:spcAft>
            </a:pPr>
            <a:r>
              <a:rPr lang="en-GB" sz="1500" dirty="0">
                <a:solidFill>
                  <a:schemeClr val="tx1"/>
                </a:solidFill>
              </a:rPr>
              <a:t>(ii) Six thousand, one hundred and seventy.		</a:t>
            </a:r>
            <a:r>
              <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6170</a:t>
            </a:r>
            <a:endParaRPr lang="en-GB" sz="1500" dirty="0">
              <a:solidFill>
                <a:schemeClr val="tx1"/>
              </a:solidFill>
            </a:endParaRPr>
          </a:p>
          <a:p>
            <a:pPr marL="66675">
              <a:spcAft>
                <a:spcPts val="600"/>
              </a:spcAft>
            </a:pPr>
            <a:r>
              <a:rPr lang="en-GB" sz="1500" dirty="0">
                <a:solidFill>
                  <a:schemeClr val="tx1"/>
                </a:solidFill>
              </a:rPr>
              <a:t>(iii) Nine thousand and ninety two.	</a:t>
            </a:r>
            <a:r>
              <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9092</a:t>
            </a:r>
            <a:endParaRPr lang="en-GB" sz="1500" dirty="0">
              <a:solidFill>
                <a:schemeClr val="tx1"/>
              </a:solidFill>
            </a:endParaRPr>
          </a:p>
          <a:p>
            <a:pPr marL="66675">
              <a:spcAft>
                <a:spcPts val="600"/>
              </a:spcAft>
            </a:pPr>
            <a:r>
              <a:rPr lang="en-GB" sz="1500" dirty="0">
                <a:solidFill>
                  <a:schemeClr val="tx1"/>
                </a:solidFill>
              </a:rPr>
              <a:t>(iv) Three thousand and three. 	</a:t>
            </a:r>
            <a:r>
              <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3003		If children are writing the numbers as separate parts, e.g. 2561 as 2000 500 60 1 they should use place value cards to make the numbers first</a:t>
            </a:r>
            <a:endParaRPr lang="en-GB" sz="1500" dirty="0">
              <a:solidFill>
                <a:schemeClr val="tx1"/>
              </a:solidFill>
            </a:endParaRPr>
          </a:p>
          <a:p>
            <a:pPr marL="66675">
              <a:spcAft>
                <a:spcPts val="600"/>
              </a:spcAft>
            </a:pPr>
            <a:endParaRPr lang="en-GB" sz="1500" dirty="0">
              <a:solidFill>
                <a:schemeClr val="tx1"/>
              </a:solidFill>
            </a:endParaRPr>
          </a:p>
          <a:p>
            <a:pPr marL="66675">
              <a:spcAft>
                <a:spcPts val="600"/>
              </a:spcAft>
            </a:pPr>
            <a:r>
              <a:rPr lang="en-GB" sz="1500" dirty="0">
                <a:solidFill>
                  <a:schemeClr val="tx1"/>
                </a:solidFill>
              </a:rPr>
              <a:t>Draw a line from 0 to 10,000 and mark these numbers: </a:t>
            </a:r>
          </a:p>
          <a:p>
            <a:pPr marL="519113" indent="-342900">
              <a:buAutoNum type="alphaLcParenBoth"/>
            </a:pPr>
            <a:r>
              <a:rPr lang="en-GB" sz="1500" dirty="0">
                <a:solidFill>
                  <a:schemeClr val="tx1"/>
                </a:solidFill>
              </a:rPr>
              <a:t>4500		(b)  6110		(c)  7590 		(d) 100</a:t>
            </a:r>
          </a:p>
          <a:p>
            <a:pPr marL="176213">
              <a:spcAft>
                <a:spcPts val="600"/>
              </a:spcAft>
            </a:pPr>
            <a:endParaRPr lang="en-GB" sz="1500" dirty="0">
              <a:solidFill>
                <a:schemeClr val="tx1"/>
              </a:solidFill>
            </a:endParaRPr>
          </a:p>
          <a:p>
            <a:pPr marL="66675">
              <a:spcAft>
                <a:spcPts val="600"/>
              </a:spcAft>
            </a:pPr>
            <a:endParaRPr lang="en-GB" sz="1500" dirty="0">
              <a:solidFill>
                <a:schemeClr val="tx1"/>
              </a:solidFill>
            </a:endParaRPr>
          </a:p>
          <a:p>
            <a:pPr marL="66675">
              <a:spcAft>
                <a:spcPts val="600"/>
              </a:spcAft>
            </a:pPr>
            <a:endPar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endParaRPr>
          </a:p>
          <a:p>
            <a:pPr marL="66675">
              <a:spcAft>
                <a:spcPts val="600"/>
              </a:spcAft>
            </a:pPr>
            <a:r>
              <a:rPr lang="en-GB" sz="1500" dirty="0">
                <a:solidFill>
                  <a:srgbClr val="00B050"/>
                </a:solidFill>
                <a:latin typeface="Calibri" panose="020F0502020204030204" pitchFamily="34" charset="0"/>
                <a:ea typeface="MS Mincho" panose="02020609040205080304" pitchFamily="49" charset="-128"/>
                <a:cs typeface="Times New Roman" panose="02020603050405020304" pitchFamily="18" charset="0"/>
              </a:rPr>
              <a:t>The numbers should be in the correct sequence. Look for 400 relatively close to the start of the line, 4500 just before halfway and 6850 and 7090 relatively close to each other</a:t>
            </a:r>
            <a:endParaRPr lang="en-GB" sz="1500" dirty="0">
              <a:solidFill>
                <a:schemeClr val="tx1"/>
              </a:solidFill>
            </a:endParaRPr>
          </a:p>
          <a:p>
            <a:pPr marL="66675">
              <a:spcAft>
                <a:spcPts val="600"/>
              </a:spcAft>
            </a:pPr>
            <a:r>
              <a:rPr lang="en-GB" sz="1500" dirty="0">
                <a:solidFill>
                  <a:schemeClr val="tx1"/>
                </a:solidFill>
              </a:rPr>
              <a:t>Write the missing numbers:</a:t>
            </a:r>
          </a:p>
          <a:p>
            <a:pPr marL="276225">
              <a:spcAft>
                <a:spcPts val="600"/>
              </a:spcAft>
            </a:pPr>
            <a:r>
              <a:rPr lang="en-GB" sz="1500" dirty="0">
                <a:solidFill>
                  <a:schemeClr val="tx1"/>
                </a:solidFill>
              </a:rPr>
              <a:t>1000 + 600 + 30  =  </a:t>
            </a:r>
            <a:r>
              <a:rPr lang="en-GB" sz="1500" b="1" dirty="0">
                <a:solidFill>
                  <a:srgbClr val="00B050"/>
                </a:solidFill>
              </a:rPr>
              <a:t>1630</a:t>
            </a:r>
          </a:p>
          <a:p>
            <a:pPr marL="276225">
              <a:spcAft>
                <a:spcPts val="600"/>
              </a:spcAft>
            </a:pPr>
            <a:r>
              <a:rPr lang="en-GB" sz="1500" b="1" dirty="0">
                <a:solidFill>
                  <a:srgbClr val="00B050"/>
                </a:solidFill>
              </a:rPr>
              <a:t>4000</a:t>
            </a:r>
            <a:r>
              <a:rPr lang="en-GB" sz="1500" dirty="0">
                <a:solidFill>
                  <a:schemeClr val="tx1"/>
                </a:solidFill>
              </a:rPr>
              <a:t> + 500 + 10 + 4 = 4,514</a:t>
            </a:r>
          </a:p>
          <a:p>
            <a:pPr marL="276225">
              <a:spcAft>
                <a:spcPts val="600"/>
              </a:spcAft>
            </a:pPr>
            <a:r>
              <a:rPr lang="en-GB" sz="1500" dirty="0">
                <a:solidFill>
                  <a:schemeClr val="tx1"/>
                </a:solidFill>
              </a:rPr>
              <a:t>2000 + 200 + 2  =   </a:t>
            </a:r>
            <a:r>
              <a:rPr lang="en-GB" sz="1500" b="1" dirty="0">
                <a:solidFill>
                  <a:srgbClr val="00B050"/>
                </a:solidFill>
              </a:rPr>
              <a:t>2202</a:t>
            </a:r>
          </a:p>
          <a:p>
            <a:pPr marL="276225">
              <a:spcAft>
                <a:spcPts val="600"/>
              </a:spcAft>
            </a:pPr>
            <a:r>
              <a:rPr lang="en-GB" sz="1500" dirty="0">
                <a:solidFill>
                  <a:schemeClr val="tx1"/>
                </a:solidFill>
              </a:rPr>
              <a:t>6 + </a:t>
            </a:r>
            <a:r>
              <a:rPr lang="en-GB" sz="1500" b="1" dirty="0">
                <a:solidFill>
                  <a:srgbClr val="00B050"/>
                </a:solidFill>
              </a:rPr>
              <a:t>20</a:t>
            </a:r>
            <a:r>
              <a:rPr lang="en-GB" sz="1500" dirty="0">
                <a:solidFill>
                  <a:schemeClr val="tx1"/>
                </a:solidFill>
              </a:rPr>
              <a:t> + 200 + 6000 = 6226</a:t>
            </a:r>
            <a:endParaRPr lang="en-GB" sz="2000" b="1" dirty="0">
              <a:solidFill>
                <a:schemeClr val="tx1"/>
              </a:solidFill>
            </a:endParaRPr>
          </a:p>
        </p:txBody>
      </p:sp>
      <p:sp>
        <p:nvSpPr>
          <p:cNvPr id="2" name="Footer Placeholder 1">
            <a:extLst>
              <a:ext uri="{FF2B5EF4-FFF2-40B4-BE49-F238E27FC236}">
                <a16:creationId xmlns:a16="http://schemas.microsoft.com/office/drawing/2014/main" id="{FD0714CD-286A-4438-8012-C18FA2C2F644}"/>
              </a:ext>
            </a:extLst>
          </p:cNvPr>
          <p:cNvSpPr>
            <a:spLocks noGrp="1"/>
          </p:cNvSpPr>
          <p:nvPr>
            <p:ph type="ftr" sz="quarter" idx="11"/>
          </p:nvPr>
        </p:nvSpPr>
        <p:spPr/>
        <p:txBody>
          <a:bodyPr/>
          <a:lstStyle/>
          <a:p>
            <a:pPr algn="r"/>
            <a:r>
              <a:rPr lang="en-GB" dirty="0"/>
              <a:t>Year 3</a:t>
            </a:r>
          </a:p>
        </p:txBody>
      </p:sp>
      <p:pic>
        <p:nvPicPr>
          <p:cNvPr id="5" name="Picture 4">
            <a:extLst>
              <a:ext uri="{FF2B5EF4-FFF2-40B4-BE49-F238E27FC236}">
                <a16:creationId xmlns:a16="http://schemas.microsoft.com/office/drawing/2014/main" id="{F42DA5D4-3ED8-4F86-85AD-E984E8C8D715}"/>
              </a:ext>
            </a:extLst>
          </p:cNvPr>
          <p:cNvPicPr/>
          <p:nvPr/>
        </p:nvPicPr>
        <p:blipFill>
          <a:blip r:embed="rId3"/>
          <a:stretch>
            <a:fillRect/>
          </a:stretch>
        </p:blipFill>
        <p:spPr>
          <a:xfrm>
            <a:off x="914400" y="3282645"/>
            <a:ext cx="7287144" cy="632163"/>
          </a:xfrm>
          <a:prstGeom prst="rect">
            <a:avLst/>
          </a:prstGeom>
        </p:spPr>
      </p:pic>
      <p:sp>
        <p:nvSpPr>
          <p:cNvPr id="3" name="Rectangle 2">
            <a:extLst>
              <a:ext uri="{FF2B5EF4-FFF2-40B4-BE49-F238E27FC236}">
                <a16:creationId xmlns:a16="http://schemas.microsoft.com/office/drawing/2014/main" id="{E7C8D8BF-E43C-4554-ADDD-EC4FE717990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2754260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Slide Number Placeholder 2"/>
          <p:cNvSpPr>
            <a:spLocks noGrp="1"/>
          </p:cNvSpPr>
          <p:nvPr>
            <p:ph type="sldNum" sz="quarter" idx="12"/>
          </p:nvPr>
        </p:nvSpPr>
        <p:spPr/>
        <p:txBody>
          <a:bodyPr/>
          <a:lstStyle/>
          <a:p>
            <a:fld id="{BA0EE811-478C-4958-8104-2A70B5A19611}" type="slidenum">
              <a:rPr lang="en-GB" smtClean="0"/>
              <a:pPr/>
              <a:t>11</a:t>
            </a:fld>
            <a:endParaRPr lang="en-GB" dirty="0"/>
          </a:p>
        </p:txBody>
      </p:sp>
      <p:sp>
        <p:nvSpPr>
          <p:cNvPr id="4" name="Footer Placeholder 3"/>
          <p:cNvSpPr>
            <a:spLocks noGrp="1"/>
          </p:cNvSpPr>
          <p:nvPr>
            <p:ph type="ftr" sz="quarter" idx="11"/>
          </p:nvPr>
        </p:nvSpPr>
        <p:spPr/>
        <p:txBody>
          <a:bodyPr/>
          <a:lstStyle/>
          <a:p>
            <a:pPr algn="r"/>
            <a:r>
              <a:rPr lang="en-GB" smtClean="0"/>
              <a:t>Year 3</a:t>
            </a:r>
            <a:endParaRPr lang="en-GB" dirty="0"/>
          </a:p>
        </p:txBody>
      </p:sp>
      <p:pic>
        <p:nvPicPr>
          <p:cNvPr id="6" name="Picture 5"/>
          <p:cNvPicPr/>
          <p:nvPr/>
        </p:nvPicPr>
        <p:blipFill>
          <a:blip r:embed="rId2"/>
          <a:stretch>
            <a:fillRect/>
          </a:stretch>
        </p:blipFill>
        <p:spPr>
          <a:xfrm>
            <a:off x="337111" y="1243723"/>
            <a:ext cx="7696752" cy="4716629"/>
          </a:xfrm>
          <a:prstGeom prst="rect">
            <a:avLst/>
          </a:prstGeom>
        </p:spPr>
      </p:pic>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7205664" y="468711"/>
            <a:ext cx="561975" cy="381000"/>
          </a:xfrm>
          <a:prstGeom prst="rect">
            <a:avLst/>
          </a:prstGeom>
          <a:noFill/>
          <a:ln>
            <a:noFill/>
          </a:ln>
        </p:spPr>
      </p:pic>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6643689" y="484232"/>
            <a:ext cx="561975" cy="381000"/>
          </a:xfrm>
          <a:prstGeom prst="rect">
            <a:avLst/>
          </a:prstGeom>
          <a:noFill/>
          <a:ln>
            <a:noFill/>
          </a:ln>
        </p:spPr>
      </p:pic>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7791451" y="468711"/>
            <a:ext cx="561975" cy="381000"/>
          </a:xfrm>
          <a:prstGeom prst="rect">
            <a:avLst/>
          </a:prstGeom>
          <a:noFill/>
          <a:ln>
            <a:noFill/>
          </a:ln>
        </p:spPr>
      </p:pic>
      <p:sp>
        <p:nvSpPr>
          <p:cNvPr id="10" name="TextBox 9"/>
          <p:cNvSpPr txBox="1"/>
          <p:nvPr/>
        </p:nvSpPr>
        <p:spPr>
          <a:xfrm>
            <a:off x="5775158" y="468711"/>
            <a:ext cx="2823410" cy="523220"/>
          </a:xfrm>
          <a:prstGeom prst="rect">
            <a:avLst/>
          </a:prstGeom>
          <a:noFill/>
          <a:ln w="28575">
            <a:solidFill>
              <a:srgbClr val="00B050"/>
            </a:solidFill>
          </a:ln>
        </p:spPr>
        <p:txBody>
          <a:bodyPr wrap="square" rtlCol="0">
            <a:spAutoFit/>
          </a:bodyPr>
          <a:lstStyle/>
          <a:p>
            <a:r>
              <a:rPr lang="en-GB" dirty="0" smtClean="0"/>
              <a:t>          </a:t>
            </a:r>
            <a:r>
              <a:rPr lang="en-GB" sz="2800" dirty="0" smtClean="0">
                <a:latin typeface="Comic Sans MS" panose="030F0702030302020204" pitchFamily="66" charset="0"/>
              </a:rPr>
              <a:t>3</a:t>
            </a:r>
            <a:endParaRPr lang="en-GB" dirty="0"/>
          </a:p>
        </p:txBody>
      </p:sp>
    </p:spTree>
    <p:extLst>
      <p:ext uri="{BB962C8B-B14F-4D97-AF65-F5344CB8AC3E}">
        <p14:creationId xmlns:p14="http://schemas.microsoft.com/office/powerpoint/2010/main" val="1072385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57150">
            <a:solidFill>
              <a:srgbClr val="7030A0"/>
            </a:solidFill>
          </a:ln>
        </p:spPr>
        <p:txBody>
          <a:bodyPr/>
          <a:lstStyle/>
          <a:p>
            <a:endParaRPr lang="en-GB" dirty="0"/>
          </a:p>
        </p:txBody>
      </p:sp>
      <p:pic>
        <p:nvPicPr>
          <p:cNvPr id="9" name="Picture 8"/>
          <p:cNvPicPr>
            <a:picLocks noChangeAspect="1"/>
          </p:cNvPicPr>
          <p:nvPr/>
        </p:nvPicPr>
        <p:blipFill>
          <a:blip r:embed="rId3"/>
          <a:stretch>
            <a:fillRect/>
          </a:stretch>
        </p:blipFill>
        <p:spPr>
          <a:xfrm>
            <a:off x="224589" y="4371506"/>
            <a:ext cx="8233611" cy="835224"/>
          </a:xfrm>
          <a:prstGeom prst="rect">
            <a:avLst/>
          </a:prstGeom>
        </p:spPr>
      </p:pic>
      <p:sp>
        <p:nvSpPr>
          <p:cNvPr id="3" name="Subtitle 2"/>
          <p:cNvSpPr>
            <a:spLocks noGrp="1"/>
          </p:cNvSpPr>
          <p:nvPr>
            <p:ph type="subTitle" idx="1"/>
          </p:nvPr>
        </p:nvSpPr>
        <p:spPr>
          <a:xfrm>
            <a:off x="224589" y="4042611"/>
            <a:ext cx="8431130" cy="1842297"/>
          </a:xfrm>
          <a:ln w="57150">
            <a:solidFill>
              <a:srgbClr val="00B050"/>
            </a:solidFill>
          </a:ln>
        </p:spPr>
        <p:txBody>
          <a:bodyPr/>
          <a:lstStyle/>
          <a:p>
            <a:endParaRPr lang="en-GB" dirty="0"/>
          </a:p>
        </p:txBody>
      </p:sp>
      <p:sp>
        <p:nvSpPr>
          <p:cNvPr id="4" name="Footer Placeholder 3"/>
          <p:cNvSpPr>
            <a:spLocks noGrp="1"/>
          </p:cNvSpPr>
          <p:nvPr>
            <p:ph type="ftr" sz="quarter" idx="11"/>
          </p:nvPr>
        </p:nvSpPr>
        <p:spPr/>
        <p:txBody>
          <a:bodyPr/>
          <a:lstStyle/>
          <a:p>
            <a:r>
              <a:rPr lang="en-GB" smtClean="0"/>
              <a:t>Year 3</a:t>
            </a:r>
            <a:endParaRPr lang="en-GB" dirty="0"/>
          </a:p>
        </p:txBody>
      </p:sp>
      <p:sp>
        <p:nvSpPr>
          <p:cNvPr id="5" name="Slide Number Placeholder 4"/>
          <p:cNvSpPr>
            <a:spLocks noGrp="1"/>
          </p:cNvSpPr>
          <p:nvPr>
            <p:ph type="sldNum" sz="quarter" idx="12"/>
          </p:nvPr>
        </p:nvSpPr>
        <p:spPr/>
        <p:txBody>
          <a:bodyPr/>
          <a:lstStyle/>
          <a:p>
            <a:fld id="{BA0EE811-478C-4958-8104-2A70B5A19611}" type="slidenum">
              <a:rPr lang="en-GB" smtClean="0"/>
              <a:t>12</a:t>
            </a:fld>
            <a:endParaRPr lang="en-GB" dirty="0"/>
          </a:p>
        </p:txBody>
      </p:sp>
      <p:grpSp>
        <p:nvGrpSpPr>
          <p:cNvPr id="6" name="Group 5"/>
          <p:cNvGrpSpPr/>
          <p:nvPr/>
        </p:nvGrpSpPr>
        <p:grpSpPr>
          <a:xfrm>
            <a:off x="970547" y="1425884"/>
            <a:ext cx="7202905" cy="1913589"/>
            <a:chOff x="-1893396" y="4072604"/>
            <a:chExt cx="8332362" cy="1224073"/>
          </a:xfrm>
        </p:grpSpPr>
        <p:sp>
          <p:nvSpPr>
            <p:cNvPr id="7" name="Rounded Rectangle 6"/>
            <p:cNvSpPr/>
            <p:nvPr/>
          </p:nvSpPr>
          <p:spPr>
            <a:xfrm>
              <a:off x="-1893396" y="4072604"/>
              <a:ext cx="8332362" cy="1224073"/>
            </a:xfrm>
            <a:prstGeom prst="roundRect">
              <a:avLst>
                <a:gd name="adj" fmla="val 50000"/>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solidFill>
                    <a:schemeClr val="tx1"/>
                  </a:solidFill>
                  <a:latin typeface="Comic Sans MS" panose="030F0702030302020204" pitchFamily="66" charset="0"/>
                </a:rPr>
                <a:t> Challenge</a:t>
              </a:r>
              <a:endParaRPr lang="en-GB" sz="5400" b="1" dirty="0">
                <a:solidFill>
                  <a:schemeClr val="tx1"/>
                </a:solidFill>
                <a:latin typeface="Comic Sans MS" panose="030F0702030302020204" pitchFamily="66" charset="0"/>
              </a:endParaRPr>
            </a:p>
          </p:txBody>
        </p:sp>
        <p:pic>
          <p:nvPicPr>
            <p:cNvPr id="8" name="Picture 2" descr="Related image"/>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rot="1944755" flipH="1">
              <a:off x="-804665" y="4381901"/>
              <a:ext cx="1106266" cy="6054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9435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13</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dirty="0"/>
              <a:t>Year 3</a:t>
            </a:r>
          </a:p>
        </p:txBody>
      </p:sp>
      <p:sp>
        <p:nvSpPr>
          <p:cNvPr id="15" name="TextBox 14">
            <a:extLst>
              <a:ext uri="{FF2B5EF4-FFF2-40B4-BE49-F238E27FC236}">
                <a16:creationId xmlns:a16="http://schemas.microsoft.com/office/drawing/2014/main" id="{A64F3FED-3247-4F55-BF8A-D1D9E087C650}"/>
              </a:ext>
            </a:extLst>
          </p:cNvPr>
          <p:cNvSpPr txBox="1"/>
          <p:nvPr/>
        </p:nvSpPr>
        <p:spPr>
          <a:xfrm>
            <a:off x="232410" y="580499"/>
            <a:ext cx="8910088" cy="1692771"/>
          </a:xfrm>
          <a:prstGeom prst="rect">
            <a:avLst/>
          </a:prstGeom>
          <a:noFill/>
        </p:spPr>
        <p:txBody>
          <a:bodyPr wrap="square" rtlCol="0">
            <a:spAutoFit/>
          </a:bodyPr>
          <a:lstStyle/>
          <a:p>
            <a:pPr algn="ctr"/>
            <a:r>
              <a:rPr lang="en-GB" sz="2800" b="1" u="sng" dirty="0">
                <a:solidFill>
                  <a:srgbClr val="253746"/>
                </a:solidFill>
                <a:latin typeface="Comic Sans MS" panose="030F0702030302020204" pitchFamily="66" charset="0"/>
              </a:rPr>
              <a:t>Place </a:t>
            </a:r>
            <a:r>
              <a:rPr lang="en-GB" sz="2800" b="1" u="sng" dirty="0" smtClean="0">
                <a:solidFill>
                  <a:srgbClr val="253746"/>
                </a:solidFill>
                <a:latin typeface="Comic Sans MS" panose="030F0702030302020204" pitchFamily="66" charset="0"/>
              </a:rPr>
              <a:t>Value</a:t>
            </a:r>
          </a:p>
          <a:p>
            <a:pPr algn="ctr"/>
            <a:endParaRPr lang="en-GB" sz="2800" b="1" u="sng" dirty="0">
              <a:solidFill>
                <a:srgbClr val="253746"/>
              </a:solidFill>
              <a:latin typeface="Comic Sans MS" panose="030F0702030302020204" pitchFamily="66" charset="0"/>
            </a:endParaRPr>
          </a:p>
          <a:p>
            <a:pPr algn="ctr"/>
            <a:r>
              <a:rPr lang="en-GB" sz="2400" b="1" dirty="0" smtClean="0">
                <a:solidFill>
                  <a:srgbClr val="FF0000"/>
                </a:solidFill>
                <a:latin typeface="Comic Sans MS" panose="030F0702030302020204" pitchFamily="66" charset="0"/>
              </a:rPr>
              <a:t>LO: To begin </a:t>
            </a:r>
            <a:r>
              <a:rPr lang="en-GB" sz="2400" b="1" dirty="0">
                <a:solidFill>
                  <a:srgbClr val="FF0000"/>
                </a:solidFill>
                <a:latin typeface="Comic Sans MS" panose="030F0702030302020204" pitchFamily="66" charset="0"/>
              </a:rPr>
              <a:t>to read, write and understand place value in 4-digit numbers </a:t>
            </a:r>
            <a:endParaRPr lang="en-GB" sz="2400" dirty="0">
              <a:solidFill>
                <a:srgbClr val="FF0000"/>
              </a:solidFill>
              <a:latin typeface="Comic Sans MS" panose="030F0702030302020204" pitchFamily="66" charset="0"/>
            </a:endParaRPr>
          </a:p>
        </p:txBody>
      </p:sp>
      <p:grpSp>
        <p:nvGrpSpPr>
          <p:cNvPr id="6" name="Group 5">
            <a:extLst>
              <a:ext uri="{FF2B5EF4-FFF2-40B4-BE49-F238E27FC236}">
                <a16:creationId xmlns:a16="http://schemas.microsoft.com/office/drawing/2014/main" id="{2A0C6EF7-AB54-4B8B-BA18-C64D4FAE89E5}"/>
              </a:ext>
            </a:extLst>
          </p:cNvPr>
          <p:cNvGrpSpPr/>
          <p:nvPr/>
        </p:nvGrpSpPr>
        <p:grpSpPr>
          <a:xfrm>
            <a:off x="1074667" y="3655313"/>
            <a:ext cx="7225574" cy="1009650"/>
            <a:chOff x="943742" y="1418496"/>
            <a:chExt cx="7225574" cy="1009650"/>
          </a:xfrm>
        </p:grpSpPr>
        <p:sp>
          <p:nvSpPr>
            <p:cNvPr id="7" name="TextBox 6">
              <a:extLst>
                <a:ext uri="{FF2B5EF4-FFF2-40B4-BE49-F238E27FC236}">
                  <a16:creationId xmlns:a16="http://schemas.microsoft.com/office/drawing/2014/main" id="{1F187648-BECA-4119-932F-DC1470F6E3E5}"/>
                </a:ext>
              </a:extLst>
            </p:cNvPr>
            <p:cNvSpPr txBox="1"/>
            <p:nvPr/>
          </p:nvSpPr>
          <p:spPr>
            <a:xfrm>
              <a:off x="1802246" y="1729083"/>
              <a:ext cx="6367070" cy="461665"/>
            </a:xfrm>
            <a:prstGeom prst="rect">
              <a:avLst/>
            </a:prstGeom>
            <a:noFill/>
          </p:spPr>
          <p:txBody>
            <a:bodyPr wrap="square" rtlCol="0">
              <a:spAutoFit/>
            </a:bodyPr>
            <a:lstStyle/>
            <a:p>
              <a:pPr algn="ctr"/>
              <a:r>
                <a:rPr lang="en-GB" sz="2400" b="1" dirty="0">
                  <a:solidFill>
                    <a:srgbClr val="253746"/>
                  </a:solidFill>
                  <a:latin typeface="Comic Sans MS" panose="030F0702030302020204" pitchFamily="66" charset="0"/>
                </a:rPr>
                <a:t>Well Done!  You’ve completed this unit.</a:t>
              </a:r>
            </a:p>
          </p:txBody>
        </p:sp>
        <p:pic>
          <p:nvPicPr>
            <p:cNvPr id="8" name="Picture 3" descr="N:\Documents\Website\Wagtail Website\User Manuel for HT\Smiley-face.png">
              <a:extLst>
                <a:ext uri="{FF2B5EF4-FFF2-40B4-BE49-F238E27FC236}">
                  <a16:creationId xmlns:a16="http://schemas.microsoft.com/office/drawing/2014/main" id="{3122652E-EC7C-4445-80B5-B56ADC845A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742" y="1418496"/>
              <a:ext cx="1019175" cy="1009650"/>
            </a:xfrm>
            <a:prstGeom prst="rect">
              <a:avLst/>
            </a:prstGeom>
            <a:solidFill>
              <a:srgbClr val="FFFFFF"/>
            </a:solidFill>
            <a:extLst/>
          </p:spPr>
        </p:pic>
      </p:grpSp>
    </p:spTree>
    <p:extLst>
      <p:ext uri="{BB962C8B-B14F-4D97-AF65-F5344CB8AC3E}">
        <p14:creationId xmlns:p14="http://schemas.microsoft.com/office/powerpoint/2010/main" val="1947787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a:solidFill>
              <a:srgbClr val="7030A0"/>
            </a:solidFill>
          </a:ln>
        </p:spPr>
        <p:txBody>
          <a:bodyPr/>
          <a:lstStyle/>
          <a:p>
            <a:pPr algn="ctr"/>
            <a:r>
              <a:rPr lang="en-GB" b="1" dirty="0" smtClean="0">
                <a:solidFill>
                  <a:srgbClr val="0070C0"/>
                </a:solidFill>
                <a:latin typeface="Comic Sans MS" panose="030F0702030302020204" pitchFamily="66" charset="0"/>
              </a:rPr>
              <a:t>Week 2 Maths -</a:t>
            </a:r>
            <a:br>
              <a:rPr lang="en-GB" b="1" dirty="0" smtClean="0">
                <a:solidFill>
                  <a:srgbClr val="0070C0"/>
                </a:solidFill>
                <a:latin typeface="Comic Sans MS" panose="030F0702030302020204" pitchFamily="66" charset="0"/>
              </a:rPr>
            </a:br>
            <a:r>
              <a:rPr lang="en-GB" b="1" u="sng" dirty="0" smtClean="0">
                <a:solidFill>
                  <a:srgbClr val="0070C0"/>
                </a:solidFill>
                <a:latin typeface="Comic Sans MS" panose="030F0702030302020204" pitchFamily="66" charset="0"/>
              </a:rPr>
              <a:t>Place Value.</a:t>
            </a:r>
            <a:endParaRPr lang="en-GB" b="1" u="sng" dirty="0">
              <a:solidFill>
                <a:srgbClr val="0070C0"/>
              </a:solidFill>
              <a:latin typeface="Comic Sans MS" panose="030F0702030302020204" pitchFamily="66" charset="0"/>
            </a:endParaRPr>
          </a:p>
        </p:txBody>
      </p:sp>
      <p:sp>
        <p:nvSpPr>
          <p:cNvPr id="3" name="Content Placeholder 2"/>
          <p:cNvSpPr>
            <a:spLocks noGrp="1"/>
          </p:cNvSpPr>
          <p:nvPr>
            <p:ph idx="1"/>
          </p:nvPr>
        </p:nvSpPr>
        <p:spPr>
          <a:xfrm>
            <a:off x="628650" y="1690689"/>
            <a:ext cx="7886700" cy="4486274"/>
          </a:xfrm>
          <a:ln w="38100">
            <a:solidFill>
              <a:srgbClr val="FF0000"/>
            </a:solidFill>
          </a:ln>
        </p:spPr>
        <p:txBody>
          <a:bodyPr>
            <a:normAutofit fontScale="92500" lnSpcReduction="20000"/>
          </a:bodyPr>
          <a:lstStyle/>
          <a:p>
            <a:r>
              <a:rPr lang="en-GB" dirty="0" smtClean="0">
                <a:latin typeface="Comic Sans MS" panose="030F0702030302020204" pitchFamily="66" charset="0"/>
              </a:rPr>
              <a:t>This week is all about Place Value. </a:t>
            </a:r>
            <a:endParaRPr lang="en-GB" dirty="0">
              <a:latin typeface="Comic Sans MS" panose="030F0702030302020204" pitchFamily="66" charset="0"/>
            </a:endParaRPr>
          </a:p>
          <a:p>
            <a:endParaRPr lang="en-GB" dirty="0" smtClean="0">
              <a:solidFill>
                <a:srgbClr val="7030A0"/>
              </a:solidFill>
              <a:latin typeface="Comic Sans MS" panose="030F0702030302020204" pitchFamily="66" charset="0"/>
            </a:endParaRPr>
          </a:p>
          <a:p>
            <a:r>
              <a:rPr lang="en-GB" dirty="0" smtClean="0">
                <a:solidFill>
                  <a:srgbClr val="7030A0"/>
                </a:solidFill>
                <a:latin typeface="Comic Sans MS" panose="030F0702030302020204" pitchFamily="66" charset="0"/>
              </a:rPr>
              <a:t>Remember each digit has a place.</a:t>
            </a:r>
          </a:p>
          <a:p>
            <a:pPr marL="0" indent="0" algn="ctr">
              <a:buNone/>
            </a:pPr>
            <a:r>
              <a:rPr lang="en-GB" dirty="0" err="1" smtClean="0">
                <a:solidFill>
                  <a:srgbClr val="7030A0"/>
                </a:solidFill>
                <a:latin typeface="Comic Sans MS" panose="030F0702030302020204" pitchFamily="66" charset="0"/>
              </a:rPr>
              <a:t>Th</a:t>
            </a:r>
            <a:r>
              <a:rPr lang="en-GB" dirty="0" smtClean="0">
                <a:solidFill>
                  <a:srgbClr val="7030A0"/>
                </a:solidFill>
                <a:latin typeface="Comic Sans MS" panose="030F0702030302020204" pitchFamily="66" charset="0"/>
              </a:rPr>
              <a:t>  H  T  1’s </a:t>
            </a:r>
          </a:p>
          <a:p>
            <a:pPr marL="0" indent="0" algn="ctr">
              <a:buNone/>
            </a:pPr>
            <a:endParaRPr lang="en-GB" dirty="0" smtClean="0">
              <a:solidFill>
                <a:srgbClr val="7030A0"/>
              </a:solidFill>
              <a:latin typeface="Comic Sans MS" panose="030F0702030302020204" pitchFamily="66" charset="0"/>
            </a:endParaRPr>
          </a:p>
          <a:p>
            <a:r>
              <a:rPr lang="en-GB" dirty="0" smtClean="0">
                <a:solidFill>
                  <a:srgbClr val="C00000"/>
                </a:solidFill>
                <a:latin typeface="Comic Sans MS" panose="030F0702030302020204" pitchFamily="66" charset="0"/>
              </a:rPr>
              <a:t>Think about when we have jumped left and right in class.</a:t>
            </a:r>
          </a:p>
          <a:p>
            <a:endParaRPr lang="en-GB" dirty="0">
              <a:latin typeface="Comic Sans MS" panose="030F0702030302020204" pitchFamily="66" charset="0"/>
            </a:endParaRPr>
          </a:p>
          <a:p>
            <a:r>
              <a:rPr lang="en-GB" dirty="0" smtClean="0">
                <a:solidFill>
                  <a:srgbClr val="00B050"/>
                </a:solidFill>
                <a:latin typeface="Comic Sans MS" panose="030F0702030302020204" pitchFamily="66" charset="0"/>
              </a:rPr>
              <a:t>If the number needs to get bigger we move right and add a place holder. If it needs to go small we move left and ‘kick’ the place holder off!</a:t>
            </a:r>
            <a:endParaRPr lang="en-GB" dirty="0">
              <a:solidFill>
                <a:srgbClr val="00B050"/>
              </a:solidFill>
              <a:latin typeface="Comic Sans MS" panose="030F0702030302020204" pitchFamily="66" charset="0"/>
            </a:endParaRPr>
          </a:p>
        </p:txBody>
      </p:sp>
      <p:sp>
        <p:nvSpPr>
          <p:cNvPr id="4" name="Footer Placeholder 3"/>
          <p:cNvSpPr>
            <a:spLocks noGrp="1"/>
          </p:cNvSpPr>
          <p:nvPr>
            <p:ph type="ftr" sz="quarter" idx="11"/>
          </p:nvPr>
        </p:nvSpPr>
        <p:spPr/>
        <p:txBody>
          <a:bodyPr/>
          <a:lstStyle/>
          <a:p>
            <a:r>
              <a:rPr lang="en-GB" smtClean="0"/>
              <a:t>Year 3</a:t>
            </a:r>
            <a:endParaRPr lang="en-GB" dirty="0"/>
          </a:p>
        </p:txBody>
      </p:sp>
      <p:sp>
        <p:nvSpPr>
          <p:cNvPr id="5" name="Slide Number Placeholder 4"/>
          <p:cNvSpPr>
            <a:spLocks noGrp="1"/>
          </p:cNvSpPr>
          <p:nvPr>
            <p:ph type="sldNum" sz="quarter" idx="12"/>
          </p:nvPr>
        </p:nvSpPr>
        <p:spPr/>
        <p:txBody>
          <a:bodyPr/>
          <a:lstStyle/>
          <a:p>
            <a:fld id="{BA0EE811-478C-4958-8104-2A70B5A19611}" type="slidenum">
              <a:rPr lang="en-GB" smtClean="0"/>
              <a:t>2</a:t>
            </a:fld>
            <a:endParaRPr lang="en-GB" dirty="0"/>
          </a:p>
        </p:txBody>
      </p:sp>
    </p:spTree>
    <p:extLst>
      <p:ext uri="{BB962C8B-B14F-4D97-AF65-F5344CB8AC3E}">
        <p14:creationId xmlns:p14="http://schemas.microsoft.com/office/powerpoint/2010/main" val="1729547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6313" y="3448050"/>
            <a:ext cx="1590675"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20"/>
          <p:cNvSpPr>
            <a:spLocks noGrp="1"/>
          </p:cNvSpPr>
          <p:nvPr>
            <p:ph type="title"/>
          </p:nvPr>
        </p:nvSpPr>
        <p:spPr>
          <a:xfrm>
            <a:off x="677111" y="590550"/>
            <a:ext cx="8220075" cy="993775"/>
          </a:xfrm>
        </p:spPr>
        <p:txBody>
          <a:bodyPr>
            <a:normAutofit/>
          </a:bodyPr>
          <a:lstStyle/>
          <a:p>
            <a:pPr eaLnBrk="1" hangingPunct="1"/>
            <a:r>
              <a:rPr lang="en-GB" altLang="en-US" sz="3200" b="0" dirty="0" smtClean="0"/>
              <a:t>Sorting Heights</a:t>
            </a:r>
            <a:endParaRPr lang="en-GB" altLang="en-US" sz="3200" b="0" dirty="0" smtClean="0">
              <a:ea typeface="Tuffy" panose="020B0603060100000000" pitchFamily="34" charset="0"/>
              <a:cs typeface="Tuffy" panose="020B0603060100000000" pitchFamily="34" charset="0"/>
            </a:endParaRPr>
          </a:p>
        </p:txBody>
      </p:sp>
      <p:sp>
        <p:nvSpPr>
          <p:cNvPr id="2" name="Rounded Rectangle 1"/>
          <p:cNvSpPr/>
          <p:nvPr/>
        </p:nvSpPr>
        <p:spPr>
          <a:xfrm>
            <a:off x="755650" y="1309688"/>
            <a:ext cx="1912938" cy="403225"/>
          </a:xfrm>
          <a:prstGeom prst="roundRect">
            <a:avLst>
              <a:gd name="adj" fmla="val 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tx1"/>
                </a:solidFill>
              </a:rPr>
              <a:t>Equipment</a:t>
            </a:r>
          </a:p>
        </p:txBody>
      </p:sp>
      <p:sp>
        <p:nvSpPr>
          <p:cNvPr id="39" name="Rounded Rectangle 38"/>
          <p:cNvSpPr/>
          <p:nvPr/>
        </p:nvSpPr>
        <p:spPr>
          <a:xfrm>
            <a:off x="755650" y="1712913"/>
            <a:ext cx="1912938" cy="923925"/>
          </a:xfrm>
          <a:prstGeom prst="roundRect">
            <a:avLst>
              <a:gd name="adj"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Font typeface="Arial" charset="0"/>
              <a:buNone/>
              <a:defRPr/>
            </a:pPr>
            <a:r>
              <a:rPr lang="en-US" altLang="en-US" sz="1400" dirty="0">
                <a:solidFill>
                  <a:schemeClr val="tx1"/>
                </a:solidFill>
              </a:rPr>
              <a:t>Whiteboard </a:t>
            </a:r>
            <a:r>
              <a:rPr lang="en-US" altLang="en-US" sz="1400" smtClean="0">
                <a:solidFill>
                  <a:schemeClr val="tx1"/>
                </a:solidFill>
              </a:rPr>
              <a:t>or paper and </a:t>
            </a:r>
            <a:r>
              <a:rPr lang="en-US" altLang="en-US" sz="1400" dirty="0">
                <a:solidFill>
                  <a:schemeClr val="tx1"/>
                </a:solidFill>
              </a:rPr>
              <a:t>pens</a:t>
            </a:r>
          </a:p>
        </p:txBody>
      </p:sp>
      <p:sp>
        <p:nvSpPr>
          <p:cNvPr id="40" name="Rounded Rectangle 39">
            <a:hlinkClick r:id="rId3" action="ppaction://hlinksldjump"/>
          </p:cNvPr>
          <p:cNvSpPr/>
          <p:nvPr/>
        </p:nvSpPr>
        <p:spPr>
          <a:xfrm>
            <a:off x="755650" y="5448300"/>
            <a:ext cx="904875" cy="465138"/>
          </a:xfrm>
          <a:prstGeom prst="roundRect">
            <a:avLst>
              <a:gd name="adj"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dirty="0">
                <a:solidFill>
                  <a:schemeClr val="bg1"/>
                </a:solidFill>
              </a:rPr>
              <a:t>Home</a:t>
            </a:r>
          </a:p>
        </p:txBody>
      </p:sp>
      <p:sp>
        <p:nvSpPr>
          <p:cNvPr id="41" name="Rounded Rectangle 40"/>
          <p:cNvSpPr/>
          <p:nvPr/>
        </p:nvSpPr>
        <p:spPr>
          <a:xfrm>
            <a:off x="2767013" y="1309688"/>
            <a:ext cx="5621337" cy="4603750"/>
          </a:xfrm>
          <a:prstGeom prst="roundRect">
            <a:avLst>
              <a:gd name="adj" fmla="val 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fontAlgn="auto" hangingPunct="1">
              <a:spcBef>
                <a:spcPts val="0"/>
              </a:spcBef>
              <a:spcAft>
                <a:spcPts val="0"/>
              </a:spcAft>
              <a:defRPr/>
            </a:pPr>
            <a:r>
              <a:rPr lang="en-GB" sz="2000" dirty="0">
                <a:solidFill>
                  <a:schemeClr val="tx1"/>
                </a:solidFill>
              </a:rPr>
              <a:t>Can you sort these children into height order, from smallest to tallest?</a:t>
            </a:r>
          </a:p>
        </p:txBody>
      </p:sp>
      <p:sp>
        <p:nvSpPr>
          <p:cNvPr id="42" name="Rectangle 41"/>
          <p:cNvSpPr/>
          <p:nvPr/>
        </p:nvSpPr>
        <p:spPr>
          <a:xfrm>
            <a:off x="1757363" y="5448300"/>
            <a:ext cx="898525" cy="465138"/>
          </a:xfrm>
          <a:prstGeom prst="rect">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400" dirty="0"/>
              <a:t>Show Answers</a:t>
            </a:r>
          </a:p>
        </p:txBody>
      </p:sp>
      <p:sp>
        <p:nvSpPr>
          <p:cNvPr id="43" name="Rectangle 42"/>
          <p:cNvSpPr/>
          <p:nvPr/>
        </p:nvSpPr>
        <p:spPr>
          <a:xfrm>
            <a:off x="1757363" y="5448300"/>
            <a:ext cx="898525" cy="465138"/>
          </a:xfrm>
          <a:prstGeom prst="rect">
            <a:avLst/>
          </a:prstGeom>
          <a:solidFill>
            <a:srgbClr val="C91462"/>
          </a:solidFill>
          <a:ln>
            <a:solidFill>
              <a:srgbClr val="C9146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400" dirty="0"/>
              <a:t>Hide Answers</a:t>
            </a:r>
          </a:p>
        </p:txBody>
      </p:sp>
      <p:pic>
        <p:nvPicPr>
          <p:cNvPr id="18442" name="Picture 3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4791711">
            <a:off x="-203200" y="3730625"/>
            <a:ext cx="2547938"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Table 17"/>
          <p:cNvGraphicFramePr>
            <a:graphicFrameLocks noGrp="1"/>
          </p:cNvGraphicFramePr>
          <p:nvPr/>
        </p:nvGraphicFramePr>
        <p:xfrm>
          <a:off x="3944938" y="2430463"/>
          <a:ext cx="3059112" cy="3017835"/>
        </p:xfrm>
        <a:graphic>
          <a:graphicData uri="http://schemas.openxmlformats.org/drawingml/2006/table">
            <a:tbl>
              <a:tblPr firstRow="1" bandRow="1">
                <a:tableStyleId>{2D5ABB26-0587-4C30-8999-92F81FD0307C}</a:tableStyleId>
              </a:tblPr>
              <a:tblGrid>
                <a:gridCol w="1529556">
                  <a:extLst>
                    <a:ext uri="{9D8B030D-6E8A-4147-A177-3AD203B41FA5}">
                      <a16:colId xmlns:a16="http://schemas.microsoft.com/office/drawing/2014/main" val="20000"/>
                    </a:ext>
                  </a:extLst>
                </a:gridCol>
                <a:gridCol w="1529556">
                  <a:extLst>
                    <a:ext uri="{9D8B030D-6E8A-4147-A177-3AD203B41FA5}">
                      <a16:colId xmlns:a16="http://schemas.microsoft.com/office/drawing/2014/main" val="20001"/>
                    </a:ext>
                  </a:extLst>
                </a:gridCol>
              </a:tblGrid>
              <a:tr h="335315">
                <a:tc>
                  <a:txBody>
                    <a:bodyPr/>
                    <a:lstStyle/>
                    <a:p>
                      <a:pPr algn="ctr"/>
                      <a:r>
                        <a:rPr lang="en-GB" sz="1600" b="1" dirty="0"/>
                        <a:t>Name</a:t>
                      </a:r>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GB" sz="1600" b="1" dirty="0"/>
                        <a:t>Height (m)</a:t>
                      </a:r>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0000"/>
                  </a:ext>
                </a:extLst>
              </a:tr>
              <a:tr h="335315">
                <a:tc>
                  <a:txBody>
                    <a:bodyPr/>
                    <a:lstStyle/>
                    <a:p>
                      <a:pPr algn="ctr"/>
                      <a:r>
                        <a:rPr lang="en-GB" sz="1600" dirty="0"/>
                        <a:t>Alex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1.35</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1"/>
                  </a:ext>
                </a:extLst>
              </a:tr>
              <a:tr h="335315">
                <a:tc>
                  <a:txBody>
                    <a:bodyPr/>
                    <a:lstStyle/>
                    <a:p>
                      <a:pPr algn="ctr"/>
                      <a:r>
                        <a:rPr lang="en-GB" sz="1600"/>
                        <a:t>Kiera</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a:t>1.09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2"/>
                  </a:ext>
                </a:extLst>
              </a:tr>
              <a:tr h="335315">
                <a:tc>
                  <a:txBody>
                    <a:bodyPr/>
                    <a:lstStyle/>
                    <a:p>
                      <a:pPr algn="ctr"/>
                      <a:r>
                        <a:rPr lang="en-GB" sz="1600" dirty="0"/>
                        <a:t>Jake</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1.28</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3"/>
                  </a:ext>
                </a:extLst>
              </a:tr>
              <a:tr h="335315">
                <a:tc>
                  <a:txBody>
                    <a:bodyPr/>
                    <a:lstStyle/>
                    <a:p>
                      <a:pPr algn="ctr"/>
                      <a:r>
                        <a:rPr lang="en-GB" sz="1600" dirty="0"/>
                        <a:t>Melody</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1.33</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4"/>
                  </a:ext>
                </a:extLst>
              </a:tr>
              <a:tr h="335315">
                <a:tc>
                  <a:txBody>
                    <a:bodyPr/>
                    <a:lstStyle/>
                    <a:p>
                      <a:pPr algn="ctr"/>
                      <a:r>
                        <a:rPr lang="en-GB" sz="1600" dirty="0"/>
                        <a:t>Maddox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1.41</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5"/>
                  </a:ext>
                </a:extLst>
              </a:tr>
              <a:tr h="335315">
                <a:tc>
                  <a:txBody>
                    <a:bodyPr/>
                    <a:lstStyle/>
                    <a:p>
                      <a:pPr algn="ctr"/>
                      <a:r>
                        <a:rPr lang="en-GB" sz="1600" dirty="0"/>
                        <a:t>Felix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1.19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6"/>
                  </a:ext>
                </a:extLst>
              </a:tr>
              <a:tr h="335315">
                <a:tc>
                  <a:txBody>
                    <a:bodyPr/>
                    <a:lstStyle/>
                    <a:p>
                      <a:pPr algn="ctr"/>
                      <a:r>
                        <a:rPr lang="en-GB" sz="1600"/>
                        <a:t>Elena</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a:t>1.04</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7"/>
                  </a:ext>
                </a:extLst>
              </a:tr>
              <a:tr h="335315">
                <a:tc>
                  <a:txBody>
                    <a:bodyPr/>
                    <a:lstStyle/>
                    <a:p>
                      <a:pPr algn="ctr"/>
                      <a:r>
                        <a:rPr lang="en-GB" sz="1600" dirty="0"/>
                        <a:t>Hamish</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en-GB" sz="1600" dirty="0"/>
                        <a:t>1.39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19" name="Table 18"/>
          <p:cNvGraphicFramePr>
            <a:graphicFrameLocks noGrp="1"/>
          </p:cNvGraphicFramePr>
          <p:nvPr/>
        </p:nvGraphicFramePr>
        <p:xfrm>
          <a:off x="3944938" y="2430463"/>
          <a:ext cx="3059112" cy="3017835"/>
        </p:xfrm>
        <a:graphic>
          <a:graphicData uri="http://schemas.openxmlformats.org/drawingml/2006/table">
            <a:tbl>
              <a:tblPr firstRow="1" bandRow="1">
                <a:tableStyleId>{2D5ABB26-0587-4C30-8999-92F81FD0307C}</a:tableStyleId>
              </a:tblPr>
              <a:tblGrid>
                <a:gridCol w="1529556">
                  <a:extLst>
                    <a:ext uri="{9D8B030D-6E8A-4147-A177-3AD203B41FA5}">
                      <a16:colId xmlns:a16="http://schemas.microsoft.com/office/drawing/2014/main" val="20000"/>
                    </a:ext>
                  </a:extLst>
                </a:gridCol>
                <a:gridCol w="1529556">
                  <a:extLst>
                    <a:ext uri="{9D8B030D-6E8A-4147-A177-3AD203B41FA5}">
                      <a16:colId xmlns:a16="http://schemas.microsoft.com/office/drawing/2014/main" val="20001"/>
                    </a:ext>
                  </a:extLst>
                </a:gridCol>
              </a:tblGrid>
              <a:tr h="335315">
                <a:tc>
                  <a:txBody>
                    <a:bodyPr/>
                    <a:lstStyle/>
                    <a:p>
                      <a:pPr algn="ctr"/>
                      <a:r>
                        <a:rPr lang="en-GB" sz="1600" b="1" dirty="0"/>
                        <a:t>Name</a:t>
                      </a:r>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GB" sz="1600" b="1" dirty="0"/>
                        <a:t>Height (m)</a:t>
                      </a:r>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335315">
                <a:tc>
                  <a:txBody>
                    <a:bodyPr/>
                    <a:lstStyle/>
                    <a:p>
                      <a:pPr algn="ctr"/>
                      <a:r>
                        <a:rPr lang="en-GB" sz="1600" dirty="0"/>
                        <a:t>Elena</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1.04</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35315">
                <a:tc>
                  <a:txBody>
                    <a:bodyPr/>
                    <a:lstStyle/>
                    <a:p>
                      <a:pPr algn="ctr"/>
                      <a:r>
                        <a:rPr lang="en-GB" sz="1600" dirty="0"/>
                        <a:t>Kiera</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a:t>1.09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335315">
                <a:tc>
                  <a:txBody>
                    <a:bodyPr/>
                    <a:lstStyle/>
                    <a:p>
                      <a:pPr algn="ctr"/>
                      <a:r>
                        <a:rPr lang="en-GB" sz="1600" dirty="0"/>
                        <a:t>Felix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1.19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335315">
                <a:tc>
                  <a:txBody>
                    <a:bodyPr/>
                    <a:lstStyle/>
                    <a:p>
                      <a:pPr algn="ctr"/>
                      <a:r>
                        <a:rPr lang="en-GB" sz="1600" dirty="0"/>
                        <a:t>Jake</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1.28</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335315">
                <a:tc>
                  <a:txBody>
                    <a:bodyPr/>
                    <a:lstStyle/>
                    <a:p>
                      <a:pPr algn="ctr"/>
                      <a:r>
                        <a:rPr lang="en-GB" sz="1600" dirty="0"/>
                        <a:t>Melody</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1.33</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335315">
                <a:tc>
                  <a:txBody>
                    <a:bodyPr/>
                    <a:lstStyle/>
                    <a:p>
                      <a:pPr algn="ctr"/>
                      <a:r>
                        <a:rPr lang="en-GB" sz="1600" dirty="0"/>
                        <a:t>Alex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1.35</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6"/>
                  </a:ext>
                </a:extLst>
              </a:tr>
              <a:tr h="335315">
                <a:tc>
                  <a:txBody>
                    <a:bodyPr/>
                    <a:lstStyle/>
                    <a:p>
                      <a:pPr algn="ctr"/>
                      <a:r>
                        <a:rPr lang="en-GB" sz="1600" dirty="0"/>
                        <a:t>Hamish</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1.39</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7"/>
                  </a:ext>
                </a:extLst>
              </a:tr>
              <a:tr h="335315">
                <a:tc>
                  <a:txBody>
                    <a:bodyPr/>
                    <a:lstStyle/>
                    <a:p>
                      <a:pPr algn="ctr"/>
                      <a:r>
                        <a:rPr lang="en-GB" sz="1600" dirty="0"/>
                        <a:t>Maddox</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600" dirty="0"/>
                        <a:t>1.41</a:t>
                      </a:r>
                      <a:endParaRPr lang="en-GB" sz="1600" b="0" dirty="0"/>
                    </a:p>
                  </a:txBody>
                  <a:tcPr marL="45722" marR="45722"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8"/>
                  </a:ext>
                </a:extLst>
              </a:tr>
            </a:tbl>
          </a:graphicData>
        </a:graphic>
      </p:graphicFrame>
      <p:sp>
        <p:nvSpPr>
          <p:cNvPr id="13" name="TextBox 12">
            <a:extLst>
              <a:ext uri="{FF2B5EF4-FFF2-40B4-BE49-F238E27FC236}">
                <a16:creationId xmlns:a16="http://schemas.microsoft.com/office/drawing/2014/main" id="{B69677ED-5C54-4353-B94F-C526DD00205C}"/>
              </a:ext>
            </a:extLst>
          </p:cNvPr>
          <p:cNvSpPr txBox="1"/>
          <p:nvPr/>
        </p:nvSpPr>
        <p:spPr>
          <a:xfrm>
            <a:off x="256048" y="-240"/>
            <a:ext cx="8262752" cy="772006"/>
          </a:xfrm>
          <a:prstGeom prst="rect">
            <a:avLst/>
          </a:prstGeom>
          <a:noFill/>
          <a:ln w="57150">
            <a:solidFill>
              <a:srgbClr val="92D050"/>
            </a:solidFill>
          </a:ln>
        </p:spPr>
        <p:txBody>
          <a:bodyPr wrap="square" rtlCol="0">
            <a:spAutoFit/>
          </a:bodyPr>
          <a:lstStyle/>
          <a:p>
            <a:pPr marL="0" marR="0" lvl="0" indent="0" algn="ctr" defTabSz="457200" rtl="0" eaLnBrk="1" fontAlgn="auto" latinLnBrk="0" hangingPunct="1">
              <a:lnSpc>
                <a:spcPct val="100000"/>
              </a:lnSpc>
              <a:spcBef>
                <a:spcPts val="0"/>
              </a:spcBef>
              <a:spcAft>
                <a:spcPts val="450"/>
              </a:spcAft>
              <a:buClr>
                <a:srgbClr val="ED7D31"/>
              </a:buClr>
              <a:buSzTx/>
              <a:buFontTx/>
              <a:buNone/>
              <a:tabLst/>
              <a:defRPr/>
            </a:pPr>
            <a:r>
              <a:rPr kumimoji="0" lang="en-GB" sz="2000" b="1" i="0" u="none" strike="noStrike" kern="1200" cap="none" spc="0" normalizeH="0" baseline="0" noProof="0" dirty="0" smtClean="0">
                <a:ln>
                  <a:noFill/>
                </a:ln>
                <a:solidFill>
                  <a:srgbClr val="253746"/>
                </a:solidFill>
                <a:effectLst/>
                <a:uLnTx/>
                <a:uFillTx/>
                <a:latin typeface="Comic Sans MS" panose="030F0702030302020204" pitchFamily="66" charset="0"/>
                <a:ea typeface="+mn-ea"/>
                <a:cs typeface="+mn-cs"/>
              </a:rPr>
              <a:t>Starter.</a:t>
            </a:r>
          </a:p>
          <a:p>
            <a:pPr marL="0" marR="0" lvl="0" indent="0" algn="ctr" defTabSz="457200" rtl="0" eaLnBrk="1" fontAlgn="auto" latinLnBrk="0" hangingPunct="1">
              <a:lnSpc>
                <a:spcPct val="100000"/>
              </a:lnSpc>
              <a:spcBef>
                <a:spcPts val="0"/>
              </a:spcBef>
              <a:spcAft>
                <a:spcPts val="450"/>
              </a:spcAft>
              <a:buClr>
                <a:srgbClr val="ED7D31"/>
              </a:buClr>
              <a:buSzTx/>
              <a:buFontTx/>
              <a:buNone/>
              <a:tabLst/>
              <a:defRPr/>
            </a:pPr>
            <a:r>
              <a:rPr kumimoji="0" lang="en-GB" sz="2000" b="1" i="0" u="none" strike="noStrike" kern="1200" cap="none" spc="0" normalizeH="0" baseline="0" noProof="0" dirty="0">
                <a:ln>
                  <a:noFill/>
                </a:ln>
                <a:solidFill>
                  <a:srgbClr val="253746"/>
                </a:solidFill>
                <a:effectLst/>
                <a:uLnTx/>
                <a:uFillTx/>
                <a:latin typeface="Comic Sans MS" panose="030F0702030302020204" pitchFamily="66" charset="0"/>
                <a:ea typeface="+mn-ea"/>
                <a:cs typeface="+mn-cs"/>
              </a:rPr>
              <a:t>L</a:t>
            </a:r>
            <a:r>
              <a:rPr kumimoji="0" lang="en-GB" sz="2000" b="1" i="0" u="none" strike="noStrike" kern="1200" cap="none" spc="0" normalizeH="0" baseline="0" noProof="0" dirty="0" smtClean="0">
                <a:ln>
                  <a:noFill/>
                </a:ln>
                <a:solidFill>
                  <a:srgbClr val="253746"/>
                </a:solidFill>
                <a:effectLst/>
                <a:uLnTx/>
                <a:uFillTx/>
                <a:latin typeface="Comic Sans MS" panose="030F0702030302020204" pitchFamily="66" charset="0"/>
                <a:ea typeface="+mn-ea"/>
                <a:cs typeface="+mn-cs"/>
              </a:rPr>
              <a:t>et’s get warmed up</a:t>
            </a:r>
            <a:r>
              <a:rPr kumimoji="0" lang="en-GB" sz="2000" b="1" i="0" u="none" strike="noStrike" kern="1200" cap="none" spc="0" normalizeH="0" baseline="0" noProof="0" dirty="0" smtClean="0">
                <a:ln>
                  <a:noFill/>
                </a:ln>
                <a:solidFill>
                  <a:srgbClr val="253746"/>
                </a:solidFill>
                <a:effectLst/>
                <a:uLnTx/>
                <a:uFillTx/>
                <a:latin typeface="Comic Sans MS" panose="030F0702030302020204" pitchFamily="66" charset="0"/>
                <a:ea typeface="+mn-ea"/>
                <a:cs typeface="+mn-cs"/>
              </a:rPr>
              <a:t>!</a:t>
            </a:r>
            <a:endParaRPr kumimoji="0" lang="en-GB" sz="2000" b="1" i="0" u="none" strike="noStrike" kern="1200" cap="none" spc="0" normalizeH="0" baseline="0" noProof="0" dirty="0">
              <a:ln>
                <a:noFill/>
              </a:ln>
              <a:solidFill>
                <a:srgbClr val="FF0000"/>
              </a:solidFill>
              <a:effectLst/>
              <a:uLnTx/>
              <a:uFillTx/>
              <a:latin typeface="Calibri"/>
              <a:ea typeface="+mn-ea"/>
              <a:cs typeface="+mn-cs"/>
            </a:endParaRPr>
          </a:p>
        </p:txBody>
      </p:sp>
    </p:spTree>
    <p:extLst>
      <p:ext uri="{BB962C8B-B14F-4D97-AF65-F5344CB8AC3E}">
        <p14:creationId xmlns:p14="http://schemas.microsoft.com/office/powerpoint/2010/main" val="38428401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nodeType="clickPar">
                      <p:stCondLst>
                        <p:cond delay="0"/>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childTnLst>
              </p:cTn>
              <p:nextCondLst>
                <p:cond evt="onClick" delay="0">
                  <p:tgtEl>
                    <p:spTgt spid="42"/>
                  </p:tgtEl>
                </p:cond>
              </p:nextCondLst>
            </p:seq>
            <p:seq concurrent="1" nextAc="seek">
              <p:cTn id="11" restart="whenNotActive" fill="hold" evtFilter="cancelBubble" nodeType="interactiveSeq">
                <p:stCondLst>
                  <p:cond evt="onClick" delay="0">
                    <p:tgtEl>
                      <p:spTgt spid="43"/>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500"/>
                                        <p:tgtEl>
                                          <p:spTgt spid="43"/>
                                        </p:tgtEl>
                                      </p:cBhvr>
                                    </p:animEffect>
                                    <p:set>
                                      <p:cBhvr>
                                        <p:cTn id="16" dur="1" fill="hold">
                                          <p:stCondLst>
                                            <p:cond delay="499"/>
                                          </p:stCondLst>
                                        </p:cTn>
                                        <p:tgtEl>
                                          <p:spTgt spid="43"/>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43"/>
                  </p:tgtEl>
                </p:cond>
              </p:nextCondLst>
            </p:seq>
          </p:childTnLst>
        </p:cTn>
      </p:par>
    </p:tnLst>
    <p:bldLst>
      <p:bldP spid="43" grpId="0" animBg="1"/>
      <p:bldP spid="4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4</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p:txBody>
          <a:bodyPr/>
          <a:lstStyle/>
          <a:p>
            <a:pPr algn="r"/>
            <a:r>
              <a:rPr lang="en-GB" dirty="0"/>
              <a:t>Year 3</a:t>
            </a:r>
          </a:p>
        </p:txBody>
      </p:sp>
      <p:sp>
        <p:nvSpPr>
          <p:cNvPr id="13" name="TextBox 12">
            <a:extLst>
              <a:ext uri="{FF2B5EF4-FFF2-40B4-BE49-F238E27FC236}">
                <a16:creationId xmlns:a16="http://schemas.microsoft.com/office/drawing/2014/main" id="{B69677ED-5C54-4353-B94F-C526DD00205C}"/>
              </a:ext>
            </a:extLst>
          </p:cNvPr>
          <p:cNvSpPr txBox="1"/>
          <p:nvPr/>
        </p:nvSpPr>
        <p:spPr>
          <a:xfrm>
            <a:off x="116680" y="1666878"/>
            <a:ext cx="8910088" cy="1641475"/>
          </a:xfrm>
          <a:prstGeom prst="rect">
            <a:avLst/>
          </a:prstGeom>
          <a:noFill/>
        </p:spPr>
        <p:txBody>
          <a:bodyPr wrap="square" rtlCol="0">
            <a:spAutoFit/>
          </a:bodyPr>
          <a:lstStyle/>
          <a:p>
            <a:pPr>
              <a:spcAft>
                <a:spcPts val="1000"/>
              </a:spcAft>
              <a:buClr>
                <a:srgbClr val="EA7600"/>
              </a:buClr>
              <a:buSzPct val="120000"/>
            </a:pPr>
            <a:r>
              <a:rPr lang="en-GB" sz="2800" b="1" dirty="0" smtClean="0">
                <a:solidFill>
                  <a:srgbClr val="FF0000"/>
                </a:solidFill>
                <a:latin typeface="Comic Sans MS" panose="030F0702030302020204" pitchFamily="66" charset="0"/>
              </a:rPr>
              <a:t>LO: To use place </a:t>
            </a:r>
            <a:r>
              <a:rPr lang="en-GB" sz="2800" b="1" dirty="0">
                <a:solidFill>
                  <a:srgbClr val="FF0000"/>
                </a:solidFill>
                <a:latin typeface="Comic Sans MS" panose="030F0702030302020204" pitchFamily="66" charset="0"/>
              </a:rPr>
              <a:t>value in 4-digit numbers </a:t>
            </a:r>
            <a:r>
              <a:rPr lang="en-GB" sz="2800" b="1" dirty="0" smtClean="0">
                <a:solidFill>
                  <a:srgbClr val="FF0000"/>
                </a:solidFill>
                <a:latin typeface="Comic Sans MS" panose="030F0702030302020204" pitchFamily="66" charset="0"/>
              </a:rPr>
              <a:t>to</a:t>
            </a:r>
          </a:p>
          <a:p>
            <a:pPr>
              <a:spcAft>
                <a:spcPts val="1000"/>
              </a:spcAft>
              <a:buClr>
                <a:srgbClr val="EA7600"/>
              </a:buClr>
              <a:buSzPct val="120000"/>
            </a:pPr>
            <a:r>
              <a:rPr lang="en-GB" sz="2800" b="1" dirty="0">
                <a:solidFill>
                  <a:srgbClr val="FF0000"/>
                </a:solidFill>
                <a:latin typeface="Comic Sans MS" panose="030F0702030302020204" pitchFamily="66" charset="0"/>
              </a:rPr>
              <a:t> </a:t>
            </a:r>
            <a:r>
              <a:rPr lang="en-GB" sz="2800" b="1" dirty="0" smtClean="0">
                <a:solidFill>
                  <a:srgbClr val="FF0000"/>
                </a:solidFill>
                <a:latin typeface="Comic Sans MS" panose="030F0702030302020204" pitchFamily="66" charset="0"/>
              </a:rPr>
              <a:t>    </a:t>
            </a:r>
            <a:r>
              <a:rPr lang="en-GB" sz="2800" b="1" dirty="0">
                <a:solidFill>
                  <a:srgbClr val="FF0000"/>
                </a:solidFill>
                <a:latin typeface="Comic Sans MS" panose="030F0702030302020204" pitchFamily="66" charset="0"/>
              </a:rPr>
              <a:t>10,000</a:t>
            </a:r>
            <a:r>
              <a:rPr lang="en-GB" sz="2800" b="1" dirty="0" smtClean="0">
                <a:solidFill>
                  <a:srgbClr val="FF0000"/>
                </a:solidFill>
                <a:latin typeface="Comic Sans MS" panose="030F0702030302020204" pitchFamily="66" charset="0"/>
              </a:rPr>
              <a:t>.</a:t>
            </a:r>
          </a:p>
          <a:p>
            <a:pPr>
              <a:spcAft>
                <a:spcPts val="1000"/>
              </a:spcAft>
              <a:buClr>
                <a:srgbClr val="EA7600"/>
              </a:buClr>
              <a:buSzPct val="120000"/>
            </a:pPr>
            <a:r>
              <a:rPr lang="en-GB" sz="2800" b="1" dirty="0" smtClean="0">
                <a:solidFill>
                  <a:srgbClr val="FF0000"/>
                </a:solidFill>
                <a:latin typeface="Comic Sans MS" panose="030F0702030302020204" pitchFamily="66" charset="0"/>
              </a:rPr>
              <a:t>     To order </a:t>
            </a:r>
            <a:r>
              <a:rPr lang="en-GB" sz="2800" b="1" dirty="0">
                <a:solidFill>
                  <a:srgbClr val="FF0000"/>
                </a:solidFill>
                <a:latin typeface="Comic Sans MS" panose="030F0702030302020204" pitchFamily="66" charset="0"/>
              </a:rPr>
              <a:t>4-digit numbers.</a:t>
            </a:r>
          </a:p>
        </p:txBody>
      </p:sp>
      <p:sp>
        <p:nvSpPr>
          <p:cNvPr id="15" name="TextBox 14">
            <a:extLst>
              <a:ext uri="{FF2B5EF4-FFF2-40B4-BE49-F238E27FC236}">
                <a16:creationId xmlns:a16="http://schemas.microsoft.com/office/drawing/2014/main" id="{A64F3FED-3247-4F55-BF8A-D1D9E087C650}"/>
              </a:ext>
            </a:extLst>
          </p:cNvPr>
          <p:cNvSpPr txBox="1"/>
          <p:nvPr/>
        </p:nvSpPr>
        <p:spPr>
          <a:xfrm>
            <a:off x="116680" y="450950"/>
            <a:ext cx="8910088" cy="584775"/>
          </a:xfrm>
          <a:prstGeom prst="rect">
            <a:avLst/>
          </a:prstGeom>
          <a:noFill/>
          <a:ln w="28575">
            <a:solidFill>
              <a:srgbClr val="7030A0"/>
            </a:solidFill>
          </a:ln>
        </p:spPr>
        <p:txBody>
          <a:bodyPr wrap="square" rtlCol="0">
            <a:spAutoFit/>
          </a:bodyPr>
          <a:lstStyle/>
          <a:p>
            <a:pPr algn="ctr"/>
            <a:r>
              <a:rPr lang="en-GB" sz="3200" b="1" dirty="0">
                <a:solidFill>
                  <a:srgbClr val="253746"/>
                </a:solidFill>
                <a:latin typeface="Comic Sans MS" panose="030F0702030302020204" pitchFamily="66" charset="0"/>
              </a:rPr>
              <a:t>Place </a:t>
            </a:r>
            <a:r>
              <a:rPr lang="en-GB" sz="3200" b="1" dirty="0" smtClean="0">
                <a:solidFill>
                  <a:srgbClr val="253746"/>
                </a:solidFill>
                <a:latin typeface="Comic Sans MS" panose="030F0702030302020204" pitchFamily="66" charset="0"/>
              </a:rPr>
              <a:t>Value – Day 3</a:t>
            </a:r>
            <a:endParaRPr lang="en-GB" sz="3200" b="1" dirty="0">
              <a:solidFill>
                <a:srgbClr val="253746"/>
              </a:solidFill>
              <a:latin typeface="Comic Sans MS" panose="030F0702030302020204" pitchFamily="66" charset="0"/>
            </a:endParaRPr>
          </a:p>
        </p:txBody>
      </p:sp>
      <p:pic>
        <p:nvPicPr>
          <p:cNvPr id="3" name="Picture 2"/>
          <p:cNvPicPr>
            <a:picLocks noChangeAspect="1"/>
          </p:cNvPicPr>
          <p:nvPr/>
        </p:nvPicPr>
        <p:blipFill>
          <a:blip r:embed="rId3"/>
          <a:stretch>
            <a:fillRect/>
          </a:stretch>
        </p:blipFill>
        <p:spPr>
          <a:xfrm>
            <a:off x="2617787" y="3308353"/>
            <a:ext cx="3783014" cy="2838736"/>
          </a:xfrm>
          <a:prstGeom prst="rect">
            <a:avLst/>
          </a:prstGeom>
        </p:spPr>
      </p:pic>
    </p:spTree>
    <p:extLst>
      <p:ext uri="{BB962C8B-B14F-4D97-AF65-F5344CB8AC3E}">
        <p14:creationId xmlns:p14="http://schemas.microsoft.com/office/powerpoint/2010/main" val="288050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5</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dirty="0"/>
              <a:t>Year 3</a:t>
            </a: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33534" cy="400110"/>
          </a:xfrm>
          <a:prstGeom prst="rect">
            <a:avLst/>
          </a:prstGeom>
          <a:noFill/>
        </p:spPr>
        <p:txBody>
          <a:bodyPr wrap="square" rtlCol="0">
            <a:spAutoFit/>
          </a:bodyPr>
          <a:lstStyle/>
          <a:p>
            <a:pPr lvl="0">
              <a:buClr>
                <a:srgbClr val="EA7600"/>
              </a:buClr>
              <a:buSzPct val="120000"/>
            </a:pPr>
            <a:r>
              <a:rPr lang="en-GB" sz="2000" b="1" dirty="0">
                <a:solidFill>
                  <a:srgbClr val="253746"/>
                </a:solidFill>
              </a:rPr>
              <a:t>Day 3: </a:t>
            </a:r>
            <a:r>
              <a:rPr lang="en-GB" sz="2000" b="1" dirty="0">
                <a:solidFill>
                  <a:srgbClr val="5B9BD5">
                    <a:lumMod val="75000"/>
                  </a:srgbClr>
                </a:solidFill>
              </a:rPr>
              <a:t>Place value in 4-digit numbers to 10,000; Ordering 4-digit numbers.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323" t="37314" r="5832" b="45009"/>
          <a:stretch/>
        </p:blipFill>
        <p:spPr>
          <a:xfrm>
            <a:off x="126000" y="722779"/>
            <a:ext cx="8933535" cy="1154172"/>
          </a:xfrm>
          <a:prstGeom prst="rect">
            <a:avLst/>
          </a:prstGeom>
          <a:ln w="3175">
            <a:solidFill>
              <a:schemeClr val="tx1"/>
            </a:solidFill>
          </a:ln>
          <a:effectLst>
            <a:outerShdw blurRad="50800" dist="38100" dir="5400000" algn="t" rotWithShape="0">
              <a:prstClr val="black">
                <a:alpha val="40000"/>
              </a:prstClr>
            </a:outerShdw>
          </a:effectLst>
        </p:spPr>
      </p:pic>
      <p:grpSp>
        <p:nvGrpSpPr>
          <p:cNvPr id="6" name="Group 5"/>
          <p:cNvGrpSpPr/>
          <p:nvPr/>
        </p:nvGrpSpPr>
        <p:grpSpPr>
          <a:xfrm>
            <a:off x="1008000" y="1209264"/>
            <a:ext cx="651450" cy="621332"/>
            <a:chOff x="4248000" y="1224000"/>
            <a:chExt cx="651450" cy="621332"/>
          </a:xfrm>
        </p:grpSpPr>
        <p:cxnSp>
          <p:nvCxnSpPr>
            <p:cNvPr id="7" name="Straight Connector 6"/>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4248000" y="1476000"/>
              <a:ext cx="651450" cy="369332"/>
            </a:xfrm>
            <a:prstGeom prst="rect">
              <a:avLst/>
            </a:prstGeom>
            <a:noFill/>
          </p:spPr>
          <p:txBody>
            <a:bodyPr wrap="square" rtlCol="0">
              <a:spAutoFit/>
            </a:bodyPr>
            <a:lstStyle/>
            <a:p>
              <a:r>
                <a:rPr lang="en-GB" b="1" dirty="0">
                  <a:solidFill>
                    <a:srgbClr val="FF0000"/>
                  </a:solidFill>
                </a:rPr>
                <a:t>1250</a:t>
              </a:r>
            </a:p>
          </p:txBody>
        </p:sp>
      </p:grpSp>
      <p:grpSp>
        <p:nvGrpSpPr>
          <p:cNvPr id="9" name="Group 8"/>
          <p:cNvGrpSpPr/>
          <p:nvPr/>
        </p:nvGrpSpPr>
        <p:grpSpPr>
          <a:xfrm>
            <a:off x="2973450" y="2279721"/>
            <a:ext cx="6076765" cy="2968553"/>
            <a:chOff x="4059990" y="-163565"/>
            <a:chExt cx="6076765" cy="2968553"/>
          </a:xfrm>
        </p:grpSpPr>
        <p:sp>
          <p:nvSpPr>
            <p:cNvPr id="11" name="Speech Bubble: Rectangle with Corners Rounded 10">
              <a:extLst>
                <a:ext uri="{FF2B5EF4-FFF2-40B4-BE49-F238E27FC236}">
                  <a16:creationId xmlns:a16="http://schemas.microsoft.com/office/drawing/2014/main" id="{CD2579CE-2DB8-4F93-8ECD-0E9BF715B235}"/>
                </a:ext>
              </a:extLst>
            </p:cNvPr>
            <p:cNvSpPr/>
            <p:nvPr/>
          </p:nvSpPr>
          <p:spPr>
            <a:xfrm>
              <a:off x="4059990" y="538753"/>
              <a:ext cx="6076765" cy="226623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Work in 3s to generate some 4-digit numbers ending in 0.</a:t>
              </a:r>
            </a:p>
            <a:p>
              <a:pPr algn="ctr"/>
              <a:r>
                <a:rPr lang="en-GB" b="1" dirty="0">
                  <a:solidFill>
                    <a:srgbClr val="253746"/>
                  </a:solidFill>
                </a:rPr>
                <a:t>Write and agree your numbers.</a:t>
              </a:r>
            </a:p>
            <a:p>
              <a:pPr algn="ctr"/>
              <a:r>
                <a:rPr lang="en-GB" b="1" dirty="0">
                  <a:solidFill>
                    <a:srgbClr val="253746"/>
                  </a:solidFill>
                </a:rPr>
                <a:t>Then we will mark some on this line…</a:t>
              </a:r>
            </a:p>
            <a:p>
              <a:pPr algn="ctr"/>
              <a:r>
                <a:rPr lang="en-GB" b="1" dirty="0">
                  <a:solidFill>
                    <a:srgbClr val="253746"/>
                  </a:solidFill>
                </a:rPr>
                <a:t> Try to find numbers that go between different 1000s intervals.</a:t>
              </a:r>
              <a:endParaRPr lang="en-GB" b="1" dirty="0">
                <a:solidFill>
                  <a:srgbClr val="FF0000"/>
                </a:solidFill>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9988" y="-163565"/>
              <a:ext cx="1175656" cy="657473"/>
            </a:xfrm>
            <a:prstGeom prst="rect">
              <a:avLst/>
            </a:prstGeom>
            <a:effectLst>
              <a:outerShdw blurRad="50800" dist="38100" dir="2700000" algn="tl" rotWithShape="0">
                <a:prstClr val="black">
                  <a:alpha val="40000"/>
                </a:prstClr>
              </a:outerShdw>
            </a:effectLst>
          </p:spPr>
        </p:pic>
      </p:grpSp>
      <p:sp>
        <p:nvSpPr>
          <p:cNvPr id="14" name="Speech Bubble: Rectangle with Corners Rounded 10">
            <a:extLst>
              <a:ext uri="{FF2B5EF4-FFF2-40B4-BE49-F238E27FC236}">
                <a16:creationId xmlns:a16="http://schemas.microsoft.com/office/drawing/2014/main" id="{CD2579CE-2DB8-4F93-8ECD-0E9BF715B235}"/>
              </a:ext>
            </a:extLst>
          </p:cNvPr>
          <p:cNvSpPr/>
          <p:nvPr/>
        </p:nvSpPr>
        <p:spPr>
          <a:xfrm>
            <a:off x="617825" y="2608458"/>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1250, where will it go?</a:t>
            </a:r>
            <a:endParaRPr lang="en-GB" b="1" dirty="0">
              <a:solidFill>
                <a:srgbClr val="FF0000"/>
              </a:solidFill>
            </a:endParaRPr>
          </a:p>
        </p:txBody>
      </p:sp>
      <p:sp>
        <p:nvSpPr>
          <p:cNvPr id="15" name="Speech Bubble: Rectangle with Corners Rounded 10">
            <a:extLst>
              <a:ext uri="{FF2B5EF4-FFF2-40B4-BE49-F238E27FC236}">
                <a16:creationId xmlns:a16="http://schemas.microsoft.com/office/drawing/2014/main" id="{CD2579CE-2DB8-4F93-8ECD-0E9BF715B235}"/>
              </a:ext>
            </a:extLst>
          </p:cNvPr>
          <p:cNvSpPr/>
          <p:nvPr/>
        </p:nvSpPr>
        <p:spPr>
          <a:xfrm>
            <a:off x="617825" y="2608458"/>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7360, where will it go?</a:t>
            </a:r>
            <a:endParaRPr lang="en-GB" b="1" dirty="0">
              <a:solidFill>
                <a:srgbClr val="FF0000"/>
              </a:solidFill>
            </a:endParaRPr>
          </a:p>
        </p:txBody>
      </p:sp>
      <p:grpSp>
        <p:nvGrpSpPr>
          <p:cNvPr id="16" name="Group 15"/>
          <p:cNvGrpSpPr/>
          <p:nvPr/>
        </p:nvGrpSpPr>
        <p:grpSpPr>
          <a:xfrm>
            <a:off x="6234225" y="1209264"/>
            <a:ext cx="651450" cy="621332"/>
            <a:chOff x="4226400" y="1224000"/>
            <a:chExt cx="651450" cy="621332"/>
          </a:xfrm>
        </p:grpSpPr>
        <p:cxnSp>
          <p:nvCxnSpPr>
            <p:cNvPr id="17" name="Straight Connector 16"/>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4226400" y="1476000"/>
              <a:ext cx="651450" cy="369332"/>
            </a:xfrm>
            <a:prstGeom prst="rect">
              <a:avLst/>
            </a:prstGeom>
            <a:noFill/>
          </p:spPr>
          <p:txBody>
            <a:bodyPr wrap="square" rtlCol="0">
              <a:spAutoFit/>
            </a:bodyPr>
            <a:lstStyle/>
            <a:p>
              <a:r>
                <a:rPr lang="en-GB" b="1" dirty="0">
                  <a:solidFill>
                    <a:srgbClr val="FF0000"/>
                  </a:solidFill>
                </a:rPr>
                <a:t>7360</a:t>
              </a:r>
            </a:p>
          </p:txBody>
        </p:sp>
      </p:grpSp>
      <p:sp>
        <p:nvSpPr>
          <p:cNvPr id="19" name="Speech Bubble: Rectangle with Corners Rounded 10">
            <a:extLst>
              <a:ext uri="{FF2B5EF4-FFF2-40B4-BE49-F238E27FC236}">
                <a16:creationId xmlns:a16="http://schemas.microsoft.com/office/drawing/2014/main" id="{CD2579CE-2DB8-4F93-8ECD-0E9BF715B235}"/>
              </a:ext>
            </a:extLst>
          </p:cNvPr>
          <p:cNvSpPr/>
          <p:nvPr/>
        </p:nvSpPr>
        <p:spPr>
          <a:xfrm>
            <a:off x="460190" y="2567567"/>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9150, where will it go?</a:t>
            </a:r>
            <a:endParaRPr lang="en-GB" b="1" dirty="0">
              <a:solidFill>
                <a:srgbClr val="FF0000"/>
              </a:solidFill>
            </a:endParaRPr>
          </a:p>
        </p:txBody>
      </p:sp>
      <p:grpSp>
        <p:nvGrpSpPr>
          <p:cNvPr id="20" name="Group 19"/>
          <p:cNvGrpSpPr/>
          <p:nvPr/>
        </p:nvGrpSpPr>
        <p:grpSpPr>
          <a:xfrm>
            <a:off x="7780845" y="1209264"/>
            <a:ext cx="651450" cy="610700"/>
            <a:chOff x="4248000" y="1234632"/>
            <a:chExt cx="651450" cy="610700"/>
          </a:xfrm>
        </p:grpSpPr>
        <p:cxnSp>
          <p:nvCxnSpPr>
            <p:cNvPr id="21" name="Straight Connector 20"/>
            <p:cNvCxnSpPr/>
            <p:nvPr/>
          </p:nvCxnSpPr>
          <p:spPr>
            <a:xfrm flipV="1">
              <a:off x="4536000" y="1234632"/>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4248000" y="1476000"/>
              <a:ext cx="651450" cy="369332"/>
            </a:xfrm>
            <a:prstGeom prst="rect">
              <a:avLst/>
            </a:prstGeom>
            <a:noFill/>
          </p:spPr>
          <p:txBody>
            <a:bodyPr wrap="square" rtlCol="0">
              <a:spAutoFit/>
            </a:bodyPr>
            <a:lstStyle/>
            <a:p>
              <a:r>
                <a:rPr lang="en-GB" b="1" dirty="0">
                  <a:solidFill>
                    <a:srgbClr val="FF0000"/>
                  </a:solidFill>
                </a:rPr>
                <a:t>9150</a:t>
              </a:r>
            </a:p>
          </p:txBody>
        </p:sp>
      </p:grpSp>
      <p:grpSp>
        <p:nvGrpSpPr>
          <p:cNvPr id="23" name="Group 22"/>
          <p:cNvGrpSpPr/>
          <p:nvPr/>
        </p:nvGrpSpPr>
        <p:grpSpPr>
          <a:xfrm>
            <a:off x="2844000" y="1209264"/>
            <a:ext cx="651450" cy="621332"/>
            <a:chOff x="4244400" y="1224000"/>
            <a:chExt cx="651450" cy="621332"/>
          </a:xfrm>
        </p:grpSpPr>
        <p:cxnSp>
          <p:nvCxnSpPr>
            <p:cNvPr id="24" name="Straight Connector 23"/>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4244400" y="1476000"/>
              <a:ext cx="651450" cy="369332"/>
            </a:xfrm>
            <a:prstGeom prst="rect">
              <a:avLst/>
            </a:prstGeom>
            <a:noFill/>
          </p:spPr>
          <p:txBody>
            <a:bodyPr wrap="square" rtlCol="0">
              <a:spAutoFit/>
            </a:bodyPr>
            <a:lstStyle/>
            <a:p>
              <a:r>
                <a:rPr lang="en-GB" b="1" dirty="0">
                  <a:solidFill>
                    <a:srgbClr val="FF0000"/>
                  </a:solidFill>
                </a:rPr>
                <a:t>3380</a:t>
              </a:r>
            </a:p>
          </p:txBody>
        </p:sp>
      </p:grpSp>
      <p:sp>
        <p:nvSpPr>
          <p:cNvPr id="26" name="Speech Bubble: Rectangle with Corners Rounded 10">
            <a:extLst>
              <a:ext uri="{FF2B5EF4-FFF2-40B4-BE49-F238E27FC236}">
                <a16:creationId xmlns:a16="http://schemas.microsoft.com/office/drawing/2014/main" id="{CD2579CE-2DB8-4F93-8ECD-0E9BF715B235}"/>
              </a:ext>
            </a:extLst>
          </p:cNvPr>
          <p:cNvSpPr/>
          <p:nvPr/>
        </p:nvSpPr>
        <p:spPr>
          <a:xfrm>
            <a:off x="452797" y="2608588"/>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3380, where will it go?</a:t>
            </a:r>
            <a:endParaRPr lang="en-GB" b="1" dirty="0">
              <a:solidFill>
                <a:srgbClr val="FF0000"/>
              </a:solidFill>
            </a:endParaRPr>
          </a:p>
        </p:txBody>
      </p:sp>
      <p:grpSp>
        <p:nvGrpSpPr>
          <p:cNvPr id="27" name="Group 26"/>
          <p:cNvGrpSpPr/>
          <p:nvPr/>
        </p:nvGrpSpPr>
        <p:grpSpPr>
          <a:xfrm>
            <a:off x="5663215" y="1203948"/>
            <a:ext cx="651450" cy="621332"/>
            <a:chOff x="4226400" y="1224000"/>
            <a:chExt cx="651450" cy="621332"/>
          </a:xfrm>
        </p:grpSpPr>
        <p:cxnSp>
          <p:nvCxnSpPr>
            <p:cNvPr id="28" name="Straight Connector 27"/>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4226400" y="1476000"/>
              <a:ext cx="651450" cy="369332"/>
            </a:xfrm>
            <a:prstGeom prst="rect">
              <a:avLst/>
            </a:prstGeom>
            <a:noFill/>
          </p:spPr>
          <p:txBody>
            <a:bodyPr wrap="square" rtlCol="0">
              <a:spAutoFit/>
            </a:bodyPr>
            <a:lstStyle/>
            <a:p>
              <a:r>
                <a:rPr lang="en-GB" b="1" dirty="0">
                  <a:solidFill>
                    <a:srgbClr val="FF0000"/>
                  </a:solidFill>
                </a:rPr>
                <a:t>6660</a:t>
              </a:r>
            </a:p>
          </p:txBody>
        </p:sp>
      </p:grpSp>
      <p:sp>
        <p:nvSpPr>
          <p:cNvPr id="30" name="Speech Bubble: Rectangle with Corners Rounded 10">
            <a:extLst>
              <a:ext uri="{FF2B5EF4-FFF2-40B4-BE49-F238E27FC236}">
                <a16:creationId xmlns:a16="http://schemas.microsoft.com/office/drawing/2014/main" id="{CD2579CE-2DB8-4F93-8ECD-0E9BF715B235}"/>
              </a:ext>
            </a:extLst>
          </p:cNvPr>
          <p:cNvSpPr/>
          <p:nvPr/>
        </p:nvSpPr>
        <p:spPr>
          <a:xfrm>
            <a:off x="521328" y="2594355"/>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6660, where will it go?</a:t>
            </a:r>
            <a:endParaRPr lang="en-GB" b="1" dirty="0">
              <a:solidFill>
                <a:srgbClr val="FF0000"/>
              </a:solidFill>
            </a:endParaRPr>
          </a:p>
        </p:txBody>
      </p:sp>
      <p:grpSp>
        <p:nvGrpSpPr>
          <p:cNvPr id="31" name="Group 30"/>
          <p:cNvGrpSpPr/>
          <p:nvPr/>
        </p:nvGrpSpPr>
        <p:grpSpPr>
          <a:xfrm>
            <a:off x="3816415" y="1209264"/>
            <a:ext cx="651450" cy="621332"/>
            <a:chOff x="4226400" y="1224000"/>
            <a:chExt cx="651450" cy="621332"/>
          </a:xfrm>
        </p:grpSpPr>
        <p:cxnSp>
          <p:nvCxnSpPr>
            <p:cNvPr id="32" name="Straight Connector 31"/>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4226400" y="1476000"/>
              <a:ext cx="651450" cy="369332"/>
            </a:xfrm>
            <a:prstGeom prst="rect">
              <a:avLst/>
            </a:prstGeom>
            <a:noFill/>
          </p:spPr>
          <p:txBody>
            <a:bodyPr wrap="square" rtlCol="0">
              <a:spAutoFit/>
            </a:bodyPr>
            <a:lstStyle/>
            <a:p>
              <a:r>
                <a:rPr lang="en-GB" b="1" dirty="0">
                  <a:solidFill>
                    <a:srgbClr val="FF0000"/>
                  </a:solidFill>
                </a:rPr>
                <a:t>4520</a:t>
              </a:r>
            </a:p>
          </p:txBody>
        </p:sp>
      </p:grpSp>
      <p:sp>
        <p:nvSpPr>
          <p:cNvPr id="34" name="Speech Bubble: Rectangle with Corners Rounded 10">
            <a:extLst>
              <a:ext uri="{FF2B5EF4-FFF2-40B4-BE49-F238E27FC236}">
                <a16:creationId xmlns:a16="http://schemas.microsoft.com/office/drawing/2014/main" id="{CD2579CE-2DB8-4F93-8ECD-0E9BF715B235}"/>
              </a:ext>
            </a:extLst>
          </p:cNvPr>
          <p:cNvSpPr/>
          <p:nvPr/>
        </p:nvSpPr>
        <p:spPr>
          <a:xfrm>
            <a:off x="554500" y="2580252"/>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4520, where will it go?</a:t>
            </a:r>
            <a:endParaRPr lang="en-GB" b="1" dirty="0">
              <a:solidFill>
                <a:srgbClr val="FF0000"/>
              </a:solidFill>
            </a:endParaRPr>
          </a:p>
        </p:txBody>
      </p:sp>
      <p:grpSp>
        <p:nvGrpSpPr>
          <p:cNvPr id="35" name="Group 34"/>
          <p:cNvGrpSpPr/>
          <p:nvPr/>
        </p:nvGrpSpPr>
        <p:grpSpPr>
          <a:xfrm>
            <a:off x="2322000" y="1209264"/>
            <a:ext cx="651450" cy="621332"/>
            <a:chOff x="4208400" y="1224000"/>
            <a:chExt cx="651450" cy="621332"/>
          </a:xfrm>
        </p:grpSpPr>
        <p:cxnSp>
          <p:nvCxnSpPr>
            <p:cNvPr id="36" name="Straight Connector 35"/>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208400" y="1476000"/>
              <a:ext cx="651450" cy="369332"/>
            </a:xfrm>
            <a:prstGeom prst="rect">
              <a:avLst/>
            </a:prstGeom>
            <a:noFill/>
          </p:spPr>
          <p:txBody>
            <a:bodyPr wrap="square" rtlCol="0">
              <a:spAutoFit/>
            </a:bodyPr>
            <a:lstStyle/>
            <a:p>
              <a:r>
                <a:rPr lang="en-GB" b="1" dirty="0">
                  <a:solidFill>
                    <a:srgbClr val="FF0000"/>
                  </a:solidFill>
                </a:rPr>
                <a:t>2770</a:t>
              </a:r>
            </a:p>
          </p:txBody>
        </p:sp>
      </p:grpSp>
      <p:sp>
        <p:nvSpPr>
          <p:cNvPr id="38" name="Speech Bubble: Rectangle with Corners Rounded 10">
            <a:extLst>
              <a:ext uri="{FF2B5EF4-FFF2-40B4-BE49-F238E27FC236}">
                <a16:creationId xmlns:a16="http://schemas.microsoft.com/office/drawing/2014/main" id="{CD2579CE-2DB8-4F93-8ECD-0E9BF715B235}"/>
              </a:ext>
            </a:extLst>
          </p:cNvPr>
          <p:cNvSpPr/>
          <p:nvPr/>
        </p:nvSpPr>
        <p:spPr>
          <a:xfrm>
            <a:off x="424831" y="2587674"/>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2770, where will it go?</a:t>
            </a:r>
            <a:endParaRPr lang="en-GB" b="1" dirty="0">
              <a:solidFill>
                <a:srgbClr val="FF0000"/>
              </a:solidFill>
            </a:endParaRPr>
          </a:p>
        </p:txBody>
      </p:sp>
      <p:grpSp>
        <p:nvGrpSpPr>
          <p:cNvPr id="43" name="Group 42"/>
          <p:cNvGrpSpPr/>
          <p:nvPr/>
        </p:nvGrpSpPr>
        <p:grpSpPr>
          <a:xfrm>
            <a:off x="4573212" y="1203948"/>
            <a:ext cx="651450" cy="621332"/>
            <a:chOff x="4208400" y="1224000"/>
            <a:chExt cx="651450" cy="621332"/>
          </a:xfrm>
        </p:grpSpPr>
        <p:cxnSp>
          <p:nvCxnSpPr>
            <p:cNvPr id="44" name="Straight Connector 43"/>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4208400" y="1476000"/>
              <a:ext cx="651450" cy="369332"/>
            </a:xfrm>
            <a:prstGeom prst="rect">
              <a:avLst/>
            </a:prstGeom>
            <a:noFill/>
          </p:spPr>
          <p:txBody>
            <a:bodyPr wrap="square" rtlCol="0">
              <a:spAutoFit/>
            </a:bodyPr>
            <a:lstStyle/>
            <a:p>
              <a:r>
                <a:rPr lang="en-GB" b="1" dirty="0">
                  <a:solidFill>
                    <a:srgbClr val="FF0000"/>
                  </a:solidFill>
                </a:rPr>
                <a:t>5430</a:t>
              </a:r>
            </a:p>
          </p:txBody>
        </p:sp>
      </p:grpSp>
      <p:sp>
        <p:nvSpPr>
          <p:cNvPr id="46" name="Speech Bubble: Rectangle with Corners Rounded 10">
            <a:extLst>
              <a:ext uri="{FF2B5EF4-FFF2-40B4-BE49-F238E27FC236}">
                <a16:creationId xmlns:a16="http://schemas.microsoft.com/office/drawing/2014/main" id="{CD2579CE-2DB8-4F93-8ECD-0E9BF715B235}"/>
              </a:ext>
            </a:extLst>
          </p:cNvPr>
          <p:cNvSpPr/>
          <p:nvPr/>
        </p:nvSpPr>
        <p:spPr>
          <a:xfrm>
            <a:off x="488156" y="2653303"/>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5430, where will it go?</a:t>
            </a:r>
            <a:endParaRPr lang="en-GB" b="1" dirty="0">
              <a:solidFill>
                <a:srgbClr val="FF0000"/>
              </a:solidFill>
            </a:endParaRPr>
          </a:p>
        </p:txBody>
      </p:sp>
      <p:grpSp>
        <p:nvGrpSpPr>
          <p:cNvPr id="47" name="Group 46"/>
          <p:cNvGrpSpPr/>
          <p:nvPr/>
        </p:nvGrpSpPr>
        <p:grpSpPr>
          <a:xfrm>
            <a:off x="7038830" y="1209264"/>
            <a:ext cx="651450" cy="621332"/>
            <a:chOff x="4208400" y="1224000"/>
            <a:chExt cx="651450" cy="621332"/>
          </a:xfrm>
        </p:grpSpPr>
        <p:cxnSp>
          <p:nvCxnSpPr>
            <p:cNvPr id="48" name="Straight Connector 47"/>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4208400" y="1476000"/>
              <a:ext cx="651450" cy="369332"/>
            </a:xfrm>
            <a:prstGeom prst="rect">
              <a:avLst/>
            </a:prstGeom>
            <a:noFill/>
          </p:spPr>
          <p:txBody>
            <a:bodyPr wrap="square" rtlCol="0">
              <a:spAutoFit/>
            </a:bodyPr>
            <a:lstStyle/>
            <a:p>
              <a:r>
                <a:rPr lang="en-GB" b="1" dirty="0">
                  <a:solidFill>
                    <a:srgbClr val="FF0000"/>
                  </a:solidFill>
                </a:rPr>
                <a:t>8270</a:t>
              </a:r>
            </a:p>
          </p:txBody>
        </p:sp>
      </p:grpSp>
      <p:sp>
        <p:nvSpPr>
          <p:cNvPr id="50" name="Speech Bubble: Rectangle with Corners Rounded 10">
            <a:extLst>
              <a:ext uri="{FF2B5EF4-FFF2-40B4-BE49-F238E27FC236}">
                <a16:creationId xmlns:a16="http://schemas.microsoft.com/office/drawing/2014/main" id="{CD2579CE-2DB8-4F93-8ECD-0E9BF715B235}"/>
              </a:ext>
            </a:extLst>
          </p:cNvPr>
          <p:cNvSpPr/>
          <p:nvPr/>
        </p:nvSpPr>
        <p:spPr>
          <a:xfrm>
            <a:off x="456645" y="2583963"/>
            <a:ext cx="2884308" cy="747165"/>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b="1" dirty="0">
                <a:solidFill>
                  <a:srgbClr val="253746"/>
                </a:solidFill>
              </a:rPr>
              <a:t>8270, where will it go?</a:t>
            </a:r>
            <a:endParaRPr lang="en-GB" b="1" dirty="0">
              <a:solidFill>
                <a:srgbClr val="FF0000"/>
              </a:solidFill>
            </a:endParaRPr>
          </a:p>
        </p:txBody>
      </p:sp>
    </p:spTree>
    <p:extLst>
      <p:ext uri="{BB962C8B-B14F-4D97-AF65-F5344CB8AC3E}">
        <p14:creationId xmlns:p14="http://schemas.microsoft.com/office/powerpoint/2010/main" val="36372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14"/>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9"/>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26"/>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30"/>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grpId="1" nodeType="clickEffect">
                                  <p:stCondLst>
                                    <p:cond delay="0"/>
                                  </p:stCondLst>
                                  <p:childTnLst>
                                    <p:set>
                                      <p:cBhvr>
                                        <p:cTn id="80" dur="1" fill="hold">
                                          <p:stCondLst>
                                            <p:cond delay="0"/>
                                          </p:stCondLst>
                                        </p:cTn>
                                        <p:tgtEl>
                                          <p:spTgt spid="34"/>
                                        </p:tgtEl>
                                        <p:attrNameLst>
                                          <p:attrName>style.visibility</p:attrName>
                                        </p:attrNameLst>
                                      </p:cBhvr>
                                      <p:to>
                                        <p:strVal val="hidden"/>
                                      </p:to>
                                    </p:set>
                                  </p:childTnLst>
                                </p:cTn>
                              </p:par>
                              <p:par>
                                <p:cTn id="81" presetID="10"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grpId="1" nodeType="clickEffect">
                                  <p:stCondLst>
                                    <p:cond delay="0"/>
                                  </p:stCondLst>
                                  <p:childTnLst>
                                    <p:set>
                                      <p:cBhvr>
                                        <p:cTn id="92" dur="1" fill="hold">
                                          <p:stCondLst>
                                            <p:cond delay="0"/>
                                          </p:stCondLst>
                                        </p:cTn>
                                        <p:tgtEl>
                                          <p:spTgt spid="38"/>
                                        </p:tgtEl>
                                        <p:attrNameLst>
                                          <p:attrName>style.visibility</p:attrName>
                                        </p:attrNameLst>
                                      </p:cBhvr>
                                      <p:to>
                                        <p:strVal val="hidden"/>
                                      </p:to>
                                    </p:se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grpId="1" nodeType="clickEffect">
                                  <p:stCondLst>
                                    <p:cond delay="0"/>
                                  </p:stCondLst>
                                  <p:childTnLst>
                                    <p:set>
                                      <p:cBhvr>
                                        <p:cTn id="104" dur="1" fill="hold">
                                          <p:stCondLst>
                                            <p:cond delay="0"/>
                                          </p:stCondLst>
                                        </p:cTn>
                                        <p:tgtEl>
                                          <p:spTgt spid="46"/>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9" grpId="0" animBg="1"/>
      <p:bldP spid="19" grpId="1" animBg="1"/>
      <p:bldP spid="26" grpId="0" animBg="1"/>
      <p:bldP spid="26" grpId="1" animBg="1"/>
      <p:bldP spid="30" grpId="0" animBg="1"/>
      <p:bldP spid="30" grpId="1" animBg="1"/>
      <p:bldP spid="34" grpId="0" animBg="1"/>
      <p:bldP spid="34" grpId="1" animBg="1"/>
      <p:bldP spid="38" grpId="0" animBg="1"/>
      <p:bldP spid="38" grpId="1" animBg="1"/>
      <p:bldP spid="46" grpId="0" animBg="1"/>
      <p:bldP spid="46" grpId="1"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6</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dirty="0"/>
              <a:t>Year 3</a:t>
            </a: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933534" cy="400110"/>
          </a:xfrm>
          <a:prstGeom prst="rect">
            <a:avLst/>
          </a:prstGeom>
          <a:noFill/>
        </p:spPr>
        <p:txBody>
          <a:bodyPr wrap="square" rtlCol="0">
            <a:spAutoFit/>
          </a:bodyPr>
          <a:lstStyle/>
          <a:p>
            <a:pPr lvl="0">
              <a:buClr>
                <a:srgbClr val="EA7600"/>
              </a:buClr>
              <a:buSzPct val="120000"/>
            </a:pPr>
            <a:r>
              <a:rPr lang="en-GB" sz="2000" b="1" dirty="0">
                <a:solidFill>
                  <a:srgbClr val="253746"/>
                </a:solidFill>
              </a:rPr>
              <a:t>Day 3: </a:t>
            </a:r>
            <a:r>
              <a:rPr lang="en-GB" sz="2000" b="1" dirty="0">
                <a:solidFill>
                  <a:srgbClr val="5B9BD5">
                    <a:lumMod val="75000"/>
                  </a:srgbClr>
                </a:solidFill>
              </a:rPr>
              <a:t>Place value in 4-digit numbers to 10,000; Ordering 4-digit numbers.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323" t="37314" r="5832" b="45009"/>
          <a:stretch/>
        </p:blipFill>
        <p:spPr>
          <a:xfrm>
            <a:off x="126000" y="722779"/>
            <a:ext cx="8933535" cy="1154172"/>
          </a:xfrm>
          <a:prstGeom prst="rect">
            <a:avLst/>
          </a:prstGeom>
          <a:ln w="3175">
            <a:solidFill>
              <a:schemeClr val="tx1"/>
            </a:solidFill>
          </a:ln>
          <a:effectLst>
            <a:outerShdw blurRad="50800" dist="38100" dir="5400000" algn="t" rotWithShape="0">
              <a:prstClr val="black">
                <a:alpha val="40000"/>
              </a:prstClr>
            </a:outerShdw>
          </a:effectLst>
        </p:spPr>
      </p:pic>
      <p:grpSp>
        <p:nvGrpSpPr>
          <p:cNvPr id="23" name="Group 22"/>
          <p:cNvGrpSpPr/>
          <p:nvPr/>
        </p:nvGrpSpPr>
        <p:grpSpPr>
          <a:xfrm>
            <a:off x="2844000" y="1188000"/>
            <a:ext cx="651450" cy="621332"/>
            <a:chOff x="4244400" y="1224000"/>
            <a:chExt cx="651450" cy="621332"/>
          </a:xfrm>
        </p:grpSpPr>
        <p:cxnSp>
          <p:nvCxnSpPr>
            <p:cNvPr id="24" name="Straight Connector 23"/>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4244400" y="1476000"/>
              <a:ext cx="651450" cy="369332"/>
            </a:xfrm>
            <a:prstGeom prst="rect">
              <a:avLst/>
            </a:prstGeom>
            <a:noFill/>
          </p:spPr>
          <p:txBody>
            <a:bodyPr wrap="square" rtlCol="0">
              <a:spAutoFit/>
            </a:bodyPr>
            <a:lstStyle/>
            <a:p>
              <a:r>
                <a:rPr lang="en-GB" b="1" dirty="0">
                  <a:solidFill>
                    <a:srgbClr val="FF0000"/>
                  </a:solidFill>
                </a:rPr>
                <a:t>3380</a:t>
              </a:r>
            </a:p>
          </p:txBody>
        </p:sp>
      </p:grpSp>
      <p:grpSp>
        <p:nvGrpSpPr>
          <p:cNvPr id="27" name="Group 26"/>
          <p:cNvGrpSpPr/>
          <p:nvPr/>
        </p:nvGrpSpPr>
        <p:grpSpPr>
          <a:xfrm>
            <a:off x="5680800" y="1188000"/>
            <a:ext cx="651450" cy="621332"/>
            <a:chOff x="4226400" y="1224000"/>
            <a:chExt cx="651450" cy="621332"/>
          </a:xfrm>
        </p:grpSpPr>
        <p:cxnSp>
          <p:nvCxnSpPr>
            <p:cNvPr id="28" name="Straight Connector 27"/>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4226400" y="1476000"/>
              <a:ext cx="651450" cy="369332"/>
            </a:xfrm>
            <a:prstGeom prst="rect">
              <a:avLst/>
            </a:prstGeom>
            <a:noFill/>
          </p:spPr>
          <p:txBody>
            <a:bodyPr wrap="square" rtlCol="0">
              <a:spAutoFit/>
            </a:bodyPr>
            <a:lstStyle/>
            <a:p>
              <a:r>
                <a:rPr lang="en-GB" b="1" dirty="0">
                  <a:solidFill>
                    <a:srgbClr val="FF0000"/>
                  </a:solidFill>
                </a:rPr>
                <a:t>6660</a:t>
              </a:r>
            </a:p>
          </p:txBody>
        </p:sp>
      </p:grpSp>
      <p:grpSp>
        <p:nvGrpSpPr>
          <p:cNvPr id="31" name="Group 30"/>
          <p:cNvGrpSpPr/>
          <p:nvPr/>
        </p:nvGrpSpPr>
        <p:grpSpPr>
          <a:xfrm>
            <a:off x="3834000" y="1188000"/>
            <a:ext cx="651450" cy="621332"/>
            <a:chOff x="4226400" y="1224000"/>
            <a:chExt cx="651450" cy="621332"/>
          </a:xfrm>
        </p:grpSpPr>
        <p:cxnSp>
          <p:nvCxnSpPr>
            <p:cNvPr id="32" name="Straight Connector 31"/>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4226400" y="1476000"/>
              <a:ext cx="651450" cy="369332"/>
            </a:xfrm>
            <a:prstGeom prst="rect">
              <a:avLst/>
            </a:prstGeom>
            <a:noFill/>
          </p:spPr>
          <p:txBody>
            <a:bodyPr wrap="square" rtlCol="0">
              <a:spAutoFit/>
            </a:bodyPr>
            <a:lstStyle/>
            <a:p>
              <a:r>
                <a:rPr lang="en-GB" b="1" dirty="0">
                  <a:solidFill>
                    <a:srgbClr val="FF0000"/>
                  </a:solidFill>
                </a:rPr>
                <a:t>4520</a:t>
              </a:r>
            </a:p>
          </p:txBody>
        </p:sp>
      </p:grpSp>
      <p:grpSp>
        <p:nvGrpSpPr>
          <p:cNvPr id="35" name="Group 34"/>
          <p:cNvGrpSpPr/>
          <p:nvPr/>
        </p:nvGrpSpPr>
        <p:grpSpPr>
          <a:xfrm>
            <a:off x="2322000" y="1188000"/>
            <a:ext cx="651450" cy="621332"/>
            <a:chOff x="4208400" y="1224000"/>
            <a:chExt cx="651450" cy="621332"/>
          </a:xfrm>
        </p:grpSpPr>
        <p:cxnSp>
          <p:nvCxnSpPr>
            <p:cNvPr id="36" name="Straight Connector 35"/>
            <p:cNvCxnSpPr/>
            <p:nvPr/>
          </p:nvCxnSpPr>
          <p:spPr>
            <a:xfrm flipV="1">
              <a:off x="4536000" y="1224000"/>
              <a:ext cx="0" cy="324000"/>
            </a:xfrm>
            <a:prstGeom prst="line">
              <a:avLst/>
            </a:prstGeom>
            <a:ln w="28575">
              <a:tailEnd type="triangle"/>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208400" y="1476000"/>
              <a:ext cx="651450" cy="369332"/>
            </a:xfrm>
            <a:prstGeom prst="rect">
              <a:avLst/>
            </a:prstGeom>
            <a:noFill/>
          </p:spPr>
          <p:txBody>
            <a:bodyPr wrap="square" rtlCol="0">
              <a:spAutoFit/>
            </a:bodyPr>
            <a:lstStyle/>
            <a:p>
              <a:r>
                <a:rPr lang="en-GB" b="1" dirty="0">
                  <a:solidFill>
                    <a:srgbClr val="FF0000"/>
                  </a:solidFill>
                </a:rPr>
                <a:t>2770</a:t>
              </a:r>
            </a:p>
          </p:txBody>
        </p:sp>
      </p:grpSp>
      <p:sp>
        <p:nvSpPr>
          <p:cNvPr id="54" name="Speech Bubble: Rectangle with Corners Rounded 10">
            <a:extLst>
              <a:ext uri="{FF2B5EF4-FFF2-40B4-BE49-F238E27FC236}">
                <a16:creationId xmlns:a16="http://schemas.microsoft.com/office/drawing/2014/main" id="{CD2579CE-2DB8-4F93-8ECD-0E9BF715B235}"/>
              </a:ext>
            </a:extLst>
          </p:cNvPr>
          <p:cNvSpPr/>
          <p:nvPr/>
        </p:nvSpPr>
        <p:spPr>
          <a:xfrm>
            <a:off x="4863599" y="2466261"/>
            <a:ext cx="4089931" cy="1187689"/>
          </a:xfrm>
          <a:prstGeom prst="wedgeEllipseCallout">
            <a:avLst>
              <a:gd name="adj1" fmla="val 44231"/>
              <a:gd name="adj2" fmla="val -65424"/>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sz="2000" b="1" dirty="0">
                <a:solidFill>
                  <a:srgbClr val="253746"/>
                </a:solidFill>
              </a:rPr>
              <a:t>Let’s check those.</a:t>
            </a:r>
          </a:p>
          <a:p>
            <a:pPr algn="ctr"/>
            <a:r>
              <a:rPr lang="en-GB" sz="2000" b="1" dirty="0">
                <a:solidFill>
                  <a:srgbClr val="253746"/>
                </a:solidFill>
              </a:rPr>
              <a:t>How can you be sure?</a:t>
            </a:r>
            <a:endParaRPr lang="en-GB" sz="2000" b="1" dirty="0">
              <a:solidFill>
                <a:srgbClr val="FF0000"/>
              </a:solidFill>
            </a:endParaRPr>
          </a:p>
        </p:txBody>
      </p:sp>
      <p:grpSp>
        <p:nvGrpSpPr>
          <p:cNvPr id="3" name="Group 2"/>
          <p:cNvGrpSpPr/>
          <p:nvPr/>
        </p:nvGrpSpPr>
        <p:grpSpPr>
          <a:xfrm>
            <a:off x="154411" y="2489208"/>
            <a:ext cx="4391036" cy="1484415"/>
            <a:chOff x="251063" y="2331447"/>
            <a:chExt cx="4063762" cy="1373778"/>
          </a:xfrm>
        </p:grpSpPr>
        <p:sp>
          <p:nvSpPr>
            <p:cNvPr id="11" name="Speech Bubble: Rectangle with Corners Rounded 10">
              <a:extLst>
                <a:ext uri="{FF2B5EF4-FFF2-40B4-BE49-F238E27FC236}">
                  <a16:creationId xmlns:a16="http://schemas.microsoft.com/office/drawing/2014/main" id="{CD2579CE-2DB8-4F93-8ECD-0E9BF715B235}"/>
                </a:ext>
              </a:extLst>
            </p:cNvPr>
            <p:cNvSpPr/>
            <p:nvPr/>
          </p:nvSpPr>
          <p:spPr>
            <a:xfrm>
              <a:off x="251063" y="2331447"/>
              <a:ext cx="4063762" cy="1373778"/>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sz="2000" b="1" dirty="0">
                  <a:solidFill>
                    <a:srgbClr val="253746"/>
                  </a:solidFill>
                </a:rPr>
                <a:t>Write some numbers that would go between these two numbers.</a:t>
              </a:r>
              <a:endParaRPr lang="en-GB" sz="2000" b="1" dirty="0">
                <a:solidFill>
                  <a:srgbClr val="FF0000"/>
                </a:solidFill>
              </a:endParaRPr>
            </a:p>
          </p:txBody>
        </p:sp>
        <p:pic>
          <p:nvPicPr>
            <p:cNvPr id="55" name="Picture 2"/>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570760" y="2819374"/>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6" name="Group 55"/>
          <p:cNvGrpSpPr/>
          <p:nvPr/>
        </p:nvGrpSpPr>
        <p:grpSpPr>
          <a:xfrm>
            <a:off x="32223" y="2577638"/>
            <a:ext cx="4720607" cy="1307553"/>
            <a:chOff x="555374" y="3230327"/>
            <a:chExt cx="4368769" cy="1210098"/>
          </a:xfrm>
        </p:grpSpPr>
        <p:sp>
          <p:nvSpPr>
            <p:cNvPr id="57" name="Speech Bubble: Rectangle with Corners Rounded 10">
              <a:extLst>
                <a:ext uri="{FF2B5EF4-FFF2-40B4-BE49-F238E27FC236}">
                  <a16:creationId xmlns:a16="http://schemas.microsoft.com/office/drawing/2014/main" id="{CD2579CE-2DB8-4F93-8ECD-0E9BF715B235}"/>
                </a:ext>
              </a:extLst>
            </p:cNvPr>
            <p:cNvSpPr/>
            <p:nvPr/>
          </p:nvSpPr>
          <p:spPr>
            <a:xfrm>
              <a:off x="555374" y="3230327"/>
              <a:ext cx="4368769" cy="1210098"/>
            </a:xfrm>
            <a:prstGeom prst="wedgeEllipseCallout">
              <a:avLst>
                <a:gd name="adj1" fmla="val -23271"/>
                <a:gd name="adj2" fmla="val -77269"/>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sz="2000" b="1" dirty="0">
                  <a:solidFill>
                    <a:srgbClr val="253746"/>
                  </a:solidFill>
                </a:rPr>
                <a:t>Now write some numbers that would go between these two. </a:t>
              </a:r>
              <a:endParaRPr lang="en-GB" sz="2000" b="1" dirty="0">
                <a:solidFill>
                  <a:srgbClr val="FF0000"/>
                </a:solidFill>
              </a:endParaRPr>
            </a:p>
          </p:txBody>
        </p:sp>
        <p:pic>
          <p:nvPicPr>
            <p:cNvPr id="58" name="Picture 2"/>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4118208" y="3633099"/>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9" name="Speech Bubble: Rectangle with Corners Rounded 10">
            <a:extLst>
              <a:ext uri="{FF2B5EF4-FFF2-40B4-BE49-F238E27FC236}">
                <a16:creationId xmlns:a16="http://schemas.microsoft.com/office/drawing/2014/main" id="{CD2579CE-2DB8-4F93-8ECD-0E9BF715B235}"/>
              </a:ext>
            </a:extLst>
          </p:cNvPr>
          <p:cNvSpPr/>
          <p:nvPr/>
        </p:nvSpPr>
        <p:spPr>
          <a:xfrm>
            <a:off x="4960214" y="2449141"/>
            <a:ext cx="4017889" cy="1271698"/>
          </a:xfrm>
          <a:prstGeom prst="wedgeEllipseCallout">
            <a:avLst>
              <a:gd name="adj1" fmla="val -53032"/>
              <a:gd name="adj2" fmla="val 45797"/>
            </a:avLst>
          </a:prstGeom>
          <a:solidFill>
            <a:schemeClr val="accent5">
              <a:lumMod val="40000"/>
              <a:lumOff val="60000"/>
            </a:schemeClr>
          </a:solidFill>
          <a:ln w="28575">
            <a:solidFill>
              <a:schemeClr val="accent5">
                <a:lumMod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GB" sz="2000" b="1" dirty="0">
                <a:solidFill>
                  <a:srgbClr val="253746"/>
                </a:solidFill>
              </a:rPr>
              <a:t>Let’s check those.</a:t>
            </a:r>
          </a:p>
          <a:p>
            <a:pPr algn="ctr"/>
            <a:r>
              <a:rPr lang="en-GB" sz="2000" b="1" dirty="0">
                <a:solidFill>
                  <a:srgbClr val="253746"/>
                </a:solidFill>
              </a:rPr>
              <a:t>How can you be sure?</a:t>
            </a:r>
          </a:p>
        </p:txBody>
      </p:sp>
    </p:spTree>
    <p:extLst>
      <p:ext uri="{BB962C8B-B14F-4D97-AF65-F5344CB8AC3E}">
        <p14:creationId xmlns:p14="http://schemas.microsoft.com/office/powerpoint/2010/main" val="340065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3"/>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7"/>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54"/>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l"/>
            <a:r>
              <a:rPr lang="en-GB" sz="2400" dirty="0" smtClean="0">
                <a:solidFill>
                  <a:srgbClr val="FF0000"/>
                </a:solidFill>
                <a:latin typeface="Comic Sans MS" panose="030F0702030302020204" pitchFamily="66" charset="0"/>
              </a:rPr>
              <a:t>On the following slides you will see today’s suggestions for work.</a:t>
            </a:r>
            <a:r>
              <a:rPr lang="en-GB" sz="2400" dirty="0" smtClean="0">
                <a:latin typeface="Comic Sans MS" panose="030F0702030302020204" pitchFamily="66" charset="0"/>
              </a:rPr>
              <a:t/>
            </a:r>
            <a:br>
              <a:rPr lang="en-GB" sz="2400" dirty="0" smtClean="0">
                <a:latin typeface="Comic Sans MS" panose="030F0702030302020204" pitchFamily="66" charset="0"/>
              </a:rPr>
            </a:br>
            <a:r>
              <a:rPr lang="en-GB" sz="2400" dirty="0">
                <a:latin typeface="Comic Sans MS" panose="030F0702030302020204" pitchFamily="66" charset="0"/>
              </a:rPr>
              <a:t/>
            </a:r>
            <a:br>
              <a:rPr lang="en-GB" sz="2400" dirty="0">
                <a:latin typeface="Comic Sans MS" panose="030F0702030302020204" pitchFamily="66" charset="0"/>
              </a:rPr>
            </a:br>
            <a:r>
              <a:rPr lang="en-GB" sz="2400" dirty="0" smtClean="0">
                <a:latin typeface="Comic Sans MS" panose="030F0702030302020204" pitchFamily="66" charset="0"/>
              </a:rPr>
              <a:t>The worksheets are in the today’s maths folder. </a:t>
            </a:r>
            <a:br>
              <a:rPr lang="en-GB" sz="2400" dirty="0" smtClean="0">
                <a:latin typeface="Comic Sans MS" panose="030F0702030302020204" pitchFamily="66" charset="0"/>
              </a:rPr>
            </a:br>
            <a:r>
              <a:rPr lang="en-GB" sz="2400" dirty="0" smtClean="0">
                <a:latin typeface="Comic Sans MS" panose="030F0702030302020204" pitchFamily="66" charset="0"/>
              </a:rPr>
              <a:t/>
            </a:r>
            <a:br>
              <a:rPr lang="en-GB" sz="2400" dirty="0" smtClean="0">
                <a:latin typeface="Comic Sans MS" panose="030F0702030302020204" pitchFamily="66" charset="0"/>
              </a:rPr>
            </a:br>
            <a:r>
              <a:rPr lang="en-GB" sz="2400" b="1" dirty="0" smtClean="0">
                <a:solidFill>
                  <a:srgbClr val="0070C0"/>
                </a:solidFill>
                <a:latin typeface="Comic Sans MS" panose="030F0702030302020204" pitchFamily="66" charset="0"/>
              </a:rPr>
              <a:t>If you cannot print them off please do not worry, just write the questions out on paper.</a:t>
            </a:r>
            <a:endParaRPr lang="en-GB" sz="2400" b="1" dirty="0">
              <a:solidFill>
                <a:srgbClr val="0070C0"/>
              </a:solidFill>
              <a:latin typeface="Comic Sans MS" panose="030F0702030302020204" pitchFamily="66" charset="0"/>
            </a:endParaRPr>
          </a:p>
        </p:txBody>
      </p:sp>
      <p:sp>
        <p:nvSpPr>
          <p:cNvPr id="3" name="Subtitle 2"/>
          <p:cNvSpPr>
            <a:spLocks noGrp="1"/>
          </p:cNvSpPr>
          <p:nvPr>
            <p:ph type="subTitle" idx="1"/>
          </p:nvPr>
        </p:nvSpPr>
        <p:spPr>
          <a:xfrm>
            <a:off x="685800" y="3686426"/>
            <a:ext cx="6858000" cy="1655762"/>
          </a:xfrm>
        </p:spPr>
        <p:txBody>
          <a:bodyPr>
            <a:noAutofit/>
          </a:bodyPr>
          <a:lstStyle/>
          <a:p>
            <a:pPr algn="l"/>
            <a:r>
              <a:rPr lang="en-GB" dirty="0" smtClean="0">
                <a:solidFill>
                  <a:srgbClr val="FF0000"/>
                </a:solidFill>
                <a:latin typeface="Comic Sans MS" panose="030F0702030302020204" pitchFamily="66" charset="0"/>
              </a:rPr>
              <a:t>Please choose from the 1, 2 or 3 star options.</a:t>
            </a:r>
          </a:p>
          <a:p>
            <a:pPr algn="l"/>
            <a:endParaRPr lang="en-GB" dirty="0" smtClean="0">
              <a:latin typeface="Comic Sans MS" panose="030F0702030302020204" pitchFamily="66" charset="0"/>
            </a:endParaRPr>
          </a:p>
          <a:p>
            <a:pPr algn="l"/>
            <a:r>
              <a:rPr lang="en-GB" dirty="0" smtClean="0">
                <a:latin typeface="Comic Sans MS" panose="030F0702030302020204" pitchFamily="66" charset="0"/>
              </a:rPr>
              <a:t>You only need to do </a:t>
            </a:r>
            <a:r>
              <a:rPr lang="en-GB" b="1" dirty="0" smtClean="0">
                <a:latin typeface="Comic Sans MS" panose="030F0702030302020204" pitchFamily="66" charset="0"/>
              </a:rPr>
              <a:t>one</a:t>
            </a:r>
            <a:r>
              <a:rPr lang="en-GB" dirty="0" smtClean="0">
                <a:latin typeface="Comic Sans MS" panose="030F0702030302020204" pitchFamily="66" charset="0"/>
              </a:rPr>
              <a:t> sheet, unless you want to do more!</a:t>
            </a:r>
          </a:p>
          <a:p>
            <a:pPr algn="l"/>
            <a:endParaRPr lang="en-GB" dirty="0" smtClean="0">
              <a:latin typeface="Comic Sans MS" panose="030F0702030302020204" pitchFamily="66" charset="0"/>
            </a:endParaRPr>
          </a:p>
          <a:p>
            <a:pPr algn="l"/>
            <a:r>
              <a:rPr lang="en-GB" dirty="0" smtClean="0">
                <a:solidFill>
                  <a:srgbClr val="0070C0"/>
                </a:solidFill>
                <a:latin typeface="Comic Sans MS" panose="030F0702030302020204" pitchFamily="66" charset="0"/>
              </a:rPr>
              <a:t>There is a challenge too on slide 11 for you to try too.</a:t>
            </a:r>
          </a:p>
        </p:txBody>
      </p:sp>
      <p:sp>
        <p:nvSpPr>
          <p:cNvPr id="4" name="Footer Placeholder 3"/>
          <p:cNvSpPr>
            <a:spLocks noGrp="1"/>
          </p:cNvSpPr>
          <p:nvPr>
            <p:ph type="ftr" sz="quarter" idx="11"/>
          </p:nvPr>
        </p:nvSpPr>
        <p:spPr/>
        <p:txBody>
          <a:bodyPr/>
          <a:lstStyle/>
          <a:p>
            <a:r>
              <a:rPr lang="en-GB" smtClean="0"/>
              <a:t>Year 3</a:t>
            </a:r>
            <a:endParaRPr lang="en-GB" dirty="0"/>
          </a:p>
        </p:txBody>
      </p:sp>
      <p:sp>
        <p:nvSpPr>
          <p:cNvPr id="5" name="Slide Number Placeholder 4"/>
          <p:cNvSpPr>
            <a:spLocks noGrp="1"/>
          </p:cNvSpPr>
          <p:nvPr>
            <p:ph type="sldNum" sz="quarter" idx="12"/>
          </p:nvPr>
        </p:nvSpPr>
        <p:spPr/>
        <p:txBody>
          <a:bodyPr/>
          <a:lstStyle/>
          <a:p>
            <a:fld id="{BA0EE811-478C-4958-8104-2A70B5A19611}" type="slidenum">
              <a:rPr lang="en-GB" smtClean="0"/>
              <a:t>7</a:t>
            </a:fld>
            <a:endParaRPr lang="en-GB" dirty="0"/>
          </a:p>
        </p:txBody>
      </p:sp>
      <p:sp>
        <p:nvSpPr>
          <p:cNvPr id="7" name="TextBox 6"/>
          <p:cNvSpPr txBox="1"/>
          <p:nvPr/>
        </p:nvSpPr>
        <p:spPr>
          <a:xfrm>
            <a:off x="685800" y="368968"/>
            <a:ext cx="6019800" cy="584775"/>
          </a:xfrm>
          <a:prstGeom prst="rect">
            <a:avLst/>
          </a:prstGeom>
          <a:noFill/>
        </p:spPr>
        <p:txBody>
          <a:bodyPr wrap="square" rtlCol="0">
            <a:spAutoFit/>
          </a:bodyPr>
          <a:lstStyle/>
          <a:p>
            <a:pPr algn="ctr"/>
            <a:r>
              <a:rPr lang="en-GB" sz="3200" b="1" dirty="0">
                <a:latin typeface="Comic Sans MS" panose="030F0702030302020204" pitchFamily="66" charset="0"/>
              </a:rPr>
              <a:t> </a:t>
            </a:r>
            <a:r>
              <a:rPr lang="en-GB" sz="3200" b="1" dirty="0" smtClean="0">
                <a:latin typeface="Comic Sans MS" panose="030F0702030302020204" pitchFamily="66" charset="0"/>
              </a:rPr>
              <a:t>     </a:t>
            </a:r>
            <a:r>
              <a:rPr lang="en-GB" sz="3200" b="1" u="sng" dirty="0" smtClean="0">
                <a:latin typeface="Comic Sans MS" panose="030F0702030302020204" pitchFamily="66" charset="0"/>
              </a:rPr>
              <a:t>Today’s Activities</a:t>
            </a:r>
            <a:r>
              <a:rPr lang="en-GB" dirty="0" smtClean="0"/>
              <a:t>.</a:t>
            </a:r>
            <a:endParaRPr lang="en-GB" dirty="0"/>
          </a:p>
        </p:txBody>
      </p:sp>
    </p:spTree>
    <p:extLst>
      <p:ext uri="{BB962C8B-B14F-4D97-AF65-F5344CB8AC3E}">
        <p14:creationId xmlns:p14="http://schemas.microsoft.com/office/powerpoint/2010/main" val="2526610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8</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dirty="0"/>
              <a:t>Year 3</a:t>
            </a:r>
          </a:p>
        </p:txBody>
      </p:sp>
      <p:pic>
        <p:nvPicPr>
          <p:cNvPr id="4" name="Picture 3">
            <a:extLst>
              <a:ext uri="{FF2B5EF4-FFF2-40B4-BE49-F238E27FC236}">
                <a16:creationId xmlns:a16="http://schemas.microsoft.com/office/drawing/2014/main" id="{E26035FE-EC16-4003-8918-F07B0B5A56C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6758" y="728457"/>
            <a:ext cx="8642944" cy="5034952"/>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6384758" y="92406"/>
            <a:ext cx="2390274" cy="584078"/>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chemeClr val="tx1"/>
                </a:solidFill>
                <a:latin typeface="Comic Sans MS" panose="030F0702030302020204" pitchFamily="66" charset="0"/>
              </a:rPr>
              <a:t>1  </a:t>
            </a:r>
            <a:endParaRPr lang="en-GB" sz="2800" dirty="0">
              <a:solidFill>
                <a:schemeClr val="tx1"/>
              </a:solidFill>
              <a:latin typeface="Comic Sans MS" panose="030F0702030302020204" pitchFamily="66" charset="0"/>
            </a:endParaRPr>
          </a:p>
        </p:txBody>
      </p:sp>
      <p:sp>
        <p:nvSpPr>
          <p:cNvPr id="5" name="5-Point Star 4"/>
          <p:cNvSpPr/>
          <p:nvPr/>
        </p:nvSpPr>
        <p:spPr>
          <a:xfrm>
            <a:off x="7828547" y="92406"/>
            <a:ext cx="561474" cy="513348"/>
          </a:xfrm>
          <a:prstGeom prst="star5">
            <a:avLst>
              <a:gd name="adj" fmla="val 24751"/>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051455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9</a:t>
            </a:fld>
            <a:endParaRPr lang="en-GB" dirty="0">
              <a:solidFill>
                <a:srgbClr val="EA7600"/>
              </a:solidFill>
            </a:endParaRPr>
          </a:p>
        </p:txBody>
      </p:sp>
      <p:sp>
        <p:nvSpPr>
          <p:cNvPr id="19" name="Rectangle 18">
            <a:extLst>
              <a:ext uri="{FF2B5EF4-FFF2-40B4-BE49-F238E27FC236}">
                <a16:creationId xmlns:a16="http://schemas.microsoft.com/office/drawing/2014/main" id="{15C486FE-0542-4482-AD40-87B16F714A61}"/>
              </a:ext>
            </a:extLst>
          </p:cNvPr>
          <p:cNvSpPr/>
          <p:nvPr/>
        </p:nvSpPr>
        <p:spPr>
          <a:xfrm>
            <a:off x="1620253" y="140675"/>
            <a:ext cx="6040292" cy="5908183"/>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66675" algn="ctr">
              <a:spcAft>
                <a:spcPts val="600"/>
              </a:spcAft>
            </a:pPr>
            <a:r>
              <a:rPr lang="en-GB" sz="2800" b="1" dirty="0" smtClean="0">
                <a:solidFill>
                  <a:schemeClr val="tx1"/>
                </a:solidFill>
                <a:latin typeface="Comic Sans MS" panose="030F0702030302020204" pitchFamily="66" charset="0"/>
              </a:rPr>
              <a:t>                         2  </a:t>
            </a:r>
            <a:r>
              <a:rPr lang="en-GB" sz="2000" b="1" dirty="0" smtClean="0">
                <a:solidFill>
                  <a:schemeClr val="tx1"/>
                </a:solidFill>
              </a:rPr>
              <a:t> </a:t>
            </a:r>
          </a:p>
          <a:p>
            <a:pPr marL="66675" algn="ctr">
              <a:spcAft>
                <a:spcPts val="600"/>
              </a:spcAft>
            </a:pPr>
            <a:r>
              <a:rPr lang="en-GB" sz="2000" b="1" dirty="0" smtClean="0">
                <a:solidFill>
                  <a:schemeClr val="tx1"/>
                </a:solidFill>
              </a:rPr>
              <a:t>Problem </a:t>
            </a:r>
            <a:r>
              <a:rPr lang="en-GB" sz="2000" b="1" dirty="0">
                <a:solidFill>
                  <a:schemeClr val="tx1"/>
                </a:solidFill>
              </a:rPr>
              <a:t>solving and reasoning questions</a:t>
            </a:r>
          </a:p>
          <a:p>
            <a:pPr marL="66675">
              <a:spcAft>
                <a:spcPts val="600"/>
              </a:spcAft>
            </a:pPr>
            <a:r>
              <a:rPr lang="en-GB" sz="1600" b="1" dirty="0">
                <a:solidFill>
                  <a:srgbClr val="0070C0"/>
                </a:solidFill>
              </a:rPr>
              <a:t>Write these numbers in figures: </a:t>
            </a:r>
          </a:p>
          <a:p>
            <a:pPr marL="66675">
              <a:spcAft>
                <a:spcPts val="600"/>
              </a:spcAft>
            </a:pPr>
            <a:r>
              <a:rPr lang="en-GB" sz="1600" dirty="0">
                <a:solidFill>
                  <a:schemeClr val="tx1"/>
                </a:solidFill>
              </a:rPr>
              <a:t>(i) Two thousand, five hundred and sixty. </a:t>
            </a:r>
          </a:p>
          <a:p>
            <a:pPr marL="66675">
              <a:spcAft>
                <a:spcPts val="600"/>
              </a:spcAft>
            </a:pPr>
            <a:r>
              <a:rPr lang="en-GB" sz="1600" dirty="0">
                <a:solidFill>
                  <a:schemeClr val="tx1"/>
                </a:solidFill>
              </a:rPr>
              <a:t>(ii) Six thousand, one hundred and seventy.</a:t>
            </a:r>
          </a:p>
          <a:p>
            <a:pPr marL="66675">
              <a:spcAft>
                <a:spcPts val="600"/>
              </a:spcAft>
            </a:pPr>
            <a:r>
              <a:rPr lang="en-GB" sz="1600" dirty="0">
                <a:solidFill>
                  <a:schemeClr val="tx1"/>
                </a:solidFill>
              </a:rPr>
              <a:t>(iii) Nine thousand, nine hundred and ninety.</a:t>
            </a:r>
          </a:p>
          <a:p>
            <a:pPr marL="66675">
              <a:spcAft>
                <a:spcPts val="600"/>
              </a:spcAft>
            </a:pPr>
            <a:r>
              <a:rPr lang="en-GB" sz="1600" dirty="0">
                <a:solidFill>
                  <a:schemeClr val="tx1"/>
                </a:solidFill>
              </a:rPr>
              <a:t>(iv) Three thousand and three. </a:t>
            </a:r>
          </a:p>
          <a:p>
            <a:pPr marL="66675">
              <a:spcAft>
                <a:spcPts val="600"/>
              </a:spcAft>
            </a:pPr>
            <a:r>
              <a:rPr lang="en-GB" sz="1600" b="1" dirty="0" smtClean="0">
                <a:solidFill>
                  <a:srgbClr val="0070C0"/>
                </a:solidFill>
              </a:rPr>
              <a:t>Draw </a:t>
            </a:r>
            <a:r>
              <a:rPr lang="en-GB" sz="1600" b="1" dirty="0">
                <a:solidFill>
                  <a:srgbClr val="0070C0"/>
                </a:solidFill>
              </a:rPr>
              <a:t>a line from 0 to 10,000 and mark these numbers: </a:t>
            </a:r>
          </a:p>
          <a:p>
            <a:pPr marL="176213">
              <a:spcAft>
                <a:spcPts val="600"/>
              </a:spcAft>
            </a:pPr>
            <a:r>
              <a:rPr lang="en-GB" sz="1600" dirty="0">
                <a:solidFill>
                  <a:schemeClr val="tx1"/>
                </a:solidFill>
              </a:rPr>
              <a:t>(a) 4,500</a:t>
            </a:r>
          </a:p>
          <a:p>
            <a:pPr marL="176213">
              <a:spcAft>
                <a:spcPts val="600"/>
              </a:spcAft>
            </a:pPr>
            <a:r>
              <a:rPr lang="en-GB" sz="1600" dirty="0">
                <a:solidFill>
                  <a:schemeClr val="tx1"/>
                </a:solidFill>
              </a:rPr>
              <a:t>(b)  6,110</a:t>
            </a:r>
          </a:p>
          <a:p>
            <a:pPr marL="176213">
              <a:spcAft>
                <a:spcPts val="600"/>
              </a:spcAft>
            </a:pPr>
            <a:r>
              <a:rPr lang="en-GB" sz="1600" dirty="0">
                <a:solidFill>
                  <a:schemeClr val="tx1"/>
                </a:solidFill>
              </a:rPr>
              <a:t>(c)  7,590 </a:t>
            </a:r>
          </a:p>
          <a:p>
            <a:pPr marL="176213">
              <a:spcAft>
                <a:spcPts val="600"/>
              </a:spcAft>
            </a:pPr>
            <a:r>
              <a:rPr lang="en-GB" sz="1600" dirty="0">
                <a:solidFill>
                  <a:schemeClr val="tx1"/>
                </a:solidFill>
              </a:rPr>
              <a:t>(d) </a:t>
            </a:r>
            <a:r>
              <a:rPr lang="en-GB" sz="1600" dirty="0" smtClean="0">
                <a:solidFill>
                  <a:schemeClr val="tx1"/>
                </a:solidFill>
              </a:rPr>
              <a:t>100</a:t>
            </a:r>
            <a:endParaRPr lang="en-GB" sz="1600" dirty="0">
              <a:solidFill>
                <a:schemeClr val="tx1"/>
              </a:solidFill>
            </a:endParaRPr>
          </a:p>
          <a:p>
            <a:pPr marL="66675">
              <a:spcAft>
                <a:spcPts val="600"/>
              </a:spcAft>
            </a:pPr>
            <a:r>
              <a:rPr lang="en-GB" sz="1600" b="1" dirty="0">
                <a:solidFill>
                  <a:srgbClr val="0070C0"/>
                </a:solidFill>
              </a:rPr>
              <a:t>Write the missing numbers:</a:t>
            </a:r>
          </a:p>
          <a:p>
            <a:pPr marL="66675">
              <a:spcAft>
                <a:spcPts val="600"/>
              </a:spcAft>
            </a:pPr>
            <a:r>
              <a:rPr lang="en-GB" sz="1600" dirty="0">
                <a:solidFill>
                  <a:schemeClr val="tx1"/>
                </a:solidFill>
              </a:rPr>
              <a:t>1000 + 600 + 30  =  [__]</a:t>
            </a:r>
          </a:p>
          <a:p>
            <a:pPr marL="66675">
              <a:spcAft>
                <a:spcPts val="600"/>
              </a:spcAft>
            </a:pPr>
            <a:r>
              <a:rPr lang="en-GB" sz="1600" dirty="0">
                <a:solidFill>
                  <a:schemeClr val="tx1"/>
                </a:solidFill>
              </a:rPr>
              <a:t> [__] + 500 + 10 + 4 = 4,514</a:t>
            </a:r>
          </a:p>
          <a:p>
            <a:pPr marL="66675">
              <a:spcAft>
                <a:spcPts val="600"/>
              </a:spcAft>
            </a:pPr>
            <a:r>
              <a:rPr lang="en-GB" sz="1600" dirty="0">
                <a:solidFill>
                  <a:schemeClr val="tx1"/>
                </a:solidFill>
              </a:rPr>
              <a:t>2000 + 200 + 2  =   [__]</a:t>
            </a:r>
          </a:p>
          <a:p>
            <a:pPr marL="66675">
              <a:spcAft>
                <a:spcPts val="600"/>
              </a:spcAft>
            </a:pPr>
            <a:r>
              <a:rPr lang="en-GB" sz="1600" dirty="0">
                <a:solidFill>
                  <a:schemeClr val="tx1"/>
                </a:solidFill>
              </a:rPr>
              <a:t>6000 +  [__]  + 20 + 6 = 6,226</a:t>
            </a:r>
          </a:p>
          <a:p>
            <a:pPr marL="66675">
              <a:spcAft>
                <a:spcPts val="600"/>
              </a:spcAft>
            </a:pPr>
            <a:endParaRPr lang="en-GB" sz="2000" dirty="0">
              <a:solidFill>
                <a:srgbClr val="FF0000"/>
              </a:solidFill>
            </a:endParaRPr>
          </a:p>
          <a:p>
            <a:pPr marL="66675">
              <a:spcAft>
                <a:spcPts val="600"/>
              </a:spcAft>
            </a:pPr>
            <a:endParaRPr lang="en-GB" sz="2000" dirty="0">
              <a:solidFill>
                <a:schemeClr val="tx1"/>
              </a:solidFill>
            </a:endParaRPr>
          </a:p>
          <a:p>
            <a:pPr marL="66675" algn="ctr">
              <a:spcAft>
                <a:spcPts val="600"/>
              </a:spcAft>
            </a:pPr>
            <a:r>
              <a:rPr lang="en-GB" sz="2000" b="1" dirty="0">
                <a:solidFill>
                  <a:schemeClr val="tx1"/>
                </a:solidFill>
              </a:rPr>
              <a:t> </a:t>
            </a:r>
          </a:p>
        </p:txBody>
      </p:sp>
      <p:sp>
        <p:nvSpPr>
          <p:cNvPr id="2" name="Footer Placeholder 1">
            <a:extLst>
              <a:ext uri="{FF2B5EF4-FFF2-40B4-BE49-F238E27FC236}">
                <a16:creationId xmlns:a16="http://schemas.microsoft.com/office/drawing/2014/main" id="{FD0714CD-286A-4438-8012-C18FA2C2F644}"/>
              </a:ext>
            </a:extLst>
          </p:cNvPr>
          <p:cNvSpPr>
            <a:spLocks noGrp="1"/>
          </p:cNvSpPr>
          <p:nvPr>
            <p:ph type="ftr" sz="quarter" idx="11"/>
          </p:nvPr>
        </p:nvSpPr>
        <p:spPr/>
        <p:txBody>
          <a:bodyPr/>
          <a:lstStyle/>
          <a:p>
            <a:pPr algn="r"/>
            <a:r>
              <a:rPr lang="en-GB" dirty="0"/>
              <a:t>Year 3</a:t>
            </a:r>
          </a:p>
        </p:txBody>
      </p:sp>
      <p:sp>
        <p:nvSpPr>
          <p:cNvPr id="3" name="5-Point Star 2"/>
          <p:cNvSpPr/>
          <p:nvPr/>
        </p:nvSpPr>
        <p:spPr>
          <a:xfrm>
            <a:off x="7109665" y="140677"/>
            <a:ext cx="376987" cy="41709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5-Point Star 6"/>
          <p:cNvSpPr/>
          <p:nvPr/>
        </p:nvSpPr>
        <p:spPr>
          <a:xfrm>
            <a:off x="6732678" y="140676"/>
            <a:ext cx="376987" cy="41709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62603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EA7600"/>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3411</TotalTime>
  <Words>865</Words>
  <Application>Microsoft Office PowerPoint</Application>
  <PresentationFormat>On-screen Show (4:3)</PresentationFormat>
  <Paragraphs>178</Paragraphs>
  <Slides>13</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Calibri</vt:lpstr>
      <vt:lpstr>Calibri Light</vt:lpstr>
      <vt:lpstr>Comic Sans MS</vt:lpstr>
      <vt:lpstr>MS Mincho</vt:lpstr>
      <vt:lpstr>Times New Roman</vt:lpstr>
      <vt:lpstr>Tuffy</vt:lpstr>
      <vt:lpstr>Office Theme</vt:lpstr>
      <vt:lpstr>Place Value.</vt:lpstr>
      <vt:lpstr>Week 2 Maths - Place Value.</vt:lpstr>
      <vt:lpstr>Sorting Heights</vt:lpstr>
      <vt:lpstr>PowerPoint Presentation</vt:lpstr>
      <vt:lpstr>PowerPoint Presentation</vt:lpstr>
      <vt:lpstr>PowerPoint Presentation</vt:lpstr>
      <vt:lpstr>On the following slides you will see today’s suggestions for work.  The worksheets are in the today’s maths folder.   If you cannot print them off please do not worry, just write the questions out on paper.</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PC</dc:creator>
  <cp:lastModifiedBy>KJones</cp:lastModifiedBy>
  <cp:revision>238</cp:revision>
  <dcterms:created xsi:type="dcterms:W3CDTF">2018-09-13T11:08:58Z</dcterms:created>
  <dcterms:modified xsi:type="dcterms:W3CDTF">2020-04-24T10:16:52Z</dcterms:modified>
</cp:coreProperties>
</file>