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93" r:id="rId2"/>
    <p:sldId id="279" r:id="rId3"/>
    <p:sldId id="305" r:id="rId4"/>
    <p:sldId id="306" r:id="rId5"/>
    <p:sldId id="307" r:id="rId6"/>
    <p:sldId id="296" r:id="rId7"/>
    <p:sldId id="291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B350"/>
    <a:srgbClr val="253746"/>
    <a:srgbClr val="004A76"/>
    <a:srgbClr val="3F9DA7"/>
    <a:srgbClr val="6EBFC8"/>
    <a:srgbClr val="AED2BC"/>
    <a:srgbClr val="87BB9B"/>
    <a:srgbClr val="F7E3FD"/>
    <a:srgbClr val="6C3FAF"/>
    <a:srgbClr val="5632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0" autoAdjust="0"/>
    <p:restoredTop sz="85451" autoAdjust="0"/>
  </p:normalViewPr>
  <p:slideViewPr>
    <p:cSldViewPr snapToGrid="0">
      <p:cViewPr varScale="1">
        <p:scale>
          <a:sx n="62" d="100"/>
          <a:sy n="62" d="100"/>
        </p:scale>
        <p:origin x="180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>
        <p:scale>
          <a:sx n="80" d="100"/>
          <a:sy n="80" d="100"/>
        </p:scale>
        <p:origin x="2256" y="-7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19/05/2020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0744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first child raises their half circle saying: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half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then opens it saying: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Support the next child with what comes next, saying: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</a:t>
            </a: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half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then opening their shape, saying: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Repeat this – slowly - round the circle until you reach 10, then start again at </a:t>
            </a:r>
            <a:r>
              <a:rPr lang="en-GB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GB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the next child (click onto the next slide). The children will need this repetition to appreciate the counting pattern. 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first child begins: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quarter,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opens up the rectangle to reveal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two quarters,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opens up the shape again to point to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three quarters, one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Support the next child with pointing to their shapes and counting: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</a:t>
            </a: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one quarter, 1 </a:t>
            </a: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two quarters, 1 </a:t>
            </a:r>
            <a:r>
              <a:rPr lang="en-GB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three quarters, 2,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etc. </a:t>
            </a:r>
          </a:p>
          <a:p>
            <a:pPr lvl="0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Repeat this – slowly - round the circle until you reach 5, then start again at </a:t>
            </a:r>
            <a:r>
              <a:rPr lang="en-GB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GB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the next child.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Children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can now go on to do differentiated GROUP ACTIVITIES. You can find Hamilton’s group activities in this unit’s TEACHING AND GROUP ACTIVITIES download.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WT/ARE/GD: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Write, hide and spot halves and quarters on a number line.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WT/ARE/GD: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Play counting in halves and quarters card game.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88237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 on this slide is suitable for most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Differentiated PRACTICE WORKSHEETS are available on Hamilton’s website in this unit’s PROCEDURAL FLUENCY box.</a:t>
            </a:r>
          </a:p>
          <a:p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 comes next? Halves and quarters Sheet 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ARE/GD: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 comes next? Halves and quarters Sheet 2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en-GB" sz="1200" b="1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8940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2-maths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09" y="6380189"/>
            <a:ext cx="227183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300" b="0" dirty="0">
                <a:solidFill>
                  <a:srgbClr val="EA7600"/>
                </a:solidFill>
              </a:rPr>
              <a:t>©</a:t>
            </a:r>
            <a:r>
              <a:rPr lang="en-GB" sz="1200" b="0" dirty="0">
                <a:solidFill>
                  <a:srgbClr val="EA7600"/>
                </a:solidFill>
              </a:rPr>
              <a:t>  </a:t>
            </a:r>
            <a:r>
              <a:rPr lang="en-GB" sz="1300" b="0" u="none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300" b="0" u="none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 dirty="0"/>
              <a:t>Year 2</a:t>
            </a:r>
          </a:p>
        </p:txBody>
      </p:sp>
    </p:spTree>
    <p:extLst>
      <p:ext uri="{BB962C8B-B14F-4D97-AF65-F5344CB8AC3E}">
        <p14:creationId xmlns:p14="http://schemas.microsoft.com/office/powerpoint/2010/main" val="129187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chemeClr val="bg1">
                <a:lumMod val="95000"/>
              </a:schemeClr>
            </a:gs>
            <a:gs pos="0">
              <a:schemeClr val="accent1">
                <a:lumMod val="40000"/>
                <a:lumOff val="60000"/>
              </a:schemeClr>
            </a:gs>
            <a:gs pos="100000">
              <a:schemeClr val="bg1">
                <a:lumMod val="7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dirty="0"/>
              <a:t>Year 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5" y="2110927"/>
            <a:ext cx="8130503" cy="1141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US" sz="2400" b="1" dirty="0">
                <a:solidFill>
                  <a:srgbClr val="253746"/>
                </a:solidFill>
              </a:rPr>
              <a:t>Objectives</a:t>
            </a:r>
            <a:endParaRPr lang="en-GB" sz="2400" b="1" dirty="0">
              <a:solidFill>
                <a:srgbClr val="253746"/>
              </a:solidFill>
            </a:endParaRP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253746"/>
                </a:solidFill>
              </a:rPr>
              <a:t>Day 1 - Monday 1</a:t>
            </a:r>
            <a:r>
              <a:rPr lang="en-GB" sz="2000" b="1" baseline="30000" dirty="0" smtClean="0">
                <a:solidFill>
                  <a:srgbClr val="253746"/>
                </a:solidFill>
              </a:rPr>
              <a:t>st</a:t>
            </a:r>
            <a:r>
              <a:rPr lang="en-GB" sz="2000" b="1" dirty="0" smtClean="0">
                <a:solidFill>
                  <a:srgbClr val="253746"/>
                </a:solidFill>
              </a:rPr>
              <a:t> June</a:t>
            </a:r>
            <a:endParaRPr lang="en-GB" sz="2000" b="1" dirty="0">
              <a:solidFill>
                <a:srgbClr val="253746"/>
              </a:solidFill>
            </a:endParaRP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FF0000"/>
                </a:solidFill>
              </a:rPr>
              <a:t>LO: Count </a:t>
            </a:r>
            <a:r>
              <a:rPr lang="en-GB" sz="2000" b="1" dirty="0">
                <a:solidFill>
                  <a:srgbClr val="FF0000"/>
                </a:solidFill>
              </a:rPr>
              <a:t>on in fraction steps.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6681" y="16610"/>
            <a:ext cx="891008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253746"/>
                </a:solidFill>
              </a:rPr>
              <a:t>Fractions.</a:t>
            </a:r>
            <a:endParaRPr lang="en-GB" sz="2800" b="1" dirty="0">
              <a:solidFill>
                <a:srgbClr val="253746"/>
              </a:solidFill>
            </a:endParaRP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Counting in </a:t>
            </a:r>
            <a:r>
              <a:rPr lang="en-GB" sz="2400" b="1" baseline="30000" dirty="0">
                <a:solidFill>
                  <a:srgbClr val="253746"/>
                </a:solidFill>
              </a:rPr>
              <a:t>1</a:t>
            </a:r>
            <a:r>
              <a:rPr lang="en-GB" sz="2400" b="1" dirty="0">
                <a:solidFill>
                  <a:srgbClr val="253746"/>
                </a:solidFill>
              </a:rPr>
              <a:t>/</a:t>
            </a:r>
            <a:r>
              <a:rPr lang="en-GB" sz="2400" b="1" baseline="-25000" dirty="0">
                <a:solidFill>
                  <a:srgbClr val="253746"/>
                </a:solidFill>
              </a:rPr>
              <a:t>2</a:t>
            </a:r>
            <a:r>
              <a:rPr lang="en-GB" sz="2400" b="1" dirty="0">
                <a:solidFill>
                  <a:srgbClr val="253746"/>
                </a:solidFill>
              </a:rPr>
              <a:t>s and </a:t>
            </a:r>
            <a:r>
              <a:rPr lang="en-GB" sz="2400" b="1" baseline="30000" dirty="0">
                <a:solidFill>
                  <a:srgbClr val="253746"/>
                </a:solidFill>
              </a:rPr>
              <a:t>1</a:t>
            </a:r>
            <a:r>
              <a:rPr lang="en-GB" sz="2400" b="1" dirty="0">
                <a:solidFill>
                  <a:srgbClr val="253746"/>
                </a:solidFill>
              </a:rPr>
              <a:t>/</a:t>
            </a:r>
            <a:r>
              <a:rPr lang="en-GB" sz="2400" b="1" baseline="-25000" dirty="0">
                <a:solidFill>
                  <a:srgbClr val="253746"/>
                </a:solidFill>
              </a:rPr>
              <a:t>4</a:t>
            </a:r>
            <a:r>
              <a:rPr lang="en-GB" sz="2400" b="1" dirty="0">
                <a:solidFill>
                  <a:srgbClr val="253746"/>
                </a:solidFill>
              </a:rPr>
              <a:t>s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Finding fractions of amounts</a:t>
            </a:r>
          </a:p>
        </p:txBody>
      </p:sp>
    </p:spTree>
    <p:extLst>
      <p:ext uri="{BB962C8B-B14F-4D97-AF65-F5344CB8AC3E}">
        <p14:creationId xmlns:p14="http://schemas.microsoft.com/office/powerpoint/2010/main" val="21770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2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Count on in fraction steps.</a:t>
            </a:r>
          </a:p>
        </p:txBody>
      </p:sp>
      <p:sp>
        <p:nvSpPr>
          <p:cNvPr id="5" name="Speech Bubble: Rectangle with Corners Rounded 10">
            <a:extLst>
              <a:ext uri="{FF2B5EF4-FFF2-40B4-BE49-F238E27FC236}">
                <a16:creationId xmlns:a16="http://schemas.microsoft.com/office/drawing/2014/main" id="{C268CD3D-D163-46C6-9AC4-5F4BD7505D13}"/>
              </a:ext>
            </a:extLst>
          </p:cNvPr>
          <p:cNvSpPr/>
          <p:nvPr/>
        </p:nvSpPr>
        <p:spPr>
          <a:xfrm>
            <a:off x="69733" y="533979"/>
            <a:ext cx="3290081" cy="1422803"/>
          </a:xfrm>
          <a:prstGeom prst="flowChartTerminator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dirty="0">
                <a:solidFill>
                  <a:srgbClr val="253746"/>
                </a:solidFill>
              </a:rPr>
              <a:t> Ask children </a:t>
            </a:r>
            <a:r>
              <a:rPr lang="en-GB" dirty="0" smtClean="0">
                <a:solidFill>
                  <a:srgbClr val="253746"/>
                </a:solidFill>
              </a:rPr>
              <a:t>to get </a:t>
            </a:r>
            <a:r>
              <a:rPr lang="en-GB" dirty="0" smtClean="0">
                <a:solidFill>
                  <a:srgbClr val="253746"/>
                </a:solidFill>
              </a:rPr>
              <a:t>some paper and cut them in to </a:t>
            </a:r>
            <a:r>
              <a:rPr lang="en-GB" dirty="0" smtClean="0">
                <a:solidFill>
                  <a:srgbClr val="253746"/>
                </a:solidFill>
              </a:rPr>
              <a:t>5 circles</a:t>
            </a:r>
            <a:r>
              <a:rPr lang="en-GB" dirty="0" smtClean="0">
                <a:solidFill>
                  <a:srgbClr val="253746"/>
                </a:solidFill>
              </a:rPr>
              <a:t>. Next fold them in to halves.</a:t>
            </a:r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7" name="Speech Bubble: Rectangle with Corners Rounded 14">
            <a:extLst>
              <a:ext uri="{FF2B5EF4-FFF2-40B4-BE49-F238E27FC236}">
                <a16:creationId xmlns:a16="http://schemas.microsoft.com/office/drawing/2014/main" id="{C5C595CE-B7F4-4D5E-A864-1E044BBD6CB2}"/>
              </a:ext>
            </a:extLst>
          </p:cNvPr>
          <p:cNvSpPr/>
          <p:nvPr/>
        </p:nvSpPr>
        <p:spPr>
          <a:xfrm>
            <a:off x="1714773" y="2015507"/>
            <a:ext cx="3827720" cy="2453461"/>
          </a:xfrm>
          <a:prstGeom prst="cloudCallout">
            <a:avLst>
              <a:gd name="adj1" fmla="val -59741"/>
              <a:gd name="adj2" fmla="val 66793"/>
            </a:avLst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Today we are going to count on using number steps that are smaller than 1.</a:t>
            </a:r>
          </a:p>
        </p:txBody>
      </p:sp>
      <p:sp>
        <p:nvSpPr>
          <p:cNvPr id="9" name="Speech Bubble: Rectangle with Corners Rounded 14">
            <a:extLst>
              <a:ext uri="{FF2B5EF4-FFF2-40B4-BE49-F238E27FC236}">
                <a16:creationId xmlns:a16="http://schemas.microsoft.com/office/drawing/2014/main" id="{C5C595CE-B7F4-4D5E-A864-1E044BBD6CB2}"/>
              </a:ext>
            </a:extLst>
          </p:cNvPr>
          <p:cNvSpPr/>
          <p:nvPr/>
        </p:nvSpPr>
        <p:spPr>
          <a:xfrm>
            <a:off x="4583447" y="3336053"/>
            <a:ext cx="3686345" cy="2374123"/>
          </a:xfrm>
          <a:prstGeom prst="cloudCallout">
            <a:avLst>
              <a:gd name="adj1" fmla="val 57666"/>
              <a:gd name="adj2" fmla="val 65672"/>
            </a:avLst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We have met numbers like this before – remember, we call them </a:t>
            </a:r>
            <a:r>
              <a:rPr lang="en-GB" b="1" dirty="0">
                <a:solidFill>
                  <a:srgbClr val="FF0000"/>
                </a:solidFill>
                <a:latin typeface="Myriad Pro Light" panose="020B0603030403020204" pitchFamily="34" charset="0"/>
              </a:rPr>
              <a:t>fractions</a:t>
            </a: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4784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3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2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Count on in fraction steps.</a:t>
            </a:r>
          </a:p>
        </p:txBody>
      </p:sp>
      <p:sp>
        <p:nvSpPr>
          <p:cNvPr id="5" name="Speech Bubble: Rectangle with Corners Rounded 14">
            <a:extLst>
              <a:ext uri="{FF2B5EF4-FFF2-40B4-BE49-F238E27FC236}">
                <a16:creationId xmlns:a16="http://schemas.microsoft.com/office/drawing/2014/main" id="{C5C595CE-B7F4-4D5E-A864-1E044BBD6CB2}"/>
              </a:ext>
            </a:extLst>
          </p:cNvPr>
          <p:cNvSpPr/>
          <p:nvPr/>
        </p:nvSpPr>
        <p:spPr>
          <a:xfrm>
            <a:off x="2746130" y="1288754"/>
            <a:ext cx="3827720" cy="2453461"/>
          </a:xfrm>
          <a:prstGeom prst="cloudCallout">
            <a:avLst>
              <a:gd name="adj1" fmla="val -59741"/>
              <a:gd name="adj2" fmla="val 66793"/>
            </a:avLst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Using your half circles, we are going to hold them up one at a time to count on in halves.</a:t>
            </a:r>
          </a:p>
        </p:txBody>
      </p:sp>
    </p:spTree>
    <p:extLst>
      <p:ext uri="{BB962C8B-B14F-4D97-AF65-F5344CB8AC3E}">
        <p14:creationId xmlns:p14="http://schemas.microsoft.com/office/powerpoint/2010/main" val="169277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4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2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Count on in fraction steps.</a:t>
            </a:r>
          </a:p>
        </p:txBody>
      </p:sp>
      <p:sp>
        <p:nvSpPr>
          <p:cNvPr id="5" name="Speech Bubble: Rectangle with Corners Rounded 14">
            <a:extLst>
              <a:ext uri="{FF2B5EF4-FFF2-40B4-BE49-F238E27FC236}">
                <a16:creationId xmlns:a16="http://schemas.microsoft.com/office/drawing/2014/main" id="{C5C595CE-B7F4-4D5E-A864-1E044BBD6CB2}"/>
              </a:ext>
            </a:extLst>
          </p:cNvPr>
          <p:cNvSpPr/>
          <p:nvPr/>
        </p:nvSpPr>
        <p:spPr>
          <a:xfrm>
            <a:off x="5783090" y="70758"/>
            <a:ext cx="3267125" cy="2140437"/>
          </a:xfrm>
          <a:prstGeom prst="cloudCallout">
            <a:avLst>
              <a:gd name="adj1" fmla="val -59741"/>
              <a:gd name="adj2" fmla="val 66793"/>
            </a:avLst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Numbers that have a whole and a fraction part are called </a:t>
            </a:r>
            <a:r>
              <a:rPr lang="en-GB" b="1" dirty="0">
                <a:solidFill>
                  <a:srgbClr val="FF0000"/>
                </a:solidFill>
                <a:latin typeface="Myriad Pro Light" panose="020B0603030403020204" pitchFamily="34" charset="0"/>
              </a:rPr>
              <a:t>mixed numbers.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38" y="2913321"/>
            <a:ext cx="8880420" cy="1625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076061" y="3541159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baseline="30000" dirty="0">
                <a:solidFill>
                  <a:srgbClr val="FF0000"/>
                </a:solidFill>
              </a:rPr>
              <a:t>1</a:t>
            </a:r>
            <a:r>
              <a:rPr lang="en-GB" b="1" dirty="0">
                <a:solidFill>
                  <a:srgbClr val="FF0000"/>
                </a:solidFill>
              </a:rPr>
              <a:t>/</a:t>
            </a:r>
            <a:r>
              <a:rPr lang="en-GB" b="1" baseline="-25000" dirty="0">
                <a:solidFill>
                  <a:srgbClr val="FF0000"/>
                </a:solidFill>
              </a:rPr>
              <a:t>2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674489" y="3542413"/>
            <a:ext cx="6110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1 </a:t>
            </a:r>
            <a:r>
              <a:rPr lang="en-GB" b="1" baseline="30000" dirty="0">
                <a:solidFill>
                  <a:srgbClr val="FF0000"/>
                </a:solidFill>
              </a:rPr>
              <a:t>1</a:t>
            </a:r>
            <a:r>
              <a:rPr lang="en-GB" b="1" dirty="0">
                <a:solidFill>
                  <a:srgbClr val="FF0000"/>
                </a:solidFill>
              </a:rPr>
              <a:t>/</a:t>
            </a:r>
            <a:r>
              <a:rPr lang="en-GB" b="1" baseline="-25000" dirty="0">
                <a:solidFill>
                  <a:srgbClr val="FF0000"/>
                </a:solidFill>
              </a:rPr>
              <a:t>2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304365" y="3542413"/>
            <a:ext cx="6110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2 </a:t>
            </a:r>
            <a:r>
              <a:rPr lang="en-GB" b="1" baseline="30000" dirty="0">
                <a:solidFill>
                  <a:srgbClr val="FF0000"/>
                </a:solidFill>
              </a:rPr>
              <a:t>1</a:t>
            </a:r>
            <a:r>
              <a:rPr lang="en-GB" b="1" dirty="0">
                <a:solidFill>
                  <a:srgbClr val="FF0000"/>
                </a:solidFill>
              </a:rPr>
              <a:t>/</a:t>
            </a:r>
            <a:r>
              <a:rPr lang="en-GB" b="1" baseline="-25000" dirty="0">
                <a:solidFill>
                  <a:srgbClr val="FF0000"/>
                </a:solidFill>
              </a:rPr>
              <a:t>2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871344" y="3542413"/>
            <a:ext cx="6110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3 </a:t>
            </a:r>
            <a:r>
              <a:rPr lang="en-GB" b="1" baseline="30000" dirty="0">
                <a:solidFill>
                  <a:srgbClr val="FF0000"/>
                </a:solidFill>
              </a:rPr>
              <a:t>1</a:t>
            </a:r>
            <a:r>
              <a:rPr lang="en-GB" b="1" dirty="0">
                <a:solidFill>
                  <a:srgbClr val="FF0000"/>
                </a:solidFill>
              </a:rPr>
              <a:t>/</a:t>
            </a:r>
            <a:r>
              <a:rPr lang="en-GB" b="1" baseline="-25000" dirty="0">
                <a:solidFill>
                  <a:srgbClr val="FF0000"/>
                </a:solidFill>
              </a:rPr>
              <a:t>2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498126" y="3542413"/>
            <a:ext cx="6110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4 </a:t>
            </a:r>
            <a:r>
              <a:rPr lang="en-GB" b="1" baseline="30000" dirty="0">
                <a:solidFill>
                  <a:srgbClr val="FF0000"/>
                </a:solidFill>
              </a:rPr>
              <a:t>1</a:t>
            </a:r>
            <a:r>
              <a:rPr lang="en-GB" b="1" dirty="0">
                <a:solidFill>
                  <a:srgbClr val="FF0000"/>
                </a:solidFill>
              </a:rPr>
              <a:t>/</a:t>
            </a:r>
            <a:r>
              <a:rPr lang="en-GB" b="1" baseline="-25000" dirty="0">
                <a:solidFill>
                  <a:srgbClr val="FF0000"/>
                </a:solidFill>
              </a:rPr>
              <a:t>2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C5C595CE-B7F4-4D5E-A864-1E044BBD6CB2}"/>
              </a:ext>
            </a:extLst>
          </p:cNvPr>
          <p:cNvSpPr/>
          <p:nvPr/>
        </p:nvSpPr>
        <p:spPr>
          <a:xfrm>
            <a:off x="116681" y="676708"/>
            <a:ext cx="2704750" cy="1622012"/>
          </a:xfrm>
          <a:prstGeom prst="cloudCallout">
            <a:avLst>
              <a:gd name="adj1" fmla="val -34802"/>
              <a:gd name="adj2" fmla="val 82766"/>
            </a:avLst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Let’s start back at the beginning.</a:t>
            </a:r>
          </a:p>
        </p:txBody>
      </p:sp>
    </p:spTree>
    <p:extLst>
      <p:ext uri="{BB962C8B-B14F-4D97-AF65-F5344CB8AC3E}">
        <p14:creationId xmlns:p14="http://schemas.microsoft.com/office/powerpoint/2010/main" val="169277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  <p:bldP spid="9" grpId="0"/>
      <p:bldP spid="11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5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2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Count on in fraction steps.</a:t>
            </a:r>
          </a:p>
        </p:txBody>
      </p:sp>
      <p:sp>
        <p:nvSpPr>
          <p:cNvPr id="5" name="Speech Bubble: Rectangle with Corners Rounded 10">
            <a:extLst>
              <a:ext uri="{FF2B5EF4-FFF2-40B4-BE49-F238E27FC236}">
                <a16:creationId xmlns:a16="http://schemas.microsoft.com/office/drawing/2014/main" id="{C268CD3D-D163-46C6-9AC4-5F4BD7505D13}"/>
              </a:ext>
            </a:extLst>
          </p:cNvPr>
          <p:cNvSpPr/>
          <p:nvPr/>
        </p:nvSpPr>
        <p:spPr>
          <a:xfrm>
            <a:off x="69733" y="533979"/>
            <a:ext cx="3290081" cy="1794551"/>
          </a:xfrm>
          <a:prstGeom prst="flowChartTerminator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dirty="0">
                <a:solidFill>
                  <a:srgbClr val="253746"/>
                </a:solidFill>
              </a:rPr>
              <a:t>Now </a:t>
            </a:r>
            <a:r>
              <a:rPr lang="en-GB" dirty="0" smtClean="0">
                <a:solidFill>
                  <a:srgbClr val="253746"/>
                </a:solidFill>
              </a:rPr>
              <a:t>cut </a:t>
            </a:r>
            <a:r>
              <a:rPr lang="en-GB" smtClean="0">
                <a:solidFill>
                  <a:srgbClr val="253746"/>
                </a:solidFill>
              </a:rPr>
              <a:t>out </a:t>
            </a:r>
            <a:r>
              <a:rPr lang="en-GB">
                <a:solidFill>
                  <a:srgbClr val="253746"/>
                </a:solidFill>
              </a:rPr>
              <a:t>5</a:t>
            </a:r>
            <a:r>
              <a:rPr lang="en-GB" smtClean="0">
                <a:solidFill>
                  <a:srgbClr val="253746"/>
                </a:solidFill>
              </a:rPr>
              <a:t> </a:t>
            </a:r>
            <a:r>
              <a:rPr lang="en-GB" dirty="0">
                <a:solidFill>
                  <a:srgbClr val="253746"/>
                </a:solidFill>
              </a:rPr>
              <a:t>rectangles </a:t>
            </a:r>
            <a:r>
              <a:rPr lang="en-GB" dirty="0" smtClean="0">
                <a:solidFill>
                  <a:srgbClr val="253746"/>
                </a:solidFill>
              </a:rPr>
              <a:t>and fold </a:t>
            </a:r>
            <a:r>
              <a:rPr lang="en-GB" dirty="0">
                <a:solidFill>
                  <a:srgbClr val="253746"/>
                </a:solidFill>
              </a:rPr>
              <a:t>into quarters.</a:t>
            </a:r>
          </a:p>
          <a:p>
            <a:pPr algn="ctr">
              <a:lnSpc>
                <a:spcPct val="114000"/>
              </a:lnSpc>
            </a:pPr>
            <a:r>
              <a:rPr lang="en-GB" dirty="0">
                <a:solidFill>
                  <a:srgbClr val="253746"/>
                </a:solidFill>
              </a:rPr>
              <a:t>Children should fold them twice so that only ¼ is showing.</a:t>
            </a:r>
          </a:p>
        </p:txBody>
      </p:sp>
      <p:sp>
        <p:nvSpPr>
          <p:cNvPr id="6" name="Speech Bubble: Rectangle with Corners Rounded 14">
            <a:extLst>
              <a:ext uri="{FF2B5EF4-FFF2-40B4-BE49-F238E27FC236}">
                <a16:creationId xmlns:a16="http://schemas.microsoft.com/office/drawing/2014/main" id="{C5C595CE-B7F4-4D5E-A864-1E044BBD6CB2}"/>
              </a:ext>
            </a:extLst>
          </p:cNvPr>
          <p:cNvSpPr/>
          <p:nvPr/>
        </p:nvSpPr>
        <p:spPr>
          <a:xfrm>
            <a:off x="3435962" y="1431254"/>
            <a:ext cx="4579702" cy="3120019"/>
          </a:xfrm>
          <a:prstGeom prst="cloudCallout">
            <a:avLst>
              <a:gd name="adj1" fmla="val -59741"/>
              <a:gd name="adj2" fmla="val 66793"/>
            </a:avLst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Using your quarter rectangles, we are going to hold them up one at a time and unfold them to count on in quarters.</a:t>
            </a:r>
          </a:p>
        </p:txBody>
      </p:sp>
    </p:spTree>
    <p:extLst>
      <p:ext uri="{BB962C8B-B14F-4D97-AF65-F5344CB8AC3E}">
        <p14:creationId xmlns:p14="http://schemas.microsoft.com/office/powerpoint/2010/main" val="169277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6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2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Count on in fraction steps.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363" y="2676706"/>
            <a:ext cx="8676167" cy="14713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897967" y="3275688"/>
            <a:ext cx="3561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¼ </a:t>
            </a:r>
            <a:endParaRPr lang="en-GB" sz="2000" b="1" dirty="0">
              <a:solidFill>
                <a:srgbClr val="FF0000"/>
              </a:solidFill>
              <a:latin typeface="Myriad Pro Ligh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03141" y="3275688"/>
            <a:ext cx="4090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½</a:t>
            </a:r>
            <a:r>
              <a:rPr lang="en-GB" sz="2000" b="1" dirty="0">
                <a:solidFill>
                  <a:srgbClr val="FF0000"/>
                </a:solidFill>
                <a:latin typeface="Myriad Pro Light"/>
              </a:rPr>
              <a:t> </a:t>
            </a:r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 </a:t>
            </a:r>
            <a:endParaRPr lang="en-GB" sz="2000" b="1" dirty="0">
              <a:solidFill>
                <a:srgbClr val="FF0000"/>
              </a:solidFill>
              <a:latin typeface="Myriad Pro Ligh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23449" y="3275688"/>
            <a:ext cx="4090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¾</a:t>
            </a:r>
            <a:r>
              <a:rPr lang="en-GB" sz="2000" b="1" dirty="0">
                <a:solidFill>
                  <a:srgbClr val="FF0000"/>
                </a:solidFill>
                <a:latin typeface="Myriad Pro Light"/>
              </a:rPr>
              <a:t> </a:t>
            </a:r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 </a:t>
            </a:r>
            <a:endParaRPr lang="en-GB" sz="2000" b="1" dirty="0">
              <a:solidFill>
                <a:srgbClr val="FF0000"/>
              </a:solidFill>
              <a:latin typeface="Myriad Pro Ligh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438295" y="3275688"/>
            <a:ext cx="4475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1¼ </a:t>
            </a:r>
            <a:endParaRPr lang="en-GB" sz="2000" b="1" dirty="0">
              <a:solidFill>
                <a:srgbClr val="FF0000"/>
              </a:solidFill>
              <a:latin typeface="Myriad Pro Ligh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783598" y="3275688"/>
            <a:ext cx="5004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1½</a:t>
            </a:r>
            <a:r>
              <a:rPr lang="en-GB" sz="2000" b="1" dirty="0">
                <a:solidFill>
                  <a:srgbClr val="FF0000"/>
                </a:solidFill>
                <a:latin typeface="Myriad Pro Light"/>
              </a:rPr>
              <a:t> </a:t>
            </a:r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 </a:t>
            </a:r>
            <a:endParaRPr lang="en-GB" sz="2000" b="1" dirty="0">
              <a:solidFill>
                <a:srgbClr val="FF0000"/>
              </a:solidFill>
              <a:latin typeface="Myriad Pro Ligh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149477" y="3275688"/>
            <a:ext cx="5004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1¾</a:t>
            </a:r>
            <a:r>
              <a:rPr lang="en-GB" sz="2000" b="1" dirty="0">
                <a:solidFill>
                  <a:srgbClr val="FF0000"/>
                </a:solidFill>
                <a:latin typeface="Myriad Pro Light"/>
              </a:rPr>
              <a:t> </a:t>
            </a:r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 </a:t>
            </a:r>
            <a:endParaRPr lang="en-GB" sz="2000" b="1" dirty="0">
              <a:solidFill>
                <a:srgbClr val="FF0000"/>
              </a:solidFill>
              <a:latin typeface="Myriad Pro Ligh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872264" y="3275688"/>
            <a:ext cx="4475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2¼ </a:t>
            </a:r>
            <a:endParaRPr lang="en-GB" sz="2000" b="1" dirty="0">
              <a:solidFill>
                <a:srgbClr val="FF0000"/>
              </a:solidFill>
              <a:latin typeface="Myriad Pro Ligh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217567" y="3275688"/>
            <a:ext cx="5004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2½</a:t>
            </a:r>
            <a:r>
              <a:rPr lang="en-GB" sz="2000" b="1" dirty="0">
                <a:solidFill>
                  <a:srgbClr val="FF0000"/>
                </a:solidFill>
                <a:latin typeface="Myriad Pro Light"/>
              </a:rPr>
              <a:t> </a:t>
            </a:r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 </a:t>
            </a:r>
            <a:endParaRPr lang="en-GB" sz="2000" b="1" dirty="0">
              <a:solidFill>
                <a:srgbClr val="FF0000"/>
              </a:solidFill>
              <a:latin typeface="Myriad Pro Ligh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583446" y="3275688"/>
            <a:ext cx="5004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2¾</a:t>
            </a:r>
            <a:r>
              <a:rPr lang="en-GB" sz="2000" b="1" dirty="0">
                <a:solidFill>
                  <a:srgbClr val="FF0000"/>
                </a:solidFill>
                <a:latin typeface="Myriad Pro Light"/>
              </a:rPr>
              <a:t> </a:t>
            </a:r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 </a:t>
            </a:r>
            <a:endParaRPr lang="en-GB" sz="2000" b="1" dirty="0">
              <a:solidFill>
                <a:srgbClr val="FF0000"/>
              </a:solidFill>
              <a:latin typeface="Myriad Pro Ligh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437310" y="3275688"/>
            <a:ext cx="4475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3¼ </a:t>
            </a:r>
            <a:endParaRPr lang="en-GB" sz="2000" b="1" dirty="0">
              <a:solidFill>
                <a:srgbClr val="FF0000"/>
              </a:solidFill>
              <a:latin typeface="Myriad Pro Ligh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782613" y="3275688"/>
            <a:ext cx="5004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3½</a:t>
            </a:r>
            <a:r>
              <a:rPr lang="en-GB" sz="2000" b="1" dirty="0">
                <a:solidFill>
                  <a:srgbClr val="FF0000"/>
                </a:solidFill>
                <a:latin typeface="Myriad Pro Light"/>
              </a:rPr>
              <a:t> </a:t>
            </a:r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 </a:t>
            </a:r>
            <a:endParaRPr lang="en-GB" sz="2000" b="1" dirty="0">
              <a:solidFill>
                <a:srgbClr val="FF0000"/>
              </a:solidFill>
              <a:latin typeface="Myriad Pro Ligh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148492" y="3275688"/>
            <a:ext cx="5004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3¾</a:t>
            </a:r>
            <a:r>
              <a:rPr lang="en-GB" sz="2000" b="1" dirty="0">
                <a:solidFill>
                  <a:srgbClr val="FF0000"/>
                </a:solidFill>
                <a:latin typeface="Myriad Pro Light"/>
              </a:rPr>
              <a:t> </a:t>
            </a:r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 </a:t>
            </a:r>
            <a:endParaRPr lang="en-GB" sz="2000" b="1" dirty="0">
              <a:solidFill>
                <a:srgbClr val="FF0000"/>
              </a:solidFill>
              <a:latin typeface="Myriad Pro Ligh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916281" y="3275688"/>
            <a:ext cx="4475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4¼ </a:t>
            </a:r>
            <a:endParaRPr lang="en-GB" sz="2000" b="1" dirty="0">
              <a:solidFill>
                <a:srgbClr val="FF0000"/>
              </a:solidFill>
              <a:latin typeface="Myriad Pro Ligh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295886" y="3275688"/>
            <a:ext cx="5004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4½</a:t>
            </a:r>
            <a:r>
              <a:rPr lang="en-GB" sz="2000" b="1" dirty="0">
                <a:solidFill>
                  <a:srgbClr val="FF0000"/>
                </a:solidFill>
                <a:latin typeface="Myriad Pro Light"/>
              </a:rPr>
              <a:t> </a:t>
            </a:r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 </a:t>
            </a:r>
            <a:endParaRPr lang="en-GB" sz="2000" b="1" dirty="0">
              <a:solidFill>
                <a:srgbClr val="FF0000"/>
              </a:solidFill>
              <a:latin typeface="Myriad Pro Ligh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705149" y="3275688"/>
            <a:ext cx="5004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4¾</a:t>
            </a:r>
            <a:r>
              <a:rPr lang="en-GB" sz="2000" b="1" dirty="0">
                <a:solidFill>
                  <a:srgbClr val="FF0000"/>
                </a:solidFill>
                <a:latin typeface="Myriad Pro Light"/>
              </a:rPr>
              <a:t> </a:t>
            </a:r>
            <a:r>
              <a:rPr lang="en-GB" sz="2000" b="1" baseline="30000" dirty="0">
                <a:solidFill>
                  <a:srgbClr val="FF0000"/>
                </a:solidFill>
                <a:latin typeface="Myriad Pro Light"/>
              </a:rPr>
              <a:t> </a:t>
            </a:r>
            <a:endParaRPr lang="en-GB" sz="2000" b="1" dirty="0">
              <a:solidFill>
                <a:srgbClr val="FF0000"/>
              </a:solidFill>
              <a:latin typeface="Myriad Pro Light"/>
            </a:endParaRPr>
          </a:p>
        </p:txBody>
      </p:sp>
      <p:sp>
        <p:nvSpPr>
          <p:cNvPr id="24" name="Speech Bubble: Rectangle with Corners Rounded 14">
            <a:extLst>
              <a:ext uri="{FF2B5EF4-FFF2-40B4-BE49-F238E27FC236}">
                <a16:creationId xmlns:a16="http://schemas.microsoft.com/office/drawing/2014/main" id="{C5C595CE-B7F4-4D5E-A864-1E044BBD6CB2}"/>
              </a:ext>
            </a:extLst>
          </p:cNvPr>
          <p:cNvSpPr/>
          <p:nvPr/>
        </p:nvSpPr>
        <p:spPr>
          <a:xfrm>
            <a:off x="116681" y="538755"/>
            <a:ext cx="2704750" cy="1622012"/>
          </a:xfrm>
          <a:prstGeom prst="cloudCallout">
            <a:avLst>
              <a:gd name="adj1" fmla="val -34802"/>
              <a:gd name="adj2" fmla="val 82766"/>
            </a:avLst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Let’s start back at the beginning.</a:t>
            </a:r>
          </a:p>
        </p:txBody>
      </p:sp>
      <p:sp>
        <p:nvSpPr>
          <p:cNvPr id="25" name="Speech Bubble: Rectangle with Corners Rounded 14">
            <a:extLst>
              <a:ext uri="{FF2B5EF4-FFF2-40B4-BE49-F238E27FC236}">
                <a16:creationId xmlns:a16="http://schemas.microsoft.com/office/drawing/2014/main" id="{C5C595CE-B7F4-4D5E-A864-1E044BBD6CB2}"/>
              </a:ext>
            </a:extLst>
          </p:cNvPr>
          <p:cNvSpPr/>
          <p:nvPr/>
        </p:nvSpPr>
        <p:spPr>
          <a:xfrm>
            <a:off x="5088713" y="3801998"/>
            <a:ext cx="3855217" cy="2605948"/>
          </a:xfrm>
          <a:prstGeom prst="cloudCallout">
            <a:avLst>
              <a:gd name="adj1" fmla="val -81266"/>
              <a:gd name="adj2" fmla="val -34502"/>
            </a:avLst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Remember that the numbers that have a whole and a fraction part are called </a:t>
            </a:r>
            <a:r>
              <a:rPr lang="en-GB" b="1" dirty="0">
                <a:solidFill>
                  <a:srgbClr val="FF0000"/>
                </a:solidFill>
                <a:latin typeface="Myriad Pro Light" panose="020B0603030403020204" pitchFamily="34" charset="0"/>
              </a:rPr>
              <a:t>mixed numbers.</a:t>
            </a:r>
          </a:p>
        </p:txBody>
      </p:sp>
    </p:spTree>
    <p:extLst>
      <p:ext uri="{BB962C8B-B14F-4D97-AF65-F5344CB8AC3E}">
        <p14:creationId xmlns:p14="http://schemas.microsoft.com/office/powerpoint/2010/main" val="287095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7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034726-6954-4C02-A770-EBCE9F028B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1481" y="484633"/>
            <a:ext cx="8511596" cy="512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434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3635</TotalTime>
  <Words>573</Words>
  <Application>Microsoft Office PowerPoint</Application>
  <PresentationFormat>On-screen Show (4:3)</PresentationFormat>
  <Paragraphs>73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Myriad Pro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KJones</cp:lastModifiedBy>
  <cp:revision>254</cp:revision>
  <dcterms:created xsi:type="dcterms:W3CDTF">2018-09-13T11:08:58Z</dcterms:created>
  <dcterms:modified xsi:type="dcterms:W3CDTF">2020-05-19T12:39:15Z</dcterms:modified>
</cp:coreProperties>
</file>