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93" r:id="rId4"/>
    <p:sldId id="266" r:id="rId5"/>
    <p:sldId id="288" r:id="rId6"/>
    <p:sldId id="259" r:id="rId7"/>
    <p:sldId id="287" r:id="rId8"/>
    <p:sldId id="290" r:id="rId9"/>
    <p:sldId id="291" r:id="rId10"/>
    <p:sldId id="286" r:id="rId11"/>
    <p:sldId id="289" r:id="rId12"/>
    <p:sldId id="292" r:id="rId13"/>
    <p:sldId id="2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51508-922C-483E-A744-A620B4CB2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E14C54-0660-4351-AD31-6F9818839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48AF6-C0D0-431D-8E5E-FCFD43C76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4CE2D-0230-45E3-98A8-D21803850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F0A2F7-4B03-46E2-A98E-A18ABF0E2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6140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5C9C7-969E-4A5E-B43C-6BEA54F11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F478DB-A366-44BD-B6FA-E8A404C62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4DD1F7-BCE0-4BC6-A772-3650F0BA9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B959E-B7D4-4087-9ACA-CBBF9B9A8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7586E-890F-4E2E-AFAF-77C59352C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7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23C2AF-EB3D-4333-868A-DDD23ACB9C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FACDB8-C02E-4DD0-9A85-82F12579FF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ADC65-E77B-4E6E-ACCA-A9E69011E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7157F-F08D-40A9-A9D2-657135FC8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501167-7046-40B6-BF09-0C5AB8E52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272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A9EA1-CF81-4F00-8BFF-5883E76BD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6E1D89-A5FD-4916-8A8E-9C98B3147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556B2A-51A4-4DD3-A691-D94AC81F8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0420A-72BF-4119-8634-95061196E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B9593-2361-41CB-8D3E-E9AA528C6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6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E4902-7EF8-4B74-AFAF-917C506EF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8CECA5-50B3-48CB-BE35-65581BB39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60C847-12E2-45D5-BBF9-728C96068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D2F89-A156-4028-8A08-23E1A2E56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1AD1D-8E7D-4E36-B70D-5EC708772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660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6F1CB0-F07A-4C9C-A20E-895E77AAF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B0845-C25E-49C9-8C0F-1375A68F1A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54B049-87CD-404D-8322-F9847D66B2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523798-F7F8-4AE1-BB1F-736BB3896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176B86-6FE6-4F50-820F-3320ABA15E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09ACBC-23F6-4DE3-BB33-8D62D0F96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32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07D67-B357-4993-B36C-2A68B7F9D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0AB28-DE60-41EF-9621-F5EDA4ED0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01A456-6560-47CC-8129-8C4AC637DE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4C2B42-B9C1-488B-A41A-65CFA357B8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EE8A46-7091-4492-89EA-BC41419041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90D72B-325D-42C4-B362-3FCBEEAE1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C28948-5B78-46BD-8C11-94ECD2785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209587-CBEA-4FE0-911C-91968B898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124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72BF0-A50A-4D92-864A-B400189A8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797FCA-4E78-4421-AC92-00398E8EA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5B17D6-F5BD-4F12-A018-1C6D2030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745397-1A91-4373-B384-FC5E62E45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92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3A6166-93F7-4872-8B85-BBCB72A19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7C47DE-C512-4EC3-87BB-87E9A38A9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5C5F22-FAE1-466A-BD60-0F5CED43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739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680FD-4E7D-4D1D-A1BE-E9E7B01CF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786C5-3B76-4736-B0D9-F84979514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B8AE56-A6B1-48DF-9D2D-268BFA8656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220D4-A272-44CE-80F4-E182DC57D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A10472-2A41-4D3A-9CDB-3B98D6F78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92B498-F5F3-4B0C-8417-FB2AD33D9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80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C746C-35AA-4267-9506-EC465766B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DD1AD8-F46D-4C0C-A92D-732DFE1B09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AB8B8-83FC-40E5-9035-BCE8A89E4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6C4A8E-46A6-4C1B-972D-1648E9221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F9A1EA-A18C-4044-B382-10D4B11D0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ED3BA3-2487-46AA-8A02-746789FA5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8872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41DBC7-F48C-4FF7-83D9-4246E41F2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7AB440-81EC-4A01-A625-1B0BD356B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BDAAE-0828-4F27-B17A-615E8B4C42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AF710-35E4-4A08-BB77-F9F25D7BFDD0}" type="datetimeFigureOut">
              <a:rPr lang="en-GB" smtClean="0"/>
              <a:t>03/07/2020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6DF44-4202-4354-9222-041389433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16A2C-ED4D-41E4-9F11-B528F4014D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3766F-3387-42D9-A4A9-AC3360020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72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nrich.maths.org/2725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nrich.maths.org/10421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nrich.maths.org/10421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nrich.maths.org/5429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hyperlink" Target="https://nrich.maths.org/5429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080DAB-E206-418F-A77C-5A08F6EA6B7D}"/>
              </a:ext>
            </a:extLst>
          </p:cNvPr>
          <p:cNvSpPr txBox="1"/>
          <p:nvPr/>
        </p:nvSpPr>
        <p:spPr>
          <a:xfrm>
            <a:off x="116114" y="145143"/>
            <a:ext cx="10544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4. Problem solving involving multiplication.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9317" y="1223889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Starter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967" y="1880359"/>
            <a:ext cx="5856724" cy="304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447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screenshot of a tree&#10;&#10;Description automatically generated">
            <a:extLst>
              <a:ext uri="{FF2B5EF4-FFF2-40B4-BE49-F238E27FC236}">
                <a16:creationId xmlns:a16="http://schemas.microsoft.com/office/drawing/2014/main" id="{959B7171-DF57-4A05-A847-95CBDC03EE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2170" y="126609"/>
            <a:ext cx="97276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043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9AFBBB-39EC-46D8-9CBB-BDF430CE2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06" y="3724422"/>
            <a:ext cx="10314387" cy="29857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A6C8414-D045-41E7-9840-C450FEF033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431" y="147835"/>
            <a:ext cx="3689488" cy="328116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7A981E6-F737-458F-BE9B-1B40D0DBD7D7}"/>
              </a:ext>
            </a:extLst>
          </p:cNvPr>
          <p:cNvSpPr txBox="1"/>
          <p:nvPr/>
        </p:nvSpPr>
        <p:spPr>
          <a:xfrm>
            <a:off x="407963" y="1041009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8F2AF4-F1C5-4165-BCEE-F502D5301E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994" y="327546"/>
            <a:ext cx="3571429" cy="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006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EB124A-D514-40DB-80B0-A50E23C02702}"/>
              </a:ext>
            </a:extLst>
          </p:cNvPr>
          <p:cNvSpPr txBox="1"/>
          <p:nvPr/>
        </p:nvSpPr>
        <p:spPr>
          <a:xfrm>
            <a:off x="217718" y="1225689"/>
            <a:ext cx="117565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100 Square: Blue numbers are all multiples of 7, pink numbers are multiples of 5, maroon numbers are multiples of 5 </a:t>
            </a:r>
            <a:r>
              <a:rPr lang="en-GB" sz="2400" u="sng" dirty="0">
                <a:latin typeface="Comic Sans MS" panose="030F0702030302020204" pitchFamily="66" charset="0"/>
              </a:rPr>
              <a:t>and</a:t>
            </a:r>
            <a:r>
              <a:rPr lang="en-GB" sz="2400" dirty="0">
                <a:latin typeface="Comic Sans MS" panose="030F0702030302020204" pitchFamily="66" charset="0"/>
              </a:rPr>
              <a:t> 7.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First 3 x 3 square: Pink numbers are multiples of 2, blue numbers are multiples of 7. Multiples of 2 and 7 would be maroon.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Second 3 x 3 square: Blue numbers are multiples of 11, maroon numbers are multiples of 11 and 8. Multiples of 8 would be pink.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Third 3 x 3 square: Blue numbers are multiples of 6, pink numbers are multiples of 9, maroon numbers are multiples of 6 and 9.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Fourth 3 x 3 square: Blue squares are multiples of 9, pink squares are multiples of 4 or 8.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731655-40E0-4711-90AF-3D86F5A53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46" y="502961"/>
            <a:ext cx="2580952" cy="3809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54F83FB-51C7-426F-9615-CF0D8B7F18B7}"/>
              </a:ext>
            </a:extLst>
          </p:cNvPr>
          <p:cNvSpPr txBox="1"/>
          <p:nvPr/>
        </p:nvSpPr>
        <p:spPr>
          <a:xfrm>
            <a:off x="3149599" y="50296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198511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EB82C1-89F3-40E5-B927-6B594F933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4902" y="1217545"/>
            <a:ext cx="8702195" cy="54411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3B897B-1EC5-4BF7-A7A4-225A1ADD61DF}"/>
              </a:ext>
            </a:extLst>
          </p:cNvPr>
          <p:cNvSpPr txBox="1"/>
          <p:nvPr/>
        </p:nvSpPr>
        <p:spPr>
          <a:xfrm>
            <a:off x="4718768" y="312157"/>
            <a:ext cx="1574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B7C10B-7990-4ED1-84FC-464A425790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902" y="352514"/>
            <a:ext cx="258095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124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080DAB-E206-418F-A77C-5A08F6EA6B7D}"/>
              </a:ext>
            </a:extLst>
          </p:cNvPr>
          <p:cNvSpPr txBox="1"/>
          <p:nvPr/>
        </p:nvSpPr>
        <p:spPr>
          <a:xfrm>
            <a:off x="116114" y="145143"/>
            <a:ext cx="10544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4. Problem solving involving multiplication.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9317" y="1223889"/>
            <a:ext cx="2550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Starter: Answer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337" y="1861629"/>
            <a:ext cx="6150508" cy="4016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71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080DAB-E206-418F-A77C-5A08F6EA6B7D}"/>
              </a:ext>
            </a:extLst>
          </p:cNvPr>
          <p:cNvSpPr txBox="1"/>
          <p:nvPr/>
        </p:nvSpPr>
        <p:spPr>
          <a:xfrm>
            <a:off x="116114" y="145143"/>
            <a:ext cx="10544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4. Problem solving involving multiplication.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3AAD1D-3255-4D8D-8DEC-5CBFA78B4BAC}"/>
              </a:ext>
            </a:extLst>
          </p:cNvPr>
          <p:cNvSpPr txBox="1"/>
          <p:nvPr/>
        </p:nvSpPr>
        <p:spPr>
          <a:xfrm>
            <a:off x="624114" y="1680086"/>
            <a:ext cx="10943772" cy="304698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Today’s problems will need you to use your multiplication knowledge alongside your other problem-solving skills.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Orange: Nineteen hexagons and Multiply multiples 1.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Start with Nineteen hexagons but if you finish this problem quickly, please try the Multiply multiples problem too.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38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C94261-ECD9-4AC7-8E3B-4C3B196CE6BA}"/>
              </a:ext>
            </a:extLst>
          </p:cNvPr>
          <p:cNvSpPr txBox="1"/>
          <p:nvPr/>
        </p:nvSpPr>
        <p:spPr>
          <a:xfrm>
            <a:off x="116114" y="997914"/>
            <a:ext cx="118554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Yellow</a:t>
            </a:r>
            <a:r>
              <a:rPr lang="en-GB" sz="2400" dirty="0">
                <a:latin typeface="Comic Sans MS" panose="030F0702030302020204" pitchFamily="66" charset="0"/>
              </a:rPr>
              <a:t>, </a:t>
            </a:r>
            <a:r>
              <a:rPr lang="en-GB" sz="2400" dirty="0">
                <a:highlight>
                  <a:srgbClr val="00FF00"/>
                </a:highlight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 and </a:t>
            </a:r>
            <a:r>
              <a:rPr lang="en-GB" sz="2400" dirty="0">
                <a:highlight>
                  <a:srgbClr val="FF00FF"/>
                </a:highlight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 Choose from Multiples grid or Deca tree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Pick the problem that you think you will find most challenging – or try both!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u="sng" dirty="0">
                <a:latin typeface="Comic Sans MS" panose="030F0702030302020204" pitchFamily="66" charset="0"/>
              </a:rPr>
              <a:t>Multiples grid</a:t>
            </a:r>
          </a:p>
          <a:p>
            <a:endParaRPr lang="en-GB" sz="2400" u="sng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You will need to spot links between numbers and common factors/times tables to solve this problem. There are four parts to this question the first is a 100 square and then there are four 3 x 3 squares.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u="sng" dirty="0">
                <a:latin typeface="Comic Sans MS" panose="030F0702030302020204" pitchFamily="66" charset="0"/>
              </a:rPr>
              <a:t>Deca tree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Repeated multiplication and systematic working are needed to solve this problem.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Make jottings!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82B696-D4F3-4348-A16A-90BBF13F3F3F}"/>
              </a:ext>
            </a:extLst>
          </p:cNvPr>
          <p:cNvSpPr txBox="1"/>
          <p:nvPr/>
        </p:nvSpPr>
        <p:spPr>
          <a:xfrm>
            <a:off x="116114" y="145143"/>
            <a:ext cx="10455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w/c 6</a:t>
            </a:r>
            <a:r>
              <a:rPr lang="en-GB" sz="2800" baseline="30000" dirty="0">
                <a:latin typeface="Comic Sans MS" panose="030F0702030302020204" pitchFamily="66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</a:rPr>
              <a:t> July. Lesson 4. Problem solving involving multiplication</a:t>
            </a:r>
          </a:p>
        </p:txBody>
      </p:sp>
    </p:spTree>
    <p:extLst>
      <p:ext uri="{BB962C8B-B14F-4D97-AF65-F5344CB8AC3E}">
        <p14:creationId xmlns:p14="http://schemas.microsoft.com/office/powerpoint/2010/main" val="2062917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DE575A8-8BFA-4A53-A577-BF297C715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608" y="498791"/>
            <a:ext cx="5127887" cy="47616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B34D6A-2502-4D7E-A879-C4BBADF52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420" y="5189428"/>
            <a:ext cx="8828178" cy="15069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6FB692-61A1-435E-99AB-9A31D8FB90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0285" y="32124"/>
            <a:ext cx="3571429" cy="4666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4A238BF-7B14-4EF6-B850-7ECFBB42CB5F}"/>
              </a:ext>
            </a:extLst>
          </p:cNvPr>
          <p:cNvSpPr txBox="1"/>
          <p:nvPr/>
        </p:nvSpPr>
        <p:spPr>
          <a:xfrm>
            <a:off x="8764172" y="498791"/>
            <a:ext cx="295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5"/>
              </a:rPr>
              <a:t>https://nrich.maths.org/2725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016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3C653512-78F3-4E2B-A6AF-9800FE60D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57" y="634832"/>
            <a:ext cx="7993790" cy="43368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7A35F2-EA14-47B1-A049-9BDD036490FE}"/>
              </a:ext>
            </a:extLst>
          </p:cNvPr>
          <p:cNvSpPr txBox="1"/>
          <p:nvPr/>
        </p:nvSpPr>
        <p:spPr>
          <a:xfrm>
            <a:off x="8972259" y="819498"/>
            <a:ext cx="3069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2"/>
              </a:rPr>
              <a:t>https://nrich.maths.org/10421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33489A-BC03-4D9B-B871-D71E659AE4CF}"/>
              </a:ext>
            </a:extLst>
          </p:cNvPr>
          <p:cNvSpPr txBox="1"/>
          <p:nvPr/>
        </p:nvSpPr>
        <p:spPr>
          <a:xfrm>
            <a:off x="320220" y="5699948"/>
            <a:ext cx="114685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There are some hints and tips for getting started on the next page if you want them.</a:t>
            </a:r>
          </a:p>
        </p:txBody>
      </p:sp>
    </p:spTree>
    <p:extLst>
      <p:ext uri="{BB962C8B-B14F-4D97-AF65-F5344CB8AC3E}">
        <p14:creationId xmlns:p14="http://schemas.microsoft.com/office/powerpoint/2010/main" val="1590654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A7A35F2-EA14-47B1-A049-9BDD036490FE}"/>
              </a:ext>
            </a:extLst>
          </p:cNvPr>
          <p:cNvSpPr txBox="1"/>
          <p:nvPr/>
        </p:nvSpPr>
        <p:spPr>
          <a:xfrm>
            <a:off x="5819757" y="450166"/>
            <a:ext cx="3069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2"/>
              </a:rPr>
              <a:t>https://nrich.maths.org/10421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3DE4D3-9CD4-4047-B301-29944A40812C}"/>
              </a:ext>
            </a:extLst>
          </p:cNvPr>
          <p:cNvSpPr txBox="1"/>
          <p:nvPr/>
        </p:nvSpPr>
        <p:spPr>
          <a:xfrm>
            <a:off x="442172" y="1413067"/>
            <a:ext cx="1130765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Remember the relationship between ‘one times’ and ‘ten times’ a number.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e.g. 3 x 1 = 3 and 3 x 10 = 30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You might want to try working systematically. Can you make both sides equal 10, then 20, then 30 etc.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Is there more than one way of completing the equation for each total? Can any be made in lots of ways?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You might want to use counters to help – pieces of pasta can be a good alternative if you don’t have counters. </a:t>
            </a:r>
          </a:p>
        </p:txBody>
      </p:sp>
    </p:spTree>
    <p:extLst>
      <p:ext uri="{BB962C8B-B14F-4D97-AF65-F5344CB8AC3E}">
        <p14:creationId xmlns:p14="http://schemas.microsoft.com/office/powerpoint/2010/main" val="4267006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89C731-0F83-4FF0-8DA2-A15F5056D8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75" y="637170"/>
            <a:ext cx="5931325" cy="598267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815678-0437-4810-A19E-4486FB5E9E5B}"/>
              </a:ext>
            </a:extLst>
          </p:cNvPr>
          <p:cNvSpPr txBox="1"/>
          <p:nvPr/>
        </p:nvSpPr>
        <p:spPr>
          <a:xfrm>
            <a:off x="4906722" y="0"/>
            <a:ext cx="295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3"/>
              </a:rPr>
              <a:t>https://nrich.maths.org/5429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D0AC7F-88D1-4E88-9897-02BE0D3AB913}"/>
              </a:ext>
            </a:extLst>
          </p:cNvPr>
          <p:cNvSpPr txBox="1"/>
          <p:nvPr/>
        </p:nvSpPr>
        <p:spPr>
          <a:xfrm>
            <a:off x="6398671" y="1181686"/>
            <a:ext cx="559406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What do all the numbers shaded blue have in common?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do you notice about all the numbers shaded pink?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Can you work out why two of the numbers are shaded in maroon colour?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This problem continues on the next page.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B5F3B2-9D7D-4A47-9B76-86D0F5A007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675" y="256218"/>
            <a:ext cx="2580952" cy="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68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6815678-0437-4810-A19E-4486FB5E9E5B}"/>
              </a:ext>
            </a:extLst>
          </p:cNvPr>
          <p:cNvSpPr txBox="1"/>
          <p:nvPr/>
        </p:nvSpPr>
        <p:spPr>
          <a:xfrm>
            <a:off x="9021614" y="595086"/>
            <a:ext cx="2952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2"/>
              </a:rPr>
              <a:t>https://nrich.maths.org/5429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69244A-0727-4A71-9301-A992B46744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63" y="0"/>
            <a:ext cx="8033468" cy="32802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41B054-C302-4CC8-8044-FED0B2FF8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263" y="3280229"/>
            <a:ext cx="8033468" cy="8314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15CD0E-63ED-4038-8617-6ACA290A96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403" y="4335080"/>
            <a:ext cx="2406406" cy="21012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1740B8-7465-4B25-A996-5080E766F9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9806" y="4335079"/>
            <a:ext cx="2406406" cy="21012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B044F6-2975-4BFD-963A-2B3B1FE670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2456" y="4335078"/>
            <a:ext cx="2406406" cy="21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56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499</Words>
  <Application>Microsoft Office PowerPoint</Application>
  <PresentationFormat>Widescreen</PresentationFormat>
  <Paragraphs>57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DPreston</cp:lastModifiedBy>
  <cp:revision>13</cp:revision>
  <dcterms:created xsi:type="dcterms:W3CDTF">2020-07-01T11:23:31Z</dcterms:created>
  <dcterms:modified xsi:type="dcterms:W3CDTF">2020-07-03T13:58:19Z</dcterms:modified>
</cp:coreProperties>
</file>