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4"/>
  </p:notesMasterIdLst>
  <p:handoutMasterIdLst>
    <p:handoutMasterId r:id="rId15"/>
  </p:handoutMasterIdLst>
  <p:sldIdLst>
    <p:sldId id="332" r:id="rId3"/>
    <p:sldId id="333" r:id="rId4"/>
    <p:sldId id="319" r:id="rId5"/>
    <p:sldId id="320" r:id="rId6"/>
    <p:sldId id="337" r:id="rId7"/>
    <p:sldId id="338" r:id="rId8"/>
    <p:sldId id="339" r:id="rId9"/>
    <p:sldId id="334" r:id="rId10"/>
    <p:sldId id="321" r:id="rId11"/>
    <p:sldId id="335" r:id="rId12"/>
    <p:sldId id="33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4246" autoAdjust="0"/>
  </p:normalViewPr>
  <p:slideViewPr>
    <p:cSldViewPr snapToGrid="0">
      <p:cViewPr varScale="1">
        <p:scale>
          <a:sx n="69" d="100"/>
          <a:sy n="69" d="100"/>
        </p:scale>
        <p:origin x="14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790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Investigation:  Reflect polygons on a grid; identify how co-ordinates change.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As above but use four quadrants.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31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Reflect shapes in the first quadrant.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Reflect shape in the y-axis.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3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rickweb.co.uk/ks2numeracy-shape-and-weight.html#Sym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80987"/>
            <a:ext cx="8543925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29" y="166687"/>
            <a:ext cx="4357940" cy="599704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787" y="461473"/>
            <a:ext cx="5734915" cy="9116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8580" y="92141"/>
            <a:ext cx="198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</a:t>
            </a:r>
            <a:r>
              <a:rPr lang="en-GB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361709" y="1842655"/>
            <a:ext cx="32835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Twinkl reflection sheet: fill in the other half of the shape where the line of symmetry falls. Use a sharp pencil and make sure it is accurate.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12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543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Symmetry </a:t>
            </a:r>
            <a:r>
              <a:rPr lang="en-GB" i="1" dirty="0"/>
              <a:t>Sort</a:t>
            </a:r>
            <a:r>
              <a:rPr lang="en-GB" dirty="0"/>
              <a:t> game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>
                <a:hlinkClick r:id="rId2"/>
              </a:rPr>
              <a:t>Crickweb</a:t>
            </a:r>
            <a:r>
              <a:rPr lang="en-GB" dirty="0" smtClean="0">
                <a:hlinkClick r:id="rId2"/>
              </a:rPr>
              <a:t> | KS2 Numeracy Shape &amp; Weight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05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Reflect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a shape and write the new co-ordinates.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4E8CEE-FFCE-4B41-A16E-D32335CC6A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ight Triangle 2">
            <a:extLst>
              <a:ext uri="{FF2B5EF4-FFF2-40B4-BE49-F238E27FC236}">
                <a16:creationId xmlns:a16="http://schemas.microsoft.com/office/drawing/2014/main" id="{1AEF9572-D092-4FEE-A87A-814257727C32}"/>
              </a:ext>
            </a:extLst>
          </p:cNvPr>
          <p:cNvSpPr/>
          <p:nvPr/>
        </p:nvSpPr>
        <p:spPr>
          <a:xfrm>
            <a:off x="5063319" y="1760561"/>
            <a:ext cx="1023582" cy="2033517"/>
          </a:xfrm>
          <a:prstGeom prst="rtTriangle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871BCCA2-9C46-4A6F-9E25-84EFD8311324}"/>
              </a:ext>
            </a:extLst>
          </p:cNvPr>
          <p:cNvSpPr/>
          <p:nvPr/>
        </p:nvSpPr>
        <p:spPr>
          <a:xfrm>
            <a:off x="1285446" y="4727152"/>
            <a:ext cx="2705128" cy="1067272"/>
          </a:xfrm>
          <a:prstGeom prst="wedgeRoundRectCallout">
            <a:avLst>
              <a:gd name="adj1" fmla="val 43231"/>
              <a:gd name="adj2" fmla="val -7402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Pretend that there is a mirror on the y-axis. </a:t>
            </a:r>
          </a:p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We are going to reflect this triangle in the y-axis.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4D14B57F-5604-4D27-A18D-70CF9340A37D}"/>
              </a:ext>
            </a:extLst>
          </p:cNvPr>
          <p:cNvSpPr/>
          <p:nvPr/>
        </p:nvSpPr>
        <p:spPr>
          <a:xfrm flipH="1">
            <a:off x="3031160" y="1744519"/>
            <a:ext cx="1006056" cy="2049559"/>
          </a:xfrm>
          <a:prstGeom prst="rtTriangle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F25A6C63-255A-4F3B-9126-1577B2011DAD}"/>
              </a:ext>
            </a:extLst>
          </p:cNvPr>
          <p:cNvSpPr/>
          <p:nvPr/>
        </p:nvSpPr>
        <p:spPr>
          <a:xfrm>
            <a:off x="293948" y="1188854"/>
            <a:ext cx="2705128" cy="1265587"/>
          </a:xfrm>
          <a:prstGeom prst="wedgeRoundRectCallout">
            <a:avLst>
              <a:gd name="adj1" fmla="val 63987"/>
              <a:gd name="adj2" fmla="val 49231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I am just checking that each point is the same distance away from the y-axis as it was originally, and that it looks to be the same shape. 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2B74A2-161E-4795-88B7-C6C88A4882F4}"/>
              </a:ext>
            </a:extLst>
          </p:cNvPr>
          <p:cNvGrpSpPr/>
          <p:nvPr/>
        </p:nvGrpSpPr>
        <p:grpSpPr>
          <a:xfrm>
            <a:off x="5438274" y="4425628"/>
            <a:ext cx="3074461" cy="1413005"/>
            <a:chOff x="560935" y="4218353"/>
            <a:chExt cx="4099281" cy="1599935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77D09151-5B3C-4A62-9907-EAE92F590EBF}"/>
                </a:ext>
              </a:extLst>
            </p:cNvPr>
            <p:cNvSpPr/>
            <p:nvPr/>
          </p:nvSpPr>
          <p:spPr>
            <a:xfrm>
              <a:off x="560935" y="4609824"/>
              <a:ext cx="4099281" cy="1208464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with a partner to write the co-ordinates of the vertices of the original triangle and then those of the reflected triangle. 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EAE2F6A-76FD-44BF-AB56-FC70ABB84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CD1B648-816D-4742-B234-2D536AE818A6}"/>
              </a:ext>
            </a:extLst>
          </p:cNvPr>
          <p:cNvSpPr txBox="1"/>
          <p:nvPr/>
        </p:nvSpPr>
        <p:spPr>
          <a:xfrm>
            <a:off x="4606351" y="1375333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(2, </a:t>
            </a:r>
            <a:r>
              <a:rPr lang="en-GB" sz="2000" b="1" kern="0" noProof="0" dirty="0"/>
              <a:t>10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FE9EF8-EF43-4CC6-96BE-53CAECC3F04A}"/>
              </a:ext>
            </a:extLst>
          </p:cNvPr>
          <p:cNvSpPr txBox="1"/>
          <p:nvPr/>
        </p:nvSpPr>
        <p:spPr>
          <a:xfrm>
            <a:off x="5796954" y="3772858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(6, </a:t>
            </a:r>
            <a:r>
              <a:rPr lang="en-GB" sz="2000" b="1" kern="0" dirty="0"/>
              <a:t>2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833697-ACC0-459F-8935-2F7A09A05029}"/>
              </a:ext>
            </a:extLst>
          </p:cNvPr>
          <p:cNvSpPr txBox="1"/>
          <p:nvPr/>
        </p:nvSpPr>
        <p:spPr>
          <a:xfrm>
            <a:off x="4564918" y="3761774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(2,</a:t>
            </a:r>
            <a:r>
              <a:rPr kumimoji="0" lang="en-GB" sz="20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</a:rPr>
              <a:t> 2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48D5B3-ED4F-4BEF-A737-6AE12931CF80}"/>
              </a:ext>
            </a:extLst>
          </p:cNvPr>
          <p:cNvSpPr txBox="1"/>
          <p:nvPr/>
        </p:nvSpPr>
        <p:spPr>
          <a:xfrm>
            <a:off x="3609751" y="3772858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(-2, </a:t>
            </a:r>
            <a:r>
              <a:rPr lang="en-GB" sz="2000" b="1" kern="0" dirty="0">
                <a:solidFill>
                  <a:schemeClr val="accent1"/>
                </a:solidFill>
              </a:rPr>
              <a:t>2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03B9DB-6056-4C1A-BE1C-466800B43133}"/>
              </a:ext>
            </a:extLst>
          </p:cNvPr>
          <p:cNvSpPr txBox="1"/>
          <p:nvPr/>
        </p:nvSpPr>
        <p:spPr>
          <a:xfrm>
            <a:off x="2319329" y="3772858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(-6,</a:t>
            </a:r>
            <a:r>
              <a:rPr kumimoji="0" lang="en-GB" sz="2000" b="1" i="0" u="none" strike="noStrike" kern="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 2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5FECB5-FD54-46F1-BEDF-DB8F2FD779A1}"/>
              </a:ext>
            </a:extLst>
          </p:cNvPr>
          <p:cNvSpPr txBox="1"/>
          <p:nvPr/>
        </p:nvSpPr>
        <p:spPr>
          <a:xfrm>
            <a:off x="3535407" y="1386417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(-2, </a:t>
            </a:r>
            <a:r>
              <a:rPr lang="en-GB" sz="2000" b="1" kern="0" noProof="0" dirty="0">
                <a:solidFill>
                  <a:schemeClr val="accent1"/>
                </a:solidFill>
              </a:rPr>
              <a:t>10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6D8600B-1D57-40DD-8BE6-0C6A2FCF4C47}"/>
              </a:ext>
            </a:extLst>
          </p:cNvPr>
          <p:cNvGrpSpPr/>
          <p:nvPr/>
        </p:nvGrpSpPr>
        <p:grpSpPr>
          <a:xfrm>
            <a:off x="6411420" y="1436939"/>
            <a:ext cx="2576463" cy="769415"/>
            <a:chOff x="1167141" y="924770"/>
            <a:chExt cx="3435284" cy="871203"/>
          </a:xfrm>
        </p:grpSpPr>
        <p:sp>
          <p:nvSpPr>
            <p:cNvPr id="22" name="Speech Bubble: Rectangle with Corners Rounded 21">
              <a:extLst>
                <a:ext uri="{FF2B5EF4-FFF2-40B4-BE49-F238E27FC236}">
                  <a16:creationId xmlns:a16="http://schemas.microsoft.com/office/drawing/2014/main" id="{D9AB465F-46AA-423D-92ED-59A75D29C2E5}"/>
                </a:ext>
              </a:extLst>
            </p:cNvPr>
            <p:cNvSpPr/>
            <p:nvPr/>
          </p:nvSpPr>
          <p:spPr>
            <a:xfrm>
              <a:off x="1167141" y="924770"/>
              <a:ext cx="3205731" cy="871203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do you notice about the co-ordinates of the two triangles?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3EEF15D-D076-4F44-AA49-2BF8AFE691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94504" y="1168064"/>
              <a:ext cx="307921" cy="519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736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Reflect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a shape and write the new co-ordinates.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1E9707-2B6E-474A-B779-BB48AFBC28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Diamond 2">
            <a:extLst>
              <a:ext uri="{FF2B5EF4-FFF2-40B4-BE49-F238E27FC236}">
                <a16:creationId xmlns:a16="http://schemas.microsoft.com/office/drawing/2014/main" id="{FB17769F-AD13-4750-A2AF-E70E160B40CC}"/>
              </a:ext>
            </a:extLst>
          </p:cNvPr>
          <p:cNvSpPr/>
          <p:nvPr/>
        </p:nvSpPr>
        <p:spPr>
          <a:xfrm>
            <a:off x="2743202" y="2005263"/>
            <a:ext cx="1042737" cy="1556084"/>
          </a:xfrm>
          <a:prstGeom prst="diamond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B76B446B-2772-44A3-AB40-FC4EE134113F}"/>
              </a:ext>
            </a:extLst>
          </p:cNvPr>
          <p:cNvSpPr/>
          <p:nvPr/>
        </p:nvSpPr>
        <p:spPr>
          <a:xfrm>
            <a:off x="1285446" y="5021178"/>
            <a:ext cx="2705128" cy="773245"/>
          </a:xfrm>
          <a:prstGeom prst="wedgeRoundRectCallout">
            <a:avLst>
              <a:gd name="adj1" fmla="val 43231"/>
              <a:gd name="adj2" fmla="val -7402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We are going to reflect this rhombus in the y-axis.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F697868-B0CC-44F7-9343-F36F26FD0272}"/>
              </a:ext>
            </a:extLst>
          </p:cNvPr>
          <p:cNvGrpSpPr/>
          <p:nvPr/>
        </p:nvGrpSpPr>
        <p:grpSpPr>
          <a:xfrm>
            <a:off x="5438274" y="4425628"/>
            <a:ext cx="3074461" cy="1413005"/>
            <a:chOff x="560935" y="4218353"/>
            <a:chExt cx="4099281" cy="1599935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1B3BBBF1-A475-43B8-AEF6-3E766F0F2D0B}"/>
                </a:ext>
              </a:extLst>
            </p:cNvPr>
            <p:cNvSpPr/>
            <p:nvPr/>
          </p:nvSpPr>
          <p:spPr>
            <a:xfrm>
              <a:off x="560935" y="4609824"/>
              <a:ext cx="4099281" cy="1208464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with a partner to write the co-ordinates of the vertices of the original rhombus and then those of the reflected rhombus. 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5F391B1-F6BB-4B87-B1E1-D1A16B8B5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Diamond 12">
            <a:extLst>
              <a:ext uri="{FF2B5EF4-FFF2-40B4-BE49-F238E27FC236}">
                <a16:creationId xmlns:a16="http://schemas.microsoft.com/office/drawing/2014/main" id="{ED379862-4077-4064-8B9D-28FCFB542F1E}"/>
              </a:ext>
            </a:extLst>
          </p:cNvPr>
          <p:cNvSpPr/>
          <p:nvPr/>
        </p:nvSpPr>
        <p:spPr>
          <a:xfrm>
            <a:off x="5301918" y="1997243"/>
            <a:ext cx="1042737" cy="1556084"/>
          </a:xfrm>
          <a:prstGeom prst="diamond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930BC0-A7F3-4F2A-9682-0C78C201C98D}"/>
              </a:ext>
            </a:extLst>
          </p:cNvPr>
          <p:cNvSpPr txBox="1"/>
          <p:nvPr/>
        </p:nvSpPr>
        <p:spPr>
          <a:xfrm>
            <a:off x="5362598" y="1597133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(5, </a:t>
            </a:r>
            <a:r>
              <a:rPr lang="en-GB" sz="2000" b="1" kern="0" dirty="0"/>
              <a:t>9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718AFF-6D91-4853-98BC-43DD0482FA59}"/>
              </a:ext>
            </a:extLst>
          </p:cNvPr>
          <p:cNvSpPr txBox="1"/>
          <p:nvPr/>
        </p:nvSpPr>
        <p:spPr>
          <a:xfrm>
            <a:off x="6280487" y="2544310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(7, </a:t>
            </a:r>
            <a:r>
              <a:rPr lang="en-GB" sz="2000" b="1" kern="0" dirty="0"/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7C249B-5ADE-4A5B-9673-92FF55DF3652}"/>
              </a:ext>
            </a:extLst>
          </p:cNvPr>
          <p:cNvSpPr txBox="1"/>
          <p:nvPr/>
        </p:nvSpPr>
        <p:spPr>
          <a:xfrm>
            <a:off x="5374106" y="3574407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kern="0" dirty="0"/>
              <a:t>(5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 </a:t>
            </a:r>
            <a:r>
              <a:rPr lang="en-GB" sz="2000" b="1" kern="0" dirty="0"/>
              <a:t>3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E8C04B-01FE-4D16-9DC2-1B9787899BB8}"/>
              </a:ext>
            </a:extLst>
          </p:cNvPr>
          <p:cNvSpPr txBox="1"/>
          <p:nvPr/>
        </p:nvSpPr>
        <p:spPr>
          <a:xfrm>
            <a:off x="4456217" y="2544310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(3, </a:t>
            </a:r>
            <a:r>
              <a:rPr lang="en-GB" sz="2000" b="1" kern="0" dirty="0"/>
              <a:t>6)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717F55-9476-461B-B2B4-7C6BF63D55E6}"/>
              </a:ext>
            </a:extLst>
          </p:cNvPr>
          <p:cNvSpPr txBox="1"/>
          <p:nvPr/>
        </p:nvSpPr>
        <p:spPr>
          <a:xfrm>
            <a:off x="2767033" y="1591274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(-5, </a:t>
            </a:r>
            <a:r>
              <a:rPr lang="en-GB" sz="2000" b="1" kern="0" dirty="0">
                <a:solidFill>
                  <a:schemeClr val="accent1"/>
                </a:solidFill>
              </a:rPr>
              <a:t>9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984B85-3A81-4E35-A422-ED75D2E01E81}"/>
              </a:ext>
            </a:extLst>
          </p:cNvPr>
          <p:cNvSpPr txBox="1"/>
          <p:nvPr/>
        </p:nvSpPr>
        <p:spPr>
          <a:xfrm>
            <a:off x="3684922" y="253845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(-7, </a:t>
            </a:r>
            <a:r>
              <a:rPr lang="en-GB" sz="2000" b="1" kern="0" dirty="0">
                <a:solidFill>
                  <a:schemeClr val="accent1"/>
                </a:solidFill>
              </a:rPr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FB3CF0-8F2E-4412-AF61-D0613F89357D}"/>
              </a:ext>
            </a:extLst>
          </p:cNvPr>
          <p:cNvSpPr txBox="1"/>
          <p:nvPr/>
        </p:nvSpPr>
        <p:spPr>
          <a:xfrm>
            <a:off x="2778541" y="3568548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kern="0" dirty="0">
                <a:solidFill>
                  <a:schemeClr val="accent1"/>
                </a:solidFill>
              </a:rPr>
              <a:t>(-5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, </a:t>
            </a:r>
            <a:r>
              <a:rPr lang="en-GB" sz="2000" b="1" kern="0" dirty="0">
                <a:solidFill>
                  <a:schemeClr val="accent1"/>
                </a:solidFill>
              </a:rPr>
              <a:t>3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6C5F41-B6B9-41EB-AC8C-7D34250C4F30}"/>
              </a:ext>
            </a:extLst>
          </p:cNvPr>
          <p:cNvSpPr txBox="1"/>
          <p:nvPr/>
        </p:nvSpPr>
        <p:spPr>
          <a:xfrm>
            <a:off x="1860652" y="253845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(-3, </a:t>
            </a:r>
            <a:r>
              <a:rPr lang="en-GB" sz="2000" b="1" kern="0" dirty="0">
                <a:solidFill>
                  <a:schemeClr val="accent1"/>
                </a:solidFill>
              </a:rPr>
              <a:t>6)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1728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34" y="216044"/>
            <a:ext cx="8429625" cy="564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72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307137"/>
            <a:ext cx="83629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079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03" y="335712"/>
            <a:ext cx="82581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37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hangingPunct="0">
              <a:spcAft>
                <a:spcPts val="0"/>
              </a:spcAft>
            </a:pPr>
            <a:r>
              <a:rPr lang="en-GB" b="1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Twinkle Reflections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activity,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do all three sheets.</a:t>
            </a:r>
            <a:endParaRPr lang="en-GB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19" y="96982"/>
            <a:ext cx="2845985" cy="306690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504" y="0"/>
            <a:ext cx="2684724" cy="350505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262" y="126423"/>
            <a:ext cx="2728780" cy="30374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70343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EDA118-44D9-4DE6-8001-0BFA976EA2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" t="6587" r="9337" b="17430"/>
          <a:stretch/>
        </p:blipFill>
        <p:spPr>
          <a:xfrm>
            <a:off x="364894" y="99764"/>
            <a:ext cx="4549968" cy="5945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A57186-005B-4963-B3CC-F07EE1AB80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8" t="82115" r="10785" b="7826"/>
          <a:stretch/>
        </p:blipFill>
        <p:spPr>
          <a:xfrm>
            <a:off x="4185487" y="950338"/>
            <a:ext cx="4958513" cy="902596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807923" y="1148733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0" y="99764"/>
            <a:ext cx="198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 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and </a:t>
            </a:r>
            <a:r>
              <a:rPr lang="en-GB" b="1" dirty="0" smtClean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</a:t>
            </a:r>
            <a:r>
              <a:rPr lang="en-GB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03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8D6E34-62ED-4270-8EF9-873E57B3F75A}"/>
</file>

<file path=customXml/itemProps2.xml><?xml version="1.0" encoding="utf-8"?>
<ds:datastoreItem xmlns:ds="http://schemas.openxmlformats.org/officeDocument/2006/customXml" ds:itemID="{D193D5BD-E74B-425C-AA80-1238B6B7A45F}"/>
</file>

<file path=customXml/itemProps3.xml><?xml version="1.0" encoding="utf-8"?>
<ds:datastoreItem xmlns:ds="http://schemas.openxmlformats.org/officeDocument/2006/customXml" ds:itemID="{E0F88DF1-9A06-4DD0-BC3D-295BF200F78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2024</TotalTime>
  <Words>398</Words>
  <Application>Microsoft Office PowerPoint</Application>
  <PresentationFormat>On-screen Show (4:3)</PresentationFormat>
  <Paragraphs>62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Symmetry Sort game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194</cp:revision>
  <dcterms:created xsi:type="dcterms:W3CDTF">2018-09-13T11:08:58Z</dcterms:created>
  <dcterms:modified xsi:type="dcterms:W3CDTF">2021-01-27T16:56:35Z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