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96" r:id="rId3"/>
    <p:sldId id="297" r:id="rId4"/>
    <p:sldId id="298" r:id="rId5"/>
    <p:sldId id="299" r:id="rId6"/>
    <p:sldId id="300" r:id="rId7"/>
    <p:sldId id="29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688" autoAdjust="0"/>
    <p:restoredTop sz="94660"/>
  </p:normalViewPr>
  <p:slideViewPr>
    <p:cSldViewPr snapToGrid="0">
      <p:cViewPr>
        <p:scale>
          <a:sx n="70" d="100"/>
          <a:sy n="70" d="100"/>
        </p:scale>
        <p:origin x="-7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5/18/2020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kids.britannica.com/kids/browse/dictionary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Information texts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Tuesday 2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nd</a:t>
            </a:r>
            <a:r>
              <a:rPr lang="en-GB" sz="4000" dirty="0" smtClean="0">
                <a:latin typeface="Comic Sans MS" panose="030F0702030302020204" pitchFamily="66" charset="0"/>
              </a:rPr>
              <a:t> June</a:t>
            </a:r>
            <a:endParaRPr lang="en-GB" sz="4000" dirty="0" smtClean="0">
              <a:latin typeface="Comic Sans MS" panose="030F0702030302020204" pitchFamily="66" charset="0"/>
            </a:endParaRP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</a:t>
            </a:r>
            <a:r>
              <a:rPr lang="en-GB" sz="4000" dirty="0" smtClean="0">
                <a:latin typeface="Comic Sans MS" panose="030F0702030302020204" pitchFamily="66" charset="0"/>
              </a:rPr>
              <a:t>To use a dictionary.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Starter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Can you find a noun, adjective, verb and adverb in the </a:t>
            </a:r>
            <a:r>
              <a:rPr lang="en-GB" dirty="0" err="1" smtClean="0">
                <a:latin typeface="Comic Sans MS" pitchFamily="66" charset="0"/>
              </a:rPr>
              <a:t>Wario</a:t>
            </a:r>
            <a:r>
              <a:rPr lang="en-GB" dirty="0" smtClean="0">
                <a:latin typeface="Comic Sans MS" pitchFamily="66" charset="0"/>
              </a:rPr>
              <a:t> character profile?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 t="44483" b="29702"/>
          <a:stretch>
            <a:fillRect/>
          </a:stretch>
        </p:blipFill>
        <p:spPr bwMode="auto">
          <a:xfrm>
            <a:off x="1583283" y="3041461"/>
            <a:ext cx="8801811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t="35772" b="34300"/>
          <a:stretch>
            <a:fillRect/>
          </a:stretch>
        </p:blipFill>
        <p:spPr bwMode="auto">
          <a:xfrm>
            <a:off x="1724594" y="1477938"/>
            <a:ext cx="7992613" cy="293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/>
        </p:nvGrpSpPr>
        <p:grpSpPr>
          <a:xfrm>
            <a:off x="4550463" y="5555363"/>
            <a:ext cx="7641537" cy="1302637"/>
            <a:chOff x="192277" y="4612943"/>
            <a:chExt cx="7641537" cy="1302637"/>
          </a:xfrm>
        </p:grpSpPr>
        <p:pic>
          <p:nvPicPr>
            <p:cNvPr id="5" name="Picture 1"/>
            <p:cNvPicPr>
              <a:picLocks noChangeAspect="1" noChangeArrowheads="1"/>
            </p:cNvPicPr>
            <p:nvPr/>
          </p:nvPicPr>
          <p:blipFill>
            <a:blip r:embed="rId3"/>
            <a:srcRect t="77980"/>
            <a:stretch>
              <a:fillRect/>
            </a:stretch>
          </p:blipFill>
          <p:spPr bwMode="auto">
            <a:xfrm>
              <a:off x="192277" y="4612943"/>
              <a:ext cx="7641537" cy="1302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Content Placeholder 2"/>
            <p:cNvSpPr txBox="1">
              <a:spLocks/>
            </p:cNvSpPr>
            <p:nvPr/>
          </p:nvSpPr>
          <p:spPr>
            <a:xfrm>
              <a:off x="2197290" y="5115636"/>
              <a:ext cx="1828799" cy="605051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marL="228600" lvl="0" indent="-228600">
                <a:lnSpc>
                  <a:spcPct val="90000"/>
                </a:lnSpc>
                <a:spcBef>
                  <a:spcPts val="1000"/>
                </a:spcBef>
                <a:defRPr/>
              </a:pPr>
              <a:r>
                <a:rPr lang="en-GB" sz="2800" dirty="0" smtClean="0">
                  <a:latin typeface="Comic Sans MS" pitchFamily="66" charset="0"/>
                </a:rPr>
                <a:t>Adjective</a:t>
              </a:r>
              <a:endPara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endParaRPr>
            </a:p>
          </p:txBody>
        </p:sp>
        <p:sp>
          <p:nvSpPr>
            <p:cNvPr id="7" name="Content Placeholder 2"/>
            <p:cNvSpPr txBox="1">
              <a:spLocks/>
            </p:cNvSpPr>
            <p:nvPr/>
          </p:nvSpPr>
          <p:spPr>
            <a:xfrm>
              <a:off x="4289946" y="5101989"/>
              <a:ext cx="1619534" cy="605051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marL="228600" lvl="0" indent="-228600">
                <a:lnSpc>
                  <a:spcPct val="90000"/>
                </a:lnSpc>
                <a:spcBef>
                  <a:spcPts val="1000"/>
                </a:spcBef>
                <a:defRPr/>
              </a:pPr>
              <a:r>
                <a:rPr lang="en-GB" sz="2800" dirty="0" smtClean="0">
                  <a:latin typeface="Comic Sans MS" pitchFamily="66" charset="0"/>
                </a:rPr>
                <a:t>Adverb</a:t>
              </a:r>
              <a:endPara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endParaRPr>
            </a:p>
          </p:txBody>
        </p:sp>
        <p:sp>
          <p:nvSpPr>
            <p:cNvPr id="8" name="Content Placeholder 2"/>
            <p:cNvSpPr txBox="1">
              <a:spLocks/>
            </p:cNvSpPr>
            <p:nvPr/>
          </p:nvSpPr>
          <p:spPr>
            <a:xfrm>
              <a:off x="6418997" y="5088341"/>
              <a:ext cx="1144138" cy="605051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marL="228600" lvl="0" indent="-228600">
                <a:lnSpc>
                  <a:spcPct val="90000"/>
                </a:lnSpc>
                <a:spcBef>
                  <a:spcPts val="1000"/>
                </a:spcBef>
                <a:defRPr/>
              </a:pPr>
              <a:r>
                <a:rPr lang="en-GB" sz="2800" dirty="0" smtClean="0">
                  <a:latin typeface="Comic Sans MS" pitchFamily="66" charset="0"/>
                </a:rPr>
                <a:t>Verb</a:t>
              </a:r>
              <a:endPara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837063" y="5101989"/>
              <a:ext cx="1144138" cy="605051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marL="228600" lvl="0" indent="-228600">
                <a:lnSpc>
                  <a:spcPct val="90000"/>
                </a:lnSpc>
                <a:spcBef>
                  <a:spcPts val="1000"/>
                </a:spcBef>
                <a:defRPr/>
              </a:pPr>
              <a:r>
                <a:rPr lang="en-GB" sz="2800" dirty="0" smtClean="0">
                  <a:latin typeface="Comic Sans MS" pitchFamily="66" charset="0"/>
                </a:rPr>
                <a:t>Noun</a:t>
              </a:r>
              <a:endPara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endParaRPr>
            </a:p>
          </p:txBody>
        </p:sp>
      </p:grp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933735" y="556383"/>
            <a:ext cx="10515600" cy="699210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How many did you find?</a:t>
            </a:r>
            <a:endParaRPr lang="en-GB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3128" y="1825625"/>
            <a:ext cx="5430672" cy="4351338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Can you identify where the different parts of the dictionary entry are?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64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5014" y="1825625"/>
            <a:ext cx="5348785" cy="4351338"/>
          </a:xfrm>
        </p:spPr>
        <p:txBody>
          <a:bodyPr/>
          <a:lstStyle/>
          <a:p>
            <a:r>
              <a:rPr lang="en-GB" dirty="0" smtClean="0"/>
              <a:t>Some word can have more than one word class. </a:t>
            </a:r>
          </a:p>
          <a:p>
            <a:endParaRPr lang="en-GB" dirty="0" smtClean="0"/>
          </a:p>
          <a:p>
            <a:r>
              <a:rPr lang="en-GB" dirty="0" smtClean="0"/>
              <a:t>Can you think of any other examples, or find any in a dictionary?</a:t>
            </a:r>
            <a:endParaRPr lang="en-GB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910"/>
            <a:ext cx="5923128" cy="6880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069" y="6168788"/>
            <a:ext cx="11832609" cy="689211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>
                <a:latin typeface="Comic Sans MS" pitchFamily="66" charset="0"/>
              </a:rPr>
              <a:t>The word in blue are part of more than one word class. Can you describe why?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17958" cy="5972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3958"/>
            <a:ext cx="10515600" cy="5131557"/>
          </a:xfrm>
        </p:spPr>
        <p:txBody>
          <a:bodyPr>
            <a:normAutofit lnSpcReduction="10000"/>
          </a:bodyPr>
          <a:lstStyle/>
          <a:p>
            <a:pPr lvl="0"/>
            <a:r>
              <a:rPr lang="en-GB" sz="2400" dirty="0" smtClean="0">
                <a:latin typeface="Comic Sans MS" pitchFamily="66" charset="0"/>
              </a:rPr>
              <a:t>For today’s activity, you need a dictionary or use this online version:</a:t>
            </a:r>
          </a:p>
          <a:p>
            <a:pPr lvl="0">
              <a:buNone/>
            </a:pPr>
            <a:r>
              <a:rPr lang="en-GB" sz="2400" dirty="0" smtClean="0">
                <a:latin typeface="Comic Sans MS" pitchFamily="66" charset="0"/>
                <a:hlinkClick r:id="rId2"/>
              </a:rPr>
              <a:t>https://</a:t>
            </a:r>
            <a:r>
              <a:rPr lang="en-GB" sz="2400" dirty="0" smtClean="0">
                <a:latin typeface="Comic Sans MS" pitchFamily="66" charset="0"/>
                <a:hlinkClick r:id="rId2"/>
              </a:rPr>
              <a:t>kids.britannica.com/kids/browse/dictionary</a:t>
            </a:r>
            <a:r>
              <a:rPr lang="en-GB" sz="2400" dirty="0" smtClean="0">
                <a:latin typeface="Comic Sans MS" pitchFamily="66" charset="0"/>
              </a:rPr>
              <a:t> </a:t>
            </a:r>
            <a:endParaRPr lang="en-GB" sz="2400" dirty="0" smtClean="0"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Choose a 2 words from the word grid and use the dictionary definition template to write your own dictionary entry.</a:t>
            </a:r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Choose 3 words from the word grid and use the template to write your own dictionary entries.</a:t>
            </a:r>
            <a:endParaRPr lang="en-GB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Choose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3 or more words from the word grid and use the template to write your own dictionary entries. Choose at least one word in blue and write 2 entries for the word.</a:t>
            </a:r>
            <a:endParaRPr lang="en-GB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Howell’s Owls may want to try: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After you have written your dictionary entry, c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an you write a crazy story which uses all of the words from the word grid?</a:t>
            </a:r>
            <a:endParaRPr lang="en-GB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63212" y="2205284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0" y="3367619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0" y="4172835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58854"/>
            <a:ext cx="962167" cy="962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</TotalTime>
  <Words>221</Words>
  <Application>Microsoft Office PowerPoint</Application>
  <PresentationFormat>Custom</PresentationFormat>
  <Paragraphs>23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English  Information texts Miss Hurdman</vt:lpstr>
      <vt:lpstr>Starter</vt:lpstr>
      <vt:lpstr>Slide 3</vt:lpstr>
      <vt:lpstr>Slide 4</vt:lpstr>
      <vt:lpstr>Slide 5</vt:lpstr>
      <vt:lpstr>Slide 6</vt:lpstr>
      <vt:lpstr>Today’s activity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39</cp:revision>
  <dcterms:created xsi:type="dcterms:W3CDTF">2020-04-22T08:29:51Z</dcterms:created>
  <dcterms:modified xsi:type="dcterms:W3CDTF">2020-05-19T11:22:31Z</dcterms:modified>
</cp:coreProperties>
</file>