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84" r:id="rId11"/>
    <p:sldId id="286" r:id="rId12"/>
    <p:sldId id="285" r:id="rId13"/>
    <p:sldId id="269" r:id="rId14"/>
    <p:sldId id="271" r:id="rId15"/>
    <p:sldId id="288" r:id="rId16"/>
    <p:sldId id="287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9" autoAdjust="0"/>
    <p:restoredTop sz="94660"/>
  </p:normalViewPr>
  <p:slideViewPr>
    <p:cSldViewPr>
      <p:cViewPr varScale="1">
        <p:scale>
          <a:sx n="80" d="100"/>
          <a:sy n="80" d="100"/>
        </p:scale>
        <p:origin x="118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B5DAD-C969-48E0-9F3A-16B593049C7F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B2A56-8029-4595-AFBE-624C4064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625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22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034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1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53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0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9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86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90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7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007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7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0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arFAKF-M4_4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RHQYctGYkU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5stuzSh2Yz8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hyperlink" Target="https://youtu.be/BjTWsLG-40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ng.com/videos/search?q=ananse+and+the+tortoise+video&amp;docid=608027365661083638&amp;mid=112C1A70C7ACA687A64C112C1A70C7ACA687A64C&amp;view=detail&amp;FORM=VIR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en-GB" b="1" dirty="0">
                <a:solidFill>
                  <a:srgbClr val="0070C0"/>
                </a:solidFill>
              </a:rPr>
              <a:t>ENGLISH LESSONS MONDAY 4</a:t>
            </a:r>
            <a:r>
              <a:rPr lang="en-GB" b="1" baseline="30000" dirty="0">
                <a:solidFill>
                  <a:srgbClr val="0070C0"/>
                </a:solidFill>
              </a:rPr>
              <a:t>th</a:t>
            </a:r>
            <a:r>
              <a:rPr lang="en-GB" b="1" dirty="0">
                <a:solidFill>
                  <a:srgbClr val="0070C0"/>
                </a:solidFill>
              </a:rPr>
              <a:t> MAY TO FRIDAY 8</a:t>
            </a:r>
            <a:r>
              <a:rPr lang="en-GB" b="1" baseline="30000" dirty="0">
                <a:solidFill>
                  <a:srgbClr val="0070C0"/>
                </a:solidFill>
              </a:rPr>
              <a:t>TH</a:t>
            </a:r>
            <a:r>
              <a:rPr lang="en-GB" b="1" dirty="0">
                <a:solidFill>
                  <a:srgbClr val="0070C0"/>
                </a:solidFill>
              </a:rPr>
              <a:t> MAY</a:t>
            </a:r>
          </a:p>
        </p:txBody>
      </p:sp>
    </p:spTree>
    <p:extLst>
      <p:ext uri="{BB962C8B-B14F-4D97-AF65-F5344CB8AC3E}">
        <p14:creationId xmlns:p14="http://schemas.microsoft.com/office/powerpoint/2010/main" val="1123055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pic>
        <p:nvPicPr>
          <p:cNvPr id="4" name="Content Placeholder 3" descr="pr_y4_sum_f2_stories_other_cultures_0 [Compatibility Mode] -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6" t="22322" r="20250" b="12665"/>
          <a:stretch/>
        </p:blipFill>
        <p:spPr>
          <a:xfrm>
            <a:off x="827584" y="1700808"/>
            <a:ext cx="7204399" cy="4176464"/>
          </a:xfrm>
          <a:solidFill>
            <a:srgbClr val="FFFF99"/>
          </a:solidFill>
        </p:spPr>
      </p:pic>
    </p:spTree>
    <p:extLst>
      <p:ext uri="{BB962C8B-B14F-4D97-AF65-F5344CB8AC3E}">
        <p14:creationId xmlns:p14="http://schemas.microsoft.com/office/powerpoint/2010/main" val="621958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sz="2200" dirty="0">
                <a:solidFill>
                  <a:srgbClr val="0070C0"/>
                </a:solidFill>
              </a:rPr>
              <a:t>Story Mountain Answer</a:t>
            </a:r>
          </a:p>
        </p:txBody>
      </p:sp>
      <p:pic>
        <p:nvPicPr>
          <p:cNvPr id="6" name="Content Placeholder 5" descr="Ananse Story Mountain Model Answer -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25572" r="19375" b="4540"/>
          <a:stretch/>
        </p:blipFill>
        <p:spPr>
          <a:xfrm>
            <a:off x="809582" y="1916832"/>
            <a:ext cx="7524836" cy="4557295"/>
          </a:xfrm>
        </p:spPr>
      </p:pic>
      <p:sp>
        <p:nvSpPr>
          <p:cNvPr id="7" name="Rectangle 6"/>
          <p:cNvSpPr/>
          <p:nvPr/>
        </p:nvSpPr>
        <p:spPr>
          <a:xfrm>
            <a:off x="841452" y="1916832"/>
            <a:ext cx="7632848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01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Questions about </a:t>
            </a:r>
            <a:r>
              <a:rPr lang="en-GB" b="1" dirty="0" err="1">
                <a:solidFill>
                  <a:srgbClr val="0070C0"/>
                </a:solidFill>
              </a:rPr>
              <a:t>Ananse</a:t>
            </a:r>
            <a:r>
              <a:rPr lang="en-GB" b="1" dirty="0">
                <a:solidFill>
                  <a:srgbClr val="0070C0"/>
                </a:solidFill>
              </a:rPr>
              <a:t> and the Turtle to think about: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What do you think about the story?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What messages are there in the story?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Do you agree with the ending? Why? Why not? </a:t>
            </a:r>
          </a:p>
        </p:txBody>
      </p:sp>
    </p:spTree>
    <p:extLst>
      <p:ext uri="{BB962C8B-B14F-4D97-AF65-F5344CB8AC3E}">
        <p14:creationId xmlns:p14="http://schemas.microsoft.com/office/powerpoint/2010/main" val="47044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Tuesday 5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L.O. To explore more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stories </a:t>
            </a:r>
          </a:p>
          <a:p>
            <a:pPr marL="0" indent="0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Task:</a:t>
            </a:r>
            <a:r>
              <a:rPr lang="en-GB" dirty="0">
                <a:solidFill>
                  <a:srgbClr val="0070C0"/>
                </a:solidFill>
              </a:rPr>
              <a:t> Today, we would like you to read one story and watch another story about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think about the themes which run through the stories. Please see details on the next slide.</a:t>
            </a:r>
          </a:p>
        </p:txBody>
      </p:sp>
    </p:spTree>
    <p:extLst>
      <p:ext uri="{BB962C8B-B14F-4D97-AF65-F5344CB8AC3E}">
        <p14:creationId xmlns:p14="http://schemas.microsoft.com/office/powerpoint/2010/main" val="3626590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Read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Pot of Wisdom (saved as a PDF dated Tues 5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 and as an </a:t>
            </a:r>
            <a:r>
              <a:rPr lang="en-GB" dirty="0">
                <a:solidFill>
                  <a:schemeClr val="accent1"/>
                </a:solidFill>
              </a:rPr>
              <a:t>audio file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/>
                </a:solidFill>
                <a:hlinkClick r:id="rId2"/>
              </a:rPr>
              <a:t>https://youtu.be/arFAKF-M4_4</a:t>
            </a:r>
            <a:r>
              <a:rPr lang="en-GB" dirty="0">
                <a:solidFill>
                  <a:schemeClr val="accent1"/>
                </a:solidFill>
              </a:rPr>
              <a:t> </a:t>
            </a:r>
            <a:r>
              <a:rPr lang="en-GB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endParaRPr lang="en-GB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(Vocab check: </a:t>
            </a:r>
            <a:r>
              <a:rPr lang="en-GB" b="1" dirty="0">
                <a:solidFill>
                  <a:srgbClr val="0070C0"/>
                </a:solidFill>
              </a:rPr>
              <a:t>a sage</a:t>
            </a:r>
            <a:r>
              <a:rPr lang="en-GB" dirty="0">
                <a:solidFill>
                  <a:srgbClr val="0070C0"/>
                </a:solidFill>
              </a:rPr>
              <a:t> = a very wise man)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Have a think to yourself or discuss these questions with a grown-up: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4000" dirty="0">
                <a:solidFill>
                  <a:srgbClr val="0070C0"/>
                </a:solidFill>
              </a:rPr>
              <a:t>What is the story about? </a:t>
            </a:r>
          </a:p>
          <a:p>
            <a:pPr marL="0" indent="0">
              <a:buNone/>
            </a:pPr>
            <a:endParaRPr lang="en-GB" sz="4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4000" dirty="0">
                <a:solidFill>
                  <a:srgbClr val="0070C0"/>
                </a:solidFill>
              </a:rPr>
              <a:t>What are the lessons from this tale?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43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 err="1">
                <a:solidFill>
                  <a:srgbClr val="0070C0"/>
                </a:solidFill>
              </a:rPr>
              <a:t>Ananse</a:t>
            </a:r>
            <a:r>
              <a:rPr lang="en-GB" b="1" dirty="0">
                <a:solidFill>
                  <a:srgbClr val="0070C0"/>
                </a:solidFill>
              </a:rPr>
              <a:t> and the Pot of Wisdom Answers</a:t>
            </a:r>
          </a:p>
          <a:p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keeps </a:t>
            </a:r>
            <a:r>
              <a:rPr lang="en-GB" b="1" dirty="0">
                <a:solidFill>
                  <a:srgbClr val="0070C0"/>
                </a:solidFill>
              </a:rPr>
              <a:t>showing off </a:t>
            </a:r>
            <a:r>
              <a:rPr lang="en-GB" dirty="0">
                <a:solidFill>
                  <a:srgbClr val="0070C0"/>
                </a:solidFill>
              </a:rPr>
              <a:t>that he is wise. </a:t>
            </a:r>
          </a:p>
          <a:p>
            <a:r>
              <a:rPr lang="en-GB" dirty="0">
                <a:solidFill>
                  <a:srgbClr val="0070C0"/>
                </a:solidFill>
              </a:rPr>
              <a:t>The reason he thinks he is wise is because he has collected all the wisdom from around the world.</a:t>
            </a:r>
          </a:p>
          <a:p>
            <a:r>
              <a:rPr lang="en-GB" dirty="0">
                <a:solidFill>
                  <a:srgbClr val="0070C0"/>
                </a:solidFill>
              </a:rPr>
              <a:t>However, he loves all the attention he gets from his mission to climb up to the Sky God with a heavy load and ends up failing in his task because he was showing off and he was </a:t>
            </a:r>
            <a:r>
              <a:rPr lang="en-GB" b="1" dirty="0">
                <a:solidFill>
                  <a:srgbClr val="0070C0"/>
                </a:solidFill>
              </a:rPr>
              <a:t>too proud </a:t>
            </a:r>
            <a:r>
              <a:rPr lang="en-GB" dirty="0">
                <a:solidFill>
                  <a:srgbClr val="0070C0"/>
                </a:solidFill>
              </a:rPr>
              <a:t>of himself. </a:t>
            </a:r>
          </a:p>
          <a:p>
            <a:r>
              <a:rPr lang="en-GB" dirty="0">
                <a:solidFill>
                  <a:srgbClr val="0070C0"/>
                </a:solidFill>
              </a:rPr>
              <a:t>His </a:t>
            </a:r>
            <a:r>
              <a:rPr lang="en-GB" b="1" dirty="0">
                <a:solidFill>
                  <a:srgbClr val="0070C0"/>
                </a:solidFill>
              </a:rPr>
              <a:t>foolishness</a:t>
            </a:r>
            <a:r>
              <a:rPr lang="en-GB" dirty="0">
                <a:solidFill>
                  <a:srgbClr val="0070C0"/>
                </a:solidFill>
              </a:rPr>
              <a:t> showed that he wasn’t that wise and led to wisdom being shared out amongst all people.  </a:t>
            </a:r>
          </a:p>
          <a:p>
            <a:r>
              <a:rPr lang="en-GB" b="1" dirty="0">
                <a:solidFill>
                  <a:srgbClr val="0070C0"/>
                </a:solidFill>
              </a:rPr>
              <a:t>The lesson</a:t>
            </a:r>
            <a:r>
              <a:rPr lang="en-GB" dirty="0">
                <a:solidFill>
                  <a:srgbClr val="0070C0"/>
                </a:solidFill>
              </a:rPr>
              <a:t>: Being too proud can make you look foolish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49529" y="2062981"/>
            <a:ext cx="8136904" cy="3600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011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Watch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Sky Kingdom:</a:t>
            </a:r>
          </a:p>
          <a:p>
            <a:r>
              <a:rPr lang="en-GB" dirty="0">
                <a:solidFill>
                  <a:srgbClr val="0070C0"/>
                </a:solidFill>
                <a:hlinkClick r:id="rId2"/>
              </a:rPr>
              <a:t>https://www.youtube.com/watch?v=4RHQYctGYkU</a:t>
            </a:r>
            <a:endParaRPr lang="en-GB" dirty="0">
              <a:solidFill>
                <a:srgbClr val="0070C0"/>
              </a:solidFill>
            </a:endParaRPr>
          </a:p>
          <a:p>
            <a:endParaRPr lang="en-GB" dirty="0">
              <a:solidFill>
                <a:srgbClr val="0070C0"/>
              </a:solidFill>
            </a:endParaRPr>
          </a:p>
          <a:p>
            <a:r>
              <a:rPr lang="en-GB" dirty="0">
                <a:solidFill>
                  <a:srgbClr val="0070C0"/>
                </a:solidFill>
              </a:rPr>
              <a:t>This story shows that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can be wise. It feels quite different from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Turtle and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Pot of Wisdom. </a:t>
            </a:r>
          </a:p>
        </p:txBody>
      </p:sp>
    </p:spTree>
    <p:extLst>
      <p:ext uri="{BB962C8B-B14F-4D97-AF65-F5344CB8AC3E}">
        <p14:creationId xmlns:p14="http://schemas.microsoft.com/office/powerpoint/2010/main" val="3862677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Have a think to yourself or discuss these questions with a grown-up: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4000" dirty="0">
                <a:solidFill>
                  <a:srgbClr val="0070C0"/>
                </a:solidFill>
              </a:rPr>
              <a:t>What is the story about? </a:t>
            </a:r>
          </a:p>
          <a:p>
            <a:pPr marL="0" indent="0">
              <a:buNone/>
            </a:pPr>
            <a:endParaRPr lang="en-GB" sz="40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sz="4000" dirty="0">
                <a:solidFill>
                  <a:srgbClr val="0070C0"/>
                </a:solidFill>
              </a:rPr>
              <a:t>What are the lessons from this tale?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8142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Sky Kingdom Answers</a:t>
            </a:r>
          </a:p>
          <a:p>
            <a:r>
              <a:rPr lang="en-GB" dirty="0">
                <a:solidFill>
                  <a:srgbClr val="0070C0"/>
                </a:solidFill>
              </a:rPr>
              <a:t>So that the Earth could receive light,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visits the Sky God and is set three challenges to complete before he can receive light. </a:t>
            </a:r>
          </a:p>
          <a:p>
            <a:r>
              <a:rPr lang="en-GB" dirty="0">
                <a:solidFill>
                  <a:srgbClr val="0070C0"/>
                </a:solidFill>
              </a:rPr>
              <a:t>Unlike other stories, here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works with others to achieve the tasks. </a:t>
            </a:r>
          </a:p>
          <a:p>
            <a:r>
              <a:rPr lang="en-GB" dirty="0">
                <a:solidFill>
                  <a:srgbClr val="0070C0"/>
                </a:solidFill>
              </a:rPr>
              <a:t>When the Sky God tries to tempt him with a big shiny box,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thinks that it might be a trick and he is right. </a:t>
            </a: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Lesson</a:t>
            </a:r>
            <a:r>
              <a:rPr lang="en-GB" dirty="0">
                <a:solidFill>
                  <a:srgbClr val="0070C0"/>
                </a:solidFill>
              </a:rPr>
              <a:t>: Through working with others, you can achieve things that you wouldn’t be able to alone. 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060848"/>
            <a:ext cx="8229600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709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5500" dirty="0"/>
          </a:p>
          <a:p>
            <a:pPr marL="0" indent="0" algn="ctr">
              <a:buNone/>
            </a:pPr>
            <a:r>
              <a:rPr lang="en-GB" sz="5500" dirty="0">
                <a:solidFill>
                  <a:srgbClr val="0070C0"/>
                </a:solidFill>
              </a:rPr>
              <a:t>Wednesday 6</a:t>
            </a:r>
            <a:r>
              <a:rPr lang="en-GB" sz="5500" baseline="30000" dirty="0">
                <a:solidFill>
                  <a:srgbClr val="0070C0"/>
                </a:solidFill>
              </a:rPr>
              <a:t>th</a:t>
            </a:r>
            <a:r>
              <a:rPr lang="en-GB" sz="5500" dirty="0">
                <a:solidFill>
                  <a:srgbClr val="0070C0"/>
                </a:solidFill>
              </a:rPr>
              <a:t> May </a:t>
            </a:r>
          </a:p>
        </p:txBody>
      </p:sp>
    </p:spTree>
    <p:extLst>
      <p:ext uri="{BB962C8B-B14F-4D97-AF65-F5344CB8AC3E}">
        <p14:creationId xmlns:p14="http://schemas.microsoft.com/office/powerpoint/2010/main" val="1320569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Spellings </a:t>
            </a:r>
            <a:br>
              <a:rPr lang="en-GB" dirty="0">
                <a:solidFill>
                  <a:srgbClr val="0070C0"/>
                </a:solidFill>
              </a:rPr>
            </a:br>
            <a:r>
              <a:rPr lang="en-GB" dirty="0">
                <a:solidFill>
                  <a:srgbClr val="0070C0"/>
                </a:solidFill>
              </a:rPr>
              <a:t>for Friday 8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</a:t>
            </a:r>
          </a:p>
        </p:txBody>
      </p:sp>
      <p:pic>
        <p:nvPicPr>
          <p:cNvPr id="4" name="Content Placeholder 3" descr="Year 4 Term 3A Overview.pdf (SECURED) - Adobe Acrobat Reader DC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6" t="33699" r="69249" b="9415"/>
          <a:stretch/>
        </p:blipFill>
        <p:spPr>
          <a:xfrm>
            <a:off x="467544" y="1484784"/>
            <a:ext cx="1512168" cy="4811444"/>
          </a:xfrm>
        </p:spPr>
      </p:pic>
    </p:spTree>
    <p:extLst>
      <p:ext uri="{BB962C8B-B14F-4D97-AF65-F5344CB8AC3E}">
        <p14:creationId xmlns:p14="http://schemas.microsoft.com/office/powerpoint/2010/main" val="2760391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L.O. To practise using subordinating conjunctions </a:t>
            </a:r>
          </a:p>
          <a:p>
            <a:pPr marL="0" indent="0">
              <a:buNone/>
            </a:pPr>
            <a:endParaRPr lang="en-GB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Task:</a:t>
            </a:r>
            <a:r>
              <a:rPr lang="en-GB" dirty="0">
                <a:solidFill>
                  <a:srgbClr val="0070C0"/>
                </a:solidFill>
              </a:rPr>
              <a:t> Today, we would like you to choose one story from the last 2 days and write some sentences about that story using the following </a:t>
            </a:r>
            <a:r>
              <a:rPr lang="en-GB" b="1" u="sng" dirty="0">
                <a:solidFill>
                  <a:srgbClr val="0070C0"/>
                </a:solidFill>
              </a:rPr>
              <a:t>conjunctions</a:t>
            </a:r>
            <a:r>
              <a:rPr lang="en-GB" dirty="0">
                <a:solidFill>
                  <a:srgbClr val="0070C0"/>
                </a:solidFill>
              </a:rPr>
              <a:t>: </a:t>
            </a:r>
            <a:r>
              <a:rPr lang="en-GB" b="1" dirty="0">
                <a:solidFill>
                  <a:srgbClr val="0070C0"/>
                </a:solidFill>
              </a:rPr>
              <a:t>e.g. </a:t>
            </a:r>
            <a:r>
              <a:rPr lang="en-GB" b="1" i="1" dirty="0">
                <a:solidFill>
                  <a:srgbClr val="0070C0"/>
                </a:solidFill>
              </a:rPr>
              <a:t>although, until, despite, since, nevertheless, however, therefore</a:t>
            </a: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8661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Co-ordinating and Subordinating Conjunctions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You will probably remember </a:t>
            </a:r>
            <a:r>
              <a:rPr lang="en-GB" b="1" u="sng" dirty="0">
                <a:solidFill>
                  <a:srgbClr val="0070C0"/>
                </a:solidFill>
              </a:rPr>
              <a:t>co-ordinating </a:t>
            </a:r>
            <a:r>
              <a:rPr lang="en-GB" dirty="0">
                <a:solidFill>
                  <a:srgbClr val="0070C0"/>
                </a:solidFill>
              </a:rPr>
              <a:t>conjunctions as your FANBOYS conjunctions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F- for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A- and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N –nor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B –but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O –or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Y- yet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S- so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These words are used to join two pieces of information together which are just </a:t>
            </a:r>
            <a:r>
              <a:rPr lang="en-GB" b="1" u="sng" dirty="0">
                <a:solidFill>
                  <a:srgbClr val="0070C0"/>
                </a:solidFill>
              </a:rPr>
              <a:t>as important </a:t>
            </a:r>
            <a:r>
              <a:rPr lang="en-GB" dirty="0">
                <a:solidFill>
                  <a:srgbClr val="0070C0"/>
                </a:solidFill>
              </a:rPr>
              <a:t>as each other. 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510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70C0"/>
                </a:solidFill>
              </a:rPr>
              <a:t>Co-ordinating and Subordinating Conjunctions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>
                <a:solidFill>
                  <a:srgbClr val="0070C0"/>
                </a:solidFill>
              </a:rPr>
              <a:t>Subordinating Conjunctions </a:t>
            </a:r>
            <a:r>
              <a:rPr lang="en-GB" dirty="0">
                <a:solidFill>
                  <a:srgbClr val="0070C0"/>
                </a:solidFill>
              </a:rPr>
              <a:t>are another group of conjunctions. They join a less important piece of information, to a main piece of information (or main clause). There are lots of different ones but we are going to look at a group of them. </a:t>
            </a:r>
          </a:p>
        </p:txBody>
      </p:sp>
    </p:spTree>
    <p:extLst>
      <p:ext uri="{BB962C8B-B14F-4D97-AF65-F5344CB8AC3E}">
        <p14:creationId xmlns:p14="http://schemas.microsoft.com/office/powerpoint/2010/main" val="3954883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Conjunctions</a:t>
            </a:r>
            <a:r>
              <a:rPr lang="en-GB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</a:t>
            </a:r>
            <a:r>
              <a:rPr lang="en-GB" dirty="0">
                <a:solidFill>
                  <a:srgbClr val="0070C0"/>
                </a:solidFill>
              </a:rPr>
              <a:t>: Look at the Word document Wed 6th May and listen to it being read using the sound file. It contains examples of how some subordinating conjunctions are used. </a:t>
            </a:r>
            <a:r>
              <a:rPr lang="en-GB" dirty="0">
                <a:solidFill>
                  <a:srgbClr val="0070C0"/>
                </a:solidFill>
                <a:hlinkClick r:id="rId2"/>
              </a:rPr>
              <a:t>https://youtu.be/5stuzSh2Yz8</a:t>
            </a: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Then have a go at writing some sentences about one of the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stories we have looked at this week. </a:t>
            </a:r>
            <a:r>
              <a:rPr lang="en-GB" b="1" dirty="0">
                <a:solidFill>
                  <a:srgbClr val="0070C0"/>
                </a:solidFill>
              </a:rPr>
              <a:t>It might help to say the sentences out loud first if there is another person who is free at home to work with.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Have a try at using as many of them as you can.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3353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5500" dirty="0"/>
          </a:p>
          <a:p>
            <a:pPr marL="0" indent="0" algn="ctr">
              <a:buNone/>
            </a:pPr>
            <a:r>
              <a:rPr lang="en-GB" sz="5500" dirty="0">
                <a:solidFill>
                  <a:srgbClr val="0070C0"/>
                </a:solidFill>
              </a:rPr>
              <a:t>Thursday 7</a:t>
            </a:r>
            <a:r>
              <a:rPr lang="en-GB" sz="5500" baseline="30000" dirty="0">
                <a:solidFill>
                  <a:srgbClr val="0070C0"/>
                </a:solidFill>
              </a:rPr>
              <a:t>th</a:t>
            </a:r>
            <a:r>
              <a:rPr lang="en-GB" sz="5500" dirty="0">
                <a:solidFill>
                  <a:srgbClr val="0070C0"/>
                </a:solidFill>
              </a:rPr>
              <a:t> May </a:t>
            </a:r>
          </a:p>
        </p:txBody>
      </p:sp>
    </p:spTree>
    <p:extLst>
      <p:ext uri="{BB962C8B-B14F-4D97-AF65-F5344CB8AC3E}">
        <p14:creationId xmlns:p14="http://schemas.microsoft.com/office/powerpoint/2010/main" val="2666811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L.O. To re-tell an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Task: Today, we would like you to re-tell an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 to a member of your family.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Don’t worry if everyone is busy for the next few hours, you can learn it now and tell it to them later. </a:t>
            </a:r>
          </a:p>
        </p:txBody>
      </p:sp>
    </p:spTree>
    <p:extLst>
      <p:ext uri="{BB962C8B-B14F-4D97-AF65-F5344CB8AC3E}">
        <p14:creationId xmlns:p14="http://schemas.microsoft.com/office/powerpoint/2010/main" val="2638045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Top tips for re-telling a story</a:t>
            </a:r>
          </a:p>
          <a:p>
            <a:r>
              <a:rPr lang="en-GB" dirty="0">
                <a:solidFill>
                  <a:srgbClr val="0070C0"/>
                </a:solidFill>
              </a:rPr>
              <a:t>Listen to or re-read the story a couple of times</a:t>
            </a:r>
          </a:p>
          <a:p>
            <a:r>
              <a:rPr lang="en-GB" dirty="0">
                <a:solidFill>
                  <a:srgbClr val="0070C0"/>
                </a:solidFill>
              </a:rPr>
              <a:t>Make some simple notes or draw some pictures in a sequence to remind you of each part. </a:t>
            </a:r>
          </a:p>
          <a:p>
            <a:r>
              <a:rPr lang="en-GB" dirty="0">
                <a:solidFill>
                  <a:srgbClr val="0070C0"/>
                </a:solidFill>
              </a:rPr>
              <a:t>Keep the end of the story in your mind as the final ‘destination’ you are trying to reach. </a:t>
            </a:r>
          </a:p>
          <a:p>
            <a:r>
              <a:rPr lang="en-GB" dirty="0">
                <a:solidFill>
                  <a:srgbClr val="0070C0"/>
                </a:solidFill>
              </a:rPr>
              <a:t>Keep going, even if you forget some small details.</a:t>
            </a:r>
          </a:p>
          <a:p>
            <a:r>
              <a:rPr lang="en-GB" dirty="0">
                <a:solidFill>
                  <a:srgbClr val="0070C0"/>
                </a:solidFill>
              </a:rPr>
              <a:t>You could practise it by saying it to a toy or a picture of someone.</a:t>
            </a:r>
          </a:p>
          <a:p>
            <a:r>
              <a:rPr lang="en-GB" dirty="0">
                <a:solidFill>
                  <a:srgbClr val="0070C0"/>
                </a:solidFill>
              </a:rPr>
              <a:t>You could add actions and some background music.</a:t>
            </a:r>
          </a:p>
          <a:p>
            <a:r>
              <a:rPr lang="en-GB" dirty="0">
                <a:solidFill>
                  <a:srgbClr val="0070C0"/>
                </a:solidFill>
              </a:rPr>
              <a:t>Try to enjoy it.</a:t>
            </a:r>
          </a:p>
        </p:txBody>
      </p:sp>
    </p:spTree>
    <p:extLst>
      <p:ext uri="{BB962C8B-B14F-4D97-AF65-F5344CB8AC3E}">
        <p14:creationId xmlns:p14="http://schemas.microsoft.com/office/powerpoint/2010/main" val="8487843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6000" dirty="0">
                <a:solidFill>
                  <a:srgbClr val="0070C0"/>
                </a:solidFill>
              </a:rPr>
              <a:t>Please let us know how you have got on with the tasks this week.</a:t>
            </a:r>
          </a:p>
        </p:txBody>
      </p:sp>
    </p:spTree>
    <p:extLst>
      <p:ext uri="{BB962C8B-B14F-4D97-AF65-F5344CB8AC3E}">
        <p14:creationId xmlns:p14="http://schemas.microsoft.com/office/powerpoint/2010/main" val="40575301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Friday 9</a:t>
            </a:r>
            <a:r>
              <a:rPr lang="en-GB" baseline="30000" dirty="0">
                <a:solidFill>
                  <a:srgbClr val="0070C0"/>
                </a:solidFill>
              </a:rPr>
              <a:t>th</a:t>
            </a:r>
            <a:r>
              <a:rPr lang="en-GB" dirty="0">
                <a:solidFill>
                  <a:srgbClr val="0070C0"/>
                </a:solidFill>
              </a:rPr>
              <a:t> May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Spellings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As it’s a bank holiday, perhaps just write out the words today rather than whole sentences, in a different order from the order they appear on the list.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My spelling sentences will be on the school website if you would like to use them. </a:t>
            </a:r>
          </a:p>
        </p:txBody>
      </p:sp>
    </p:spTree>
    <p:extLst>
      <p:ext uri="{BB962C8B-B14F-4D97-AF65-F5344CB8AC3E}">
        <p14:creationId xmlns:p14="http://schemas.microsoft.com/office/powerpoint/2010/main" val="422180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4800" dirty="0">
                <a:solidFill>
                  <a:srgbClr val="0070C0"/>
                </a:solidFill>
              </a:rPr>
              <a:t>Week Commencing Monday 4</a:t>
            </a:r>
            <a:r>
              <a:rPr lang="en-GB" sz="4800" baseline="30000" dirty="0">
                <a:solidFill>
                  <a:srgbClr val="0070C0"/>
                </a:solidFill>
              </a:rPr>
              <a:t>th</a:t>
            </a:r>
            <a:r>
              <a:rPr lang="en-GB" sz="4800" dirty="0">
                <a:solidFill>
                  <a:srgbClr val="0070C0"/>
                </a:solidFill>
              </a:rPr>
              <a:t> May</a:t>
            </a:r>
          </a:p>
          <a:p>
            <a:r>
              <a:rPr lang="en-GB" sz="4800" dirty="0">
                <a:solidFill>
                  <a:srgbClr val="0070C0"/>
                </a:solidFill>
              </a:rPr>
              <a:t>This PowerPoint has been written so that children can either work through it independently or with the support of an adult. </a:t>
            </a:r>
          </a:p>
          <a:p>
            <a:r>
              <a:rPr lang="en-GB" dirty="0">
                <a:solidFill>
                  <a:srgbClr val="0070C0"/>
                </a:solidFill>
              </a:rPr>
              <a:t>The specific days to complete the activities are suggestions. Please do what you can, when you can. You may choose to complete the 4 main lessons in 1,2,3 or 4 days. We also appreciate that the amount of time that children wish to spend on these tasks may vary from child to child</a:t>
            </a:r>
            <a:r>
              <a:rPr lang="en-GB" sz="2800" dirty="0">
                <a:solidFill>
                  <a:srgbClr val="0070C0"/>
                </a:solidFill>
              </a:rPr>
              <a:t>. </a:t>
            </a:r>
            <a:endParaRPr lang="en-GB" dirty="0">
              <a:solidFill>
                <a:srgbClr val="0070C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674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u="sng" dirty="0">
                <a:solidFill>
                  <a:srgbClr val="0070C0"/>
                </a:solidFill>
              </a:rPr>
              <a:t>Weekly Overview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This week, we are focussing on some traditional African and Caribbean stories. </a:t>
            </a:r>
          </a:p>
          <a:p>
            <a:r>
              <a:rPr lang="en-GB" dirty="0">
                <a:solidFill>
                  <a:srgbClr val="0070C0"/>
                </a:solidFill>
              </a:rPr>
              <a:t>We will be reading/ watching some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stories and retelling one orally. </a:t>
            </a:r>
          </a:p>
          <a:p>
            <a:r>
              <a:rPr lang="en-GB" dirty="0">
                <a:solidFill>
                  <a:srgbClr val="0070C0"/>
                </a:solidFill>
              </a:rPr>
              <a:t>We are going to be exploring how we use some more challenging conjunctions in our writing </a:t>
            </a:r>
            <a:r>
              <a:rPr lang="en-GB" b="1" i="1" dirty="0">
                <a:solidFill>
                  <a:srgbClr val="0070C0"/>
                </a:solidFill>
              </a:rPr>
              <a:t>e.g. although, until, despite, since, nevertheless, however, therefore.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We would love to see examples of what you have done.   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(Next week, we will be writing our own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story)</a:t>
            </a:r>
          </a:p>
        </p:txBody>
      </p:sp>
    </p:spTree>
    <p:extLst>
      <p:ext uri="{BB962C8B-B14F-4D97-AF65-F5344CB8AC3E}">
        <p14:creationId xmlns:p14="http://schemas.microsoft.com/office/powerpoint/2010/main" val="110990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GB" sz="5500" b="1" dirty="0">
                <a:solidFill>
                  <a:srgbClr val="0070C0"/>
                </a:solidFill>
              </a:rPr>
              <a:t>Monday 4</a:t>
            </a:r>
            <a:r>
              <a:rPr lang="en-GB" sz="5500" b="1" baseline="30000" dirty="0">
                <a:solidFill>
                  <a:srgbClr val="0070C0"/>
                </a:solidFill>
              </a:rPr>
              <a:t>th</a:t>
            </a:r>
            <a:r>
              <a:rPr lang="en-GB" sz="5500" b="1" dirty="0">
                <a:solidFill>
                  <a:srgbClr val="0070C0"/>
                </a:solidFill>
              </a:rPr>
              <a:t> May</a:t>
            </a:r>
          </a:p>
        </p:txBody>
      </p:sp>
      <p:sp>
        <p:nvSpPr>
          <p:cNvPr id="3" name="Rectangle 2"/>
          <p:cNvSpPr/>
          <p:nvPr/>
        </p:nvSpPr>
        <p:spPr>
          <a:xfrm>
            <a:off x="1221423" y="764704"/>
            <a:ext cx="6577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>
                <a:solidFill>
                  <a:srgbClr val="0070C0"/>
                </a:solidFill>
              </a:rPr>
              <a:t>Stories From Other Cultures</a:t>
            </a:r>
          </a:p>
        </p:txBody>
      </p:sp>
    </p:spTree>
    <p:extLst>
      <p:ext uri="{BB962C8B-B14F-4D97-AF65-F5344CB8AC3E}">
        <p14:creationId xmlns:p14="http://schemas.microsoft.com/office/powerpoint/2010/main" val="379248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068960"/>
            <a:ext cx="2393453" cy="23048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  <a:r>
              <a:rPr lang="en-GB" b="1" dirty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Monday 4</a:t>
            </a:r>
            <a:r>
              <a:rPr lang="en-GB" b="1" baseline="30000" dirty="0">
                <a:solidFill>
                  <a:srgbClr val="0070C0"/>
                </a:solidFill>
              </a:rPr>
              <a:t>th</a:t>
            </a:r>
            <a:r>
              <a:rPr lang="en-GB" b="1" dirty="0">
                <a:solidFill>
                  <a:srgbClr val="0070C0"/>
                </a:solidFill>
              </a:rPr>
              <a:t> May</a:t>
            </a: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L.O. To explore a character from another culture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Meet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, a cheeky 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trickster whose folktales teach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us how we should behave and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what can happen if we don’t. </a:t>
            </a:r>
          </a:p>
        </p:txBody>
      </p:sp>
    </p:spTree>
    <p:extLst>
      <p:ext uri="{BB962C8B-B14F-4D97-AF65-F5344CB8AC3E}">
        <p14:creationId xmlns:p14="http://schemas.microsoft.com/office/powerpoint/2010/main" val="400984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Task: Read or follow the sheet with the voice recording </a:t>
            </a:r>
            <a:r>
              <a:rPr lang="en-GB" dirty="0">
                <a:solidFill>
                  <a:srgbClr val="0070C0"/>
                </a:solidFill>
                <a:hlinkClick r:id="rId2"/>
              </a:rPr>
              <a:t>https://youtu.be/BjTWsLG-40M</a:t>
            </a: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and learn about the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stories on the Word document called: </a:t>
            </a:r>
          </a:p>
          <a:p>
            <a:pPr marL="0" indent="0" algn="ctr">
              <a:buNone/>
            </a:pPr>
            <a:r>
              <a:rPr lang="en-GB" sz="2200" i="1" dirty="0">
                <a:solidFill>
                  <a:srgbClr val="0070C0"/>
                </a:solidFill>
              </a:rPr>
              <a:t>Mon 4</a:t>
            </a:r>
            <a:r>
              <a:rPr lang="en-GB" sz="2200" i="1" baseline="30000" dirty="0">
                <a:solidFill>
                  <a:srgbClr val="0070C0"/>
                </a:solidFill>
              </a:rPr>
              <a:t>th</a:t>
            </a:r>
            <a:r>
              <a:rPr lang="en-GB" sz="2200" i="1" dirty="0">
                <a:solidFill>
                  <a:srgbClr val="0070C0"/>
                </a:solidFill>
              </a:rPr>
              <a:t> May Information about </a:t>
            </a:r>
            <a:r>
              <a:rPr lang="en-GB" sz="2200" i="1" dirty="0" err="1">
                <a:solidFill>
                  <a:srgbClr val="0070C0"/>
                </a:solidFill>
              </a:rPr>
              <a:t>Ananse</a:t>
            </a:r>
            <a:r>
              <a:rPr lang="en-GB" sz="2200" i="1" dirty="0">
                <a:solidFill>
                  <a:srgbClr val="0070C0"/>
                </a:solidFill>
              </a:rPr>
              <a:t> stories </a:t>
            </a:r>
          </a:p>
        </p:txBody>
      </p:sp>
      <p:pic>
        <p:nvPicPr>
          <p:cNvPr id="4" name="Picture 3" descr="Mon 4th May Information about Ananse stories - Word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t="29521" r="53938" b="4654"/>
          <a:stretch/>
        </p:blipFill>
        <p:spPr>
          <a:xfrm>
            <a:off x="3347864" y="4222199"/>
            <a:ext cx="1888930" cy="236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36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6000" dirty="0"/>
              <a:t>Stories From Other Cultures</a:t>
            </a:r>
            <a:endParaRPr lang="en-GB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Task: Watch the story of </a:t>
            </a:r>
            <a:r>
              <a:rPr lang="en-GB" dirty="0" err="1"/>
              <a:t>Ananse</a:t>
            </a:r>
            <a:r>
              <a:rPr lang="en-GB" dirty="0"/>
              <a:t> and the Turtle twice. (the film lasts 5 minutes)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hlinkClick r:id="rId2"/>
              </a:rPr>
              <a:t>https://www.bing.com/videos/search?q=ananse+and+the+tortoise+video&amp;docid=608027365661083638&amp;mid=112C1A70C7ACA687A64C112C1A70C7ACA687A64C&amp;view=detail&amp;FORM=VIRE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40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>
                <a:solidFill>
                  <a:srgbClr val="0070C0"/>
                </a:solidFill>
              </a:rPr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Task</a:t>
            </a:r>
            <a:r>
              <a:rPr lang="en-GB" dirty="0">
                <a:solidFill>
                  <a:srgbClr val="0070C0"/>
                </a:solidFill>
              </a:rPr>
              <a:t>: Spend about 15 minutes plotting out the story of 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and the Turtle as a story mountain, using the following sections (example story mountain is on the next slide):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Introduction =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Build-up =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Problem/ Climax = (</a:t>
            </a:r>
            <a:r>
              <a:rPr lang="en-GB" dirty="0" err="1">
                <a:solidFill>
                  <a:srgbClr val="0070C0"/>
                </a:solidFill>
              </a:rPr>
              <a:t>Ananse</a:t>
            </a:r>
            <a:r>
              <a:rPr lang="en-GB" dirty="0">
                <a:solidFill>
                  <a:srgbClr val="0070C0"/>
                </a:solidFill>
              </a:rPr>
              <a:t> has been selfish)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Resolution =</a:t>
            </a:r>
          </a:p>
          <a:p>
            <a:pPr marL="0" indent="0">
              <a:buNone/>
            </a:pPr>
            <a:r>
              <a:rPr lang="en-GB" dirty="0">
                <a:solidFill>
                  <a:srgbClr val="0070C0"/>
                </a:solidFill>
              </a:rPr>
              <a:t>Ending =</a:t>
            </a:r>
          </a:p>
          <a:p>
            <a:pPr marL="0" indent="0">
              <a:buNone/>
            </a:pPr>
            <a:endParaRPr lang="en-GB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GB" b="1" dirty="0">
                <a:solidFill>
                  <a:srgbClr val="0070C0"/>
                </a:solidFill>
              </a:rPr>
              <a:t>Try to write 2 or 3 sentences for each section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4116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1041</TotalTime>
  <Words>1376</Words>
  <Application>Microsoft Office PowerPoint</Application>
  <PresentationFormat>On-screen Show (4:3)</PresentationFormat>
  <Paragraphs>135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ENGLISH LESSONS MONDAY 4th MAY TO FRIDAY 8TH MAY</vt:lpstr>
      <vt:lpstr>Spellings  for Friday 8th May</vt:lpstr>
      <vt:lpstr>Stories From Other Cultures</vt:lpstr>
      <vt:lpstr>Stories From Other Cultures</vt:lpstr>
      <vt:lpstr>Monday 4th May</vt:lpstr>
      <vt:lpstr>Stories From Other Cultures </vt:lpstr>
      <vt:lpstr>Stories From Other Cultures </vt:lpstr>
      <vt:lpstr>Stories From Other Cultures</vt:lpstr>
      <vt:lpstr>Stories From Other Cultures</vt:lpstr>
      <vt:lpstr>Stories From Other Cultures</vt:lpstr>
      <vt:lpstr>Stories From Other Cultures Story Mountain Answer</vt:lpstr>
      <vt:lpstr>Stories From Other Cultures</vt:lpstr>
      <vt:lpstr>Tuesday 5th May</vt:lpstr>
      <vt:lpstr>Stories From Other Cultures 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Co-ordinating and Subordinating Conjunctions</vt:lpstr>
      <vt:lpstr>Co-ordinating and Subordinating Conjunctions </vt:lpstr>
      <vt:lpstr>Conjunctions </vt:lpstr>
      <vt:lpstr>Stories From Other Cultures </vt:lpstr>
      <vt:lpstr>Stories From Other Cultures</vt:lpstr>
      <vt:lpstr>Stories From Other Cultures</vt:lpstr>
      <vt:lpstr>PowerPoint Presentation</vt:lpstr>
      <vt:lpstr>Friday 9th May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jase</dc:creator>
  <cp:lastModifiedBy>Debbie Preston</cp:lastModifiedBy>
  <cp:revision>119</cp:revision>
  <dcterms:created xsi:type="dcterms:W3CDTF">2020-04-22T19:30:28Z</dcterms:created>
  <dcterms:modified xsi:type="dcterms:W3CDTF">2020-05-01T16:42:16Z</dcterms:modified>
</cp:coreProperties>
</file>