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94" r:id="rId2"/>
    <p:sldId id="296" r:id="rId3"/>
    <p:sldId id="303" r:id="rId4"/>
    <p:sldId id="304" r:id="rId5"/>
    <p:sldId id="310" r:id="rId6"/>
    <p:sldId id="311" r:id="rId7"/>
    <p:sldId id="312" r:id="rId8"/>
    <p:sldId id="315" r:id="rId9"/>
    <p:sldId id="298" r:id="rId10"/>
    <p:sldId id="280" r:id="rId11"/>
    <p:sldId id="313" r:id="rId12"/>
    <p:sldId id="314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8" autoAdjust="0"/>
    <p:restoredTop sz="87477" autoAdjust="0"/>
  </p:normalViewPr>
  <p:slideViewPr>
    <p:cSldViewPr snapToGrid="0">
      <p:cViewPr varScale="1">
        <p:scale>
          <a:sx n="64" d="100"/>
          <a:sy n="64" d="100"/>
        </p:scale>
        <p:origin x="17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22/06/2020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703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17694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a problem-solving investigation</a:t>
            </a:r>
            <a:r>
              <a:rPr lang="en-GB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US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Ordering Cards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from NRICH as the group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4855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921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Continue to discuss other pairs of double/half related facts. 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9218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Divide the class into two teams: tigers and lions. 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Write 4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×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6 = ___ on the board and agree the product (24). 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child writes a related tables fact on their whiteboard, e.g. 6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×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 = 24 or 4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×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12 = 48 or 2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×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6 = 12 or 3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×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8 = 24. On a count of 3, they show you their fact. 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get 1 point for a correct related fact, 2 points if 3 or fewer people wrote it, and 3 points if no-one else wrote it. Add and record team totals. 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921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921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921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Continue to repeat with new facts.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a problem-solving investigation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Ordering Cards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NRICH as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group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activity.</a:t>
            </a: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Alternatively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Play multiplication/division ‘Ping Pong’ by writing a multiplication or division from the 2-, 3-, 4-, 5-, 8- or 10-times tables while a partner writes a related multiplication or division fact.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Practise multiplication and division facts games online.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921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Related multiplication and division facts Sheet 1</a:t>
            </a:r>
          </a:p>
          <a:p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</a:t>
            </a:r>
            <a:r>
              <a:rPr lang="en-GB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Related multiplication and division facts </a:t>
            </a:r>
            <a:r>
              <a:rPr lang="en-GB"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Sheet 2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045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325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nrich.maths.org/8058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141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Revise times tables and division facts.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1" y="16610"/>
            <a:ext cx="89100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Multiplication and Division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Revise multiplication and division facts</a:t>
            </a:r>
          </a:p>
        </p:txBody>
      </p:sp>
    </p:spTree>
    <p:extLst>
      <p:ext uri="{BB962C8B-B14F-4D97-AF65-F5344CB8AC3E}">
        <p14:creationId xmlns:p14="http://schemas.microsoft.com/office/powerpoint/2010/main" val="2442610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10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1551725" y="140677"/>
            <a:ext cx="6108820" cy="59081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Write the missing numbers.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        x 8 = 32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6 x 	       = 48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9 = 36 ÷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        x 4 = 48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5 =         ÷ 8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Write 8 x 6 = 48 in the middle of a space and circle it. 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Draw 8 spider legs out from it. 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Write 8 related number sentences using this central fact.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Always true, sometimes true or never true? 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•	6 x 8 is the same as 4 x 12.   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•	Dividing a number by 3 gives an odd answer.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•	Even numbers divide by 8 to leave no remainder.</a:t>
            </a: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26FBE118-A507-4C6C-89ED-7BC0335CF47C}"/>
              </a:ext>
            </a:extLst>
          </p:cNvPr>
          <p:cNvSpPr/>
          <p:nvPr/>
        </p:nvSpPr>
        <p:spPr>
          <a:xfrm>
            <a:off x="1653074" y="839681"/>
            <a:ext cx="287655" cy="28765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F8C13659-CEE0-4B1E-B73F-C725BAA88AA0}"/>
              </a:ext>
            </a:extLst>
          </p:cNvPr>
          <p:cNvSpPr/>
          <p:nvPr/>
        </p:nvSpPr>
        <p:spPr>
          <a:xfrm>
            <a:off x="2042078" y="1127336"/>
            <a:ext cx="287655" cy="28765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3DC00AC-1537-44DA-9417-9F8B3E68845C}"/>
              </a:ext>
            </a:extLst>
          </p:cNvPr>
          <p:cNvSpPr/>
          <p:nvPr/>
        </p:nvSpPr>
        <p:spPr>
          <a:xfrm>
            <a:off x="2389983" y="1489422"/>
            <a:ext cx="287655" cy="28765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7926262F-302F-4087-B92C-BB8EF39C9B79}"/>
              </a:ext>
            </a:extLst>
          </p:cNvPr>
          <p:cNvSpPr/>
          <p:nvPr/>
        </p:nvSpPr>
        <p:spPr>
          <a:xfrm>
            <a:off x="1658073" y="1818013"/>
            <a:ext cx="287655" cy="28765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9" name="Rounded Rectangle 6">
            <a:extLst>
              <a:ext uri="{FF2B5EF4-FFF2-40B4-BE49-F238E27FC236}">
                <a16:creationId xmlns:a16="http://schemas.microsoft.com/office/drawing/2014/main" id="{7D769B47-5F4E-433B-9CB8-8021FD1E2305}"/>
              </a:ext>
            </a:extLst>
          </p:cNvPr>
          <p:cNvSpPr/>
          <p:nvPr/>
        </p:nvSpPr>
        <p:spPr>
          <a:xfrm>
            <a:off x="2042077" y="2113995"/>
            <a:ext cx="287655" cy="28765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603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561474" y="140677"/>
            <a:ext cx="8101263" cy="59081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reasoning: </a:t>
            </a:r>
            <a:r>
              <a:rPr lang="en-GB" sz="2000" b="1" dirty="0">
                <a:solidFill>
                  <a:srgbClr val="00B050"/>
                </a:solidFill>
              </a:rPr>
              <a:t>answers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Write the missing numbers.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  </a:t>
            </a:r>
            <a:r>
              <a:rPr lang="en-GB" sz="1600" dirty="0">
                <a:solidFill>
                  <a:srgbClr val="00B050"/>
                </a:solidFill>
              </a:rPr>
              <a:t>4</a:t>
            </a:r>
            <a:r>
              <a:rPr lang="en-GB" sz="1600" dirty="0">
                <a:solidFill>
                  <a:schemeClr val="tx1"/>
                </a:solidFill>
              </a:rPr>
              <a:t>      x 8 = 32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6 x 	  </a:t>
            </a:r>
            <a:r>
              <a:rPr lang="en-GB" sz="1600" dirty="0">
                <a:solidFill>
                  <a:srgbClr val="00B050"/>
                </a:solidFill>
              </a:rPr>
              <a:t>8</a:t>
            </a:r>
            <a:r>
              <a:rPr lang="en-GB" sz="1600" dirty="0">
                <a:solidFill>
                  <a:schemeClr val="tx1"/>
                </a:solidFill>
              </a:rPr>
              <a:t>     = 48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9 = 36 ÷  </a:t>
            </a:r>
            <a:r>
              <a:rPr lang="en-GB" sz="1600" dirty="0">
                <a:solidFill>
                  <a:srgbClr val="00B050"/>
                </a:solidFill>
              </a:rPr>
              <a:t>4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>
                <a:solidFill>
                  <a:srgbClr val="00B050"/>
                </a:solidFill>
              </a:rPr>
              <a:t>12</a:t>
            </a:r>
            <a:r>
              <a:rPr lang="en-GB" sz="1600" dirty="0">
                <a:solidFill>
                  <a:schemeClr val="tx1"/>
                </a:solidFill>
              </a:rPr>
              <a:t>       x 4 = 48</a:t>
            </a: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5 =    </a:t>
            </a:r>
            <a:r>
              <a:rPr lang="en-GB" sz="1600" dirty="0">
                <a:solidFill>
                  <a:srgbClr val="00B050"/>
                </a:solidFill>
              </a:rPr>
              <a:t>40</a:t>
            </a:r>
            <a:r>
              <a:rPr lang="en-GB" sz="1600" dirty="0">
                <a:solidFill>
                  <a:schemeClr val="tx1"/>
                </a:solidFill>
              </a:rPr>
              <a:t>     ÷ 8	</a:t>
            </a:r>
            <a:r>
              <a:rPr lang="en-GB" sz="16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Check children are applying known times tables facts and are clear how to use them to solve division questions.</a:t>
            </a: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500" dirty="0">
                <a:solidFill>
                  <a:schemeClr val="tx1"/>
                </a:solidFill>
              </a:rPr>
              <a:t>Write 8 x 6 = 48 in the middle of a space and circle it.   Draw 8 spider legs out from it.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500" dirty="0">
                <a:solidFill>
                  <a:schemeClr val="tx1"/>
                </a:solidFill>
              </a:rPr>
              <a:t>Write 8 related number sentences using this central fact. </a:t>
            </a:r>
            <a:r>
              <a:rPr lang="en-GB" sz="1500" dirty="0">
                <a:solidFill>
                  <a:srgbClr val="00B05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e.g. 6 x 8 = 48;  80 x 6 = 480;  8 x 60 = 480;  800 x 6 = 4800;  8 x 600 = 4800;  80 x 60 = 4800;  48 </a:t>
            </a:r>
            <a:r>
              <a:rPr lang="en-US" sz="1500" dirty="0">
                <a:solidFill>
                  <a:srgbClr val="00B050"/>
                </a:solidFill>
                <a:ea typeface="MS Mincho" panose="02020609040205080304" pitchFamily="49" charset="-128"/>
                <a:cs typeface="Arial" panose="020B0604020202020204" pitchFamily="34" charset="0"/>
              </a:rPr>
              <a:t>÷ 6 = 8;  </a:t>
            </a:r>
            <a:r>
              <a:rPr lang="en-GB" sz="1500" dirty="0">
                <a:solidFill>
                  <a:srgbClr val="00B05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48 </a:t>
            </a:r>
            <a:r>
              <a:rPr lang="en-US" sz="1500" dirty="0">
                <a:solidFill>
                  <a:srgbClr val="00B050"/>
                </a:solidFill>
                <a:ea typeface="MS Mincho" panose="02020609040205080304" pitchFamily="49" charset="-128"/>
                <a:cs typeface="Arial" panose="020B0604020202020204" pitchFamily="34" charset="0"/>
              </a:rPr>
              <a:t>÷ 8 = 6;  4 </a:t>
            </a:r>
            <a:r>
              <a:rPr lang="en-GB" sz="1500" dirty="0">
                <a:solidFill>
                  <a:srgbClr val="00B05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x 6 = 24; </a:t>
            </a:r>
            <a:r>
              <a:rPr lang="en-US" sz="1500" dirty="0">
                <a:solidFill>
                  <a:srgbClr val="00B050"/>
                </a:solidFill>
                <a:ea typeface="MS Mincho" panose="02020609040205080304" pitchFamily="49" charset="-128"/>
                <a:cs typeface="Arial" panose="020B0604020202020204" pitchFamily="34" charset="0"/>
              </a:rPr>
              <a:t>6 </a:t>
            </a:r>
            <a:r>
              <a:rPr lang="en-GB" sz="1500" dirty="0">
                <a:solidFill>
                  <a:srgbClr val="00B05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x 4 = 24;  </a:t>
            </a:r>
            <a:r>
              <a:rPr lang="en-US" sz="1500" dirty="0">
                <a:solidFill>
                  <a:srgbClr val="00B050"/>
                </a:solidFill>
                <a:ea typeface="MS Mincho" panose="02020609040205080304" pitchFamily="49" charset="-128"/>
                <a:cs typeface="Arial" panose="020B0604020202020204" pitchFamily="34" charset="0"/>
              </a:rPr>
              <a:t>9 </a:t>
            </a:r>
            <a:r>
              <a:rPr lang="en-GB" sz="1500" dirty="0">
                <a:solidFill>
                  <a:srgbClr val="00B05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x 6 = 54</a:t>
            </a: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500" dirty="0">
              <a:solidFill>
                <a:schemeClr val="tx1"/>
              </a:solidFill>
            </a:endParaRPr>
          </a:p>
          <a:p>
            <a:pPr marL="66675">
              <a:lnSpc>
                <a:spcPct val="114000"/>
              </a:lnSpc>
            </a:pPr>
            <a:r>
              <a:rPr lang="en-GB" sz="1500" dirty="0">
                <a:solidFill>
                  <a:schemeClr val="tx1"/>
                </a:solidFill>
              </a:rPr>
              <a:t>Always true, sometimes true or never true? </a:t>
            </a:r>
          </a:p>
          <a:p>
            <a:pPr marL="352425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chemeClr val="tx1"/>
                </a:solidFill>
              </a:rPr>
              <a:t>6 x 8 is the same as 4 x 12. </a:t>
            </a:r>
            <a:r>
              <a:rPr lang="en-GB" sz="1500" dirty="0">
                <a:solidFill>
                  <a:srgbClr val="00B05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True, both equal 48.</a:t>
            </a:r>
            <a:endParaRPr lang="en-GB" sz="1500" dirty="0">
              <a:solidFill>
                <a:schemeClr val="tx1"/>
              </a:solidFill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52425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chemeClr val="tx1"/>
                </a:solidFill>
              </a:rPr>
              <a:t>Dividing a number by 3 gives an odd answer. </a:t>
            </a:r>
            <a:r>
              <a:rPr lang="en-GB" sz="1500" dirty="0">
                <a:solidFill>
                  <a:srgbClr val="00B050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Sometimes, e.g. 9 </a:t>
            </a:r>
            <a:r>
              <a:rPr lang="en-US" sz="1500" dirty="0">
                <a:solidFill>
                  <a:srgbClr val="00B050"/>
                </a:solidFill>
                <a:ea typeface="MS Mincho" panose="02020609040205080304" pitchFamily="49" charset="-128"/>
                <a:cs typeface="Arial" panose="020B0604020202020204" pitchFamily="34" charset="0"/>
              </a:rPr>
              <a:t>÷ 3 = 3 but 12 ÷3 = 4. (Children should give examples).</a:t>
            </a:r>
            <a:endParaRPr lang="en-GB" sz="15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52425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chemeClr val="tx1"/>
                </a:solidFill>
              </a:rPr>
              <a:t>Even numbers divide by 8 to leave no remainder. </a:t>
            </a:r>
            <a:r>
              <a:rPr lang="en-GB" sz="15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Sometimes, e.g. multiples of 8 such as 16, 24 or 32; but other even numbers will leave a remainder, e.g. 12, 20, or 22.</a:t>
            </a:r>
            <a:endParaRPr lang="en-GB" sz="15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26FBE118-A507-4C6C-89ED-7BC0335CF47C}"/>
              </a:ext>
            </a:extLst>
          </p:cNvPr>
          <p:cNvSpPr/>
          <p:nvPr/>
        </p:nvSpPr>
        <p:spPr>
          <a:xfrm>
            <a:off x="658469" y="839681"/>
            <a:ext cx="287655" cy="28765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F8C13659-CEE0-4B1E-B73F-C725BAA88AA0}"/>
              </a:ext>
            </a:extLst>
          </p:cNvPr>
          <p:cNvSpPr/>
          <p:nvPr/>
        </p:nvSpPr>
        <p:spPr>
          <a:xfrm>
            <a:off x="1047473" y="1127336"/>
            <a:ext cx="287655" cy="28765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3DC00AC-1537-44DA-9417-9F8B3E68845C}"/>
              </a:ext>
            </a:extLst>
          </p:cNvPr>
          <p:cNvSpPr/>
          <p:nvPr/>
        </p:nvSpPr>
        <p:spPr>
          <a:xfrm>
            <a:off x="1367211" y="1476837"/>
            <a:ext cx="287655" cy="28765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7926262F-302F-4087-B92C-BB8EF39C9B79}"/>
              </a:ext>
            </a:extLst>
          </p:cNvPr>
          <p:cNvSpPr/>
          <p:nvPr/>
        </p:nvSpPr>
        <p:spPr>
          <a:xfrm>
            <a:off x="695552" y="1818013"/>
            <a:ext cx="287655" cy="28765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9" name="Rounded Rectangle 6">
            <a:extLst>
              <a:ext uri="{FF2B5EF4-FFF2-40B4-BE49-F238E27FC236}">
                <a16:creationId xmlns:a16="http://schemas.microsoft.com/office/drawing/2014/main" id="{7D769B47-5F4E-433B-9CB8-8021FD1E2305}"/>
              </a:ext>
            </a:extLst>
          </p:cNvPr>
          <p:cNvSpPr/>
          <p:nvPr/>
        </p:nvSpPr>
        <p:spPr>
          <a:xfrm>
            <a:off x="1079556" y="2113995"/>
            <a:ext cx="287655" cy="28765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7244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3/4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0B4310-AAC4-4FCB-BADE-07CBA80E9675}"/>
              </a:ext>
            </a:extLst>
          </p:cNvPr>
          <p:cNvSpPr txBox="1"/>
          <p:nvPr/>
        </p:nvSpPr>
        <p:spPr>
          <a:xfrm>
            <a:off x="1986297" y="1797784"/>
            <a:ext cx="49539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EA7600"/>
              </a:buClr>
              <a:buSzPct val="120000"/>
            </a:pPr>
            <a:r>
              <a:rPr lang="en-GB" sz="2400" b="1" dirty="0">
                <a:solidFill>
                  <a:srgbClr val="253746"/>
                </a:solidFill>
              </a:rPr>
              <a:t>Investigation</a:t>
            </a: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253746"/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Use 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‘Ordering Cards’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from NRICH:  </a:t>
            </a:r>
            <a:r>
              <a:rPr lang="en-GB" sz="2000" u="sng" dirty="0">
                <a:hlinkClick r:id="rId3"/>
              </a:rPr>
              <a:t>https://nrich.maths.org/8058 </a:t>
            </a:r>
            <a:endParaRPr lang="en-GB" sz="2000" b="1" dirty="0">
              <a:solidFill>
                <a:srgbClr val="FF0000"/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Children use their knowledge of times table facts to find the order of a set of loop 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cards</a:t>
            </a:r>
            <a:endParaRPr lang="en-GB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628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facts.</a:t>
            </a:r>
          </a:p>
        </p:txBody>
      </p:sp>
      <p:sp>
        <p:nvSpPr>
          <p:cNvPr id="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42832" y="821221"/>
            <a:ext cx="4040616" cy="1406023"/>
          </a:xfrm>
          <a:prstGeom prst="wedgeEllipseCallout">
            <a:avLst>
              <a:gd name="adj1" fmla="val -50792"/>
              <a:gd name="adj2" fmla="val -6124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Many tables facts are related…</a:t>
            </a:r>
          </a:p>
        </p:txBody>
      </p:sp>
      <p:sp>
        <p:nvSpPr>
          <p:cNvPr id="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041379" y="1224993"/>
            <a:ext cx="4315329" cy="1623042"/>
          </a:xfrm>
          <a:prstGeom prst="wedgeEllipseCallout">
            <a:avLst>
              <a:gd name="adj1" fmla="val -45134"/>
              <a:gd name="adj2" fmla="val 6746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4 x 6 is the same product as 6 x 4 as numbers can be multiplied in any order.</a:t>
            </a:r>
          </a:p>
        </p:txBody>
      </p:sp>
      <p:sp>
        <p:nvSpPr>
          <p:cNvPr id="3" name="Rectangle 2"/>
          <p:cNvSpPr/>
          <p:nvPr/>
        </p:nvSpPr>
        <p:spPr>
          <a:xfrm>
            <a:off x="977462" y="3594351"/>
            <a:ext cx="72206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/>
              <a:t>5 </a:t>
            </a:r>
            <a:r>
              <a:rPr lang="en-GB" sz="4000" dirty="0"/>
              <a:t>×</a:t>
            </a:r>
            <a:r>
              <a:rPr lang="en-US" sz="4000" dirty="0"/>
              <a:t> 7 is the same as 7 </a:t>
            </a:r>
            <a:r>
              <a:rPr lang="en-GB" sz="4000" dirty="0"/>
              <a:t>×</a:t>
            </a:r>
            <a:r>
              <a:rPr lang="en-US" sz="4000" dirty="0"/>
              <a:t> 5 </a:t>
            </a:r>
            <a:endParaRPr lang="en-GB" sz="4000" dirty="0"/>
          </a:p>
        </p:txBody>
      </p:sp>
      <p:sp>
        <p:nvSpPr>
          <p:cNvPr id="8" name="Rectangle 7"/>
          <p:cNvSpPr/>
          <p:nvPr/>
        </p:nvSpPr>
        <p:spPr>
          <a:xfrm>
            <a:off x="977462" y="4311870"/>
            <a:ext cx="72206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/>
              <a:t>3 </a:t>
            </a:r>
            <a:r>
              <a:rPr lang="en-GB" sz="4000" dirty="0"/>
              <a:t>×</a:t>
            </a:r>
            <a:r>
              <a:rPr lang="en-US" sz="4000" dirty="0"/>
              <a:t> 8 is the same as 8 </a:t>
            </a:r>
            <a:r>
              <a:rPr lang="en-GB" sz="4000" dirty="0"/>
              <a:t>×</a:t>
            </a:r>
            <a:r>
              <a:rPr lang="en-US" sz="4000" dirty="0"/>
              <a:t> 3 </a:t>
            </a:r>
            <a:endParaRPr lang="en-GB" sz="4000" dirty="0"/>
          </a:p>
        </p:txBody>
      </p:sp>
      <p:sp>
        <p:nvSpPr>
          <p:cNvPr id="9" name="Rectangle 8"/>
          <p:cNvSpPr/>
          <p:nvPr/>
        </p:nvSpPr>
        <p:spPr>
          <a:xfrm>
            <a:off x="634256" y="5038698"/>
            <a:ext cx="7907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/>
              <a:t>10 </a:t>
            </a:r>
            <a:r>
              <a:rPr lang="en-GB" sz="4000" dirty="0"/>
              <a:t>×</a:t>
            </a:r>
            <a:r>
              <a:rPr lang="en-US" sz="4000" dirty="0"/>
              <a:t> 6 is the same as 6 </a:t>
            </a:r>
            <a:r>
              <a:rPr lang="en-GB" sz="4000" dirty="0"/>
              <a:t>×</a:t>
            </a:r>
            <a:r>
              <a:rPr lang="en-US" sz="4000" dirty="0"/>
              <a:t> 10 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51834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facts.</a:t>
            </a:r>
          </a:p>
        </p:txBody>
      </p:sp>
      <p:sp>
        <p:nvSpPr>
          <p:cNvPr id="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469266" y="477318"/>
            <a:ext cx="4315329" cy="1623042"/>
          </a:xfrm>
          <a:prstGeom prst="wedgeEllipseCallout">
            <a:avLst>
              <a:gd name="adj1" fmla="val -45134"/>
              <a:gd name="adj2" fmla="val 6746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look at some other relationships between facts…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1707325" y="3535720"/>
            <a:ext cx="5676243" cy="58477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3200" dirty="0"/>
              <a:t>If 5 </a:t>
            </a:r>
            <a:r>
              <a:rPr lang="en-GB" sz="3200" dirty="0"/>
              <a:t>×</a:t>
            </a:r>
            <a:r>
              <a:rPr lang="en-US" sz="3200" dirty="0"/>
              <a:t> 6 = 30 then 5 </a:t>
            </a:r>
            <a:r>
              <a:rPr lang="en-GB" sz="3200" dirty="0"/>
              <a:t>×</a:t>
            </a:r>
            <a:r>
              <a:rPr lang="en-US" sz="3200" dirty="0"/>
              <a:t> 12 = 60.  </a:t>
            </a:r>
            <a:endParaRPr lang="en-GB" sz="3200" dirty="0"/>
          </a:p>
        </p:txBody>
      </p:sp>
      <p:sp>
        <p:nvSpPr>
          <p:cNvPr id="4" name="Rectangle 3"/>
          <p:cNvSpPr/>
          <p:nvPr/>
        </p:nvSpPr>
        <p:spPr>
          <a:xfrm>
            <a:off x="224695" y="2727481"/>
            <a:ext cx="8717505" cy="584775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/>
            <a:r>
              <a:rPr lang="en-US" sz="3200" dirty="0"/>
              <a:t>3 </a:t>
            </a:r>
            <a:r>
              <a:rPr lang="en-GB" sz="3200" dirty="0"/>
              <a:t>×</a:t>
            </a:r>
            <a:r>
              <a:rPr lang="en-US" sz="3200" dirty="0"/>
              <a:t> 4 = 12, so 3 </a:t>
            </a:r>
            <a:r>
              <a:rPr lang="en-GB" sz="3200" dirty="0"/>
              <a:t>×</a:t>
            </a:r>
            <a:r>
              <a:rPr lang="en-US" sz="3200" dirty="0"/>
              <a:t> 8 = double 12, which is 24. </a:t>
            </a:r>
            <a:endParaRPr lang="en-GB" sz="3200" dirty="0"/>
          </a:p>
        </p:txBody>
      </p:sp>
      <p:sp>
        <p:nvSpPr>
          <p:cNvPr id="8" name="Rectangle 7"/>
          <p:cNvSpPr/>
          <p:nvPr/>
        </p:nvSpPr>
        <p:spPr>
          <a:xfrm>
            <a:off x="479931" y="4343959"/>
            <a:ext cx="8131029" cy="58477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3200" dirty="0"/>
              <a:t>4 </a:t>
            </a:r>
            <a:r>
              <a:rPr lang="en-GB" sz="3200" dirty="0"/>
              <a:t>×</a:t>
            </a:r>
            <a:r>
              <a:rPr lang="en-US" sz="3200" dirty="0"/>
              <a:t> 8 = 32, so 4 </a:t>
            </a:r>
            <a:r>
              <a:rPr lang="en-GB" sz="3200" dirty="0"/>
              <a:t>×</a:t>
            </a:r>
            <a:r>
              <a:rPr lang="en-US" sz="3200" dirty="0"/>
              <a:t> 4 = half of 32, which is 16. </a:t>
            </a:r>
            <a:endParaRPr lang="en-GB" sz="3200" dirty="0"/>
          </a:p>
        </p:txBody>
      </p:sp>
      <p:sp>
        <p:nvSpPr>
          <p:cNvPr id="9" name="Rectangle 8"/>
          <p:cNvSpPr/>
          <p:nvPr/>
        </p:nvSpPr>
        <p:spPr>
          <a:xfrm>
            <a:off x="1707323" y="5152198"/>
            <a:ext cx="5676243" cy="584775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3200" dirty="0"/>
              <a:t>If 7 </a:t>
            </a:r>
            <a:r>
              <a:rPr lang="en-GB" sz="3200" dirty="0"/>
              <a:t>×</a:t>
            </a:r>
            <a:r>
              <a:rPr lang="en-US" sz="3200" dirty="0"/>
              <a:t> 6 = 42 then 7 </a:t>
            </a:r>
            <a:r>
              <a:rPr lang="en-GB" sz="3200" dirty="0"/>
              <a:t>×</a:t>
            </a:r>
            <a:r>
              <a:rPr lang="en-US" sz="3200" dirty="0"/>
              <a:t> 3 = 21.  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07472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facts.</a:t>
            </a:r>
          </a:p>
        </p:txBody>
      </p:sp>
      <p:sp>
        <p:nvSpPr>
          <p:cNvPr id="3" name="Rectangle 2"/>
          <p:cNvSpPr/>
          <p:nvPr/>
        </p:nvSpPr>
        <p:spPr>
          <a:xfrm>
            <a:off x="789084" y="2663309"/>
            <a:ext cx="30380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/>
              <a:t>4 </a:t>
            </a:r>
            <a:r>
              <a:rPr lang="en-GB" sz="4800" dirty="0"/>
              <a:t>×</a:t>
            </a:r>
            <a:r>
              <a:rPr lang="en-US" sz="4800" dirty="0"/>
              <a:t> 6 = ___ </a:t>
            </a:r>
            <a:endParaRPr lang="en-GB" sz="4800" dirty="0"/>
          </a:p>
        </p:txBody>
      </p:sp>
      <p:sp>
        <p:nvSpPr>
          <p:cNvPr id="6" name="Rectangle 5"/>
          <p:cNvSpPr/>
          <p:nvPr/>
        </p:nvSpPr>
        <p:spPr>
          <a:xfrm>
            <a:off x="2636934" y="2661940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/>
              <a:t>24</a:t>
            </a:r>
            <a:endParaRPr lang="en-GB" sz="4800" dirty="0"/>
          </a:p>
        </p:txBody>
      </p:sp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116219" y="2183165"/>
            <a:ext cx="4607104" cy="1821275"/>
          </a:xfrm>
          <a:prstGeom prst="wedgeEllipseCallout">
            <a:avLst>
              <a:gd name="adj1" fmla="val -45134"/>
              <a:gd name="adj2" fmla="val 6746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Write a related tables fact on your whiteboard.</a:t>
            </a:r>
          </a:p>
          <a:p>
            <a:pPr algn="ctr"/>
            <a:r>
              <a:rPr lang="en-GB" sz="2000" b="1" dirty="0">
                <a:solidFill>
                  <a:srgbClr val="253746"/>
                </a:solidFill>
              </a:rPr>
              <a:t>When I get to three show your fact…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5135061" y="4777860"/>
            <a:ext cx="8050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1 </a:t>
            </a:r>
            <a:endParaRPr lang="en-GB" sz="6600" dirty="0"/>
          </a:p>
        </p:txBody>
      </p:sp>
      <p:sp>
        <p:nvSpPr>
          <p:cNvPr id="9" name="Rectangle 8"/>
          <p:cNvSpPr/>
          <p:nvPr/>
        </p:nvSpPr>
        <p:spPr>
          <a:xfrm>
            <a:off x="5568788" y="4777860"/>
            <a:ext cx="12073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, 2 </a:t>
            </a:r>
            <a:endParaRPr lang="en-GB" sz="6600" dirty="0"/>
          </a:p>
        </p:txBody>
      </p:sp>
      <p:sp>
        <p:nvSpPr>
          <p:cNvPr id="11" name="Rectangle 10"/>
          <p:cNvSpPr/>
          <p:nvPr/>
        </p:nvSpPr>
        <p:spPr>
          <a:xfrm>
            <a:off x="6404922" y="4777860"/>
            <a:ext cx="12073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, 3 </a:t>
            </a:r>
            <a:endParaRPr lang="en-GB" sz="6600" dirty="0"/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829017" y="338700"/>
            <a:ext cx="4198302" cy="1553162"/>
          </a:xfrm>
          <a:prstGeom prst="wedgeEllipseCallout">
            <a:avLst>
              <a:gd name="adj1" fmla="val 53190"/>
              <a:gd name="adj2" fmla="val -5865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We’re going to play a game now…</a:t>
            </a:r>
          </a:p>
        </p:txBody>
      </p:sp>
      <p:sp>
        <p:nvSpPr>
          <p:cNvPr id="5" name="Rectangle 4"/>
          <p:cNvSpPr/>
          <p:nvPr/>
        </p:nvSpPr>
        <p:spPr>
          <a:xfrm>
            <a:off x="4726751" y="4777860"/>
            <a:ext cx="37047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/>
              <a:t>Show me!</a:t>
            </a:r>
            <a:endParaRPr lang="en-GB" sz="6600" b="1" dirty="0"/>
          </a:p>
        </p:txBody>
      </p:sp>
    </p:spTree>
    <p:extLst>
      <p:ext uri="{BB962C8B-B14F-4D97-AF65-F5344CB8AC3E}">
        <p14:creationId xmlns:p14="http://schemas.microsoft.com/office/powerpoint/2010/main" val="407472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4" grpId="0"/>
      <p:bldP spid="4" grpId="1"/>
      <p:bldP spid="9" grpId="0"/>
      <p:bldP spid="9" grpId="1"/>
      <p:bldP spid="11" grpId="0"/>
      <p:bldP spid="11" grpId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facts.</a:t>
            </a:r>
          </a:p>
        </p:txBody>
      </p:sp>
      <p:sp>
        <p:nvSpPr>
          <p:cNvPr id="3" name="Rectangle 2"/>
          <p:cNvSpPr/>
          <p:nvPr/>
        </p:nvSpPr>
        <p:spPr>
          <a:xfrm>
            <a:off x="789084" y="2663309"/>
            <a:ext cx="30380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/>
              <a:t>5 </a:t>
            </a:r>
            <a:r>
              <a:rPr lang="en-GB" sz="4800" dirty="0"/>
              <a:t>×</a:t>
            </a:r>
            <a:r>
              <a:rPr lang="en-US" sz="4800" dirty="0"/>
              <a:t> 8 = ___ </a:t>
            </a:r>
            <a:endParaRPr lang="en-GB" sz="4800" dirty="0"/>
          </a:p>
        </p:txBody>
      </p:sp>
      <p:sp>
        <p:nvSpPr>
          <p:cNvPr id="6" name="Rectangle 5"/>
          <p:cNvSpPr/>
          <p:nvPr/>
        </p:nvSpPr>
        <p:spPr>
          <a:xfrm>
            <a:off x="2636934" y="2661940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/>
              <a:t>40</a:t>
            </a:r>
            <a:endParaRPr lang="en-GB" sz="4800" dirty="0"/>
          </a:p>
        </p:txBody>
      </p:sp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116219" y="2183166"/>
            <a:ext cx="4315329" cy="1623042"/>
          </a:xfrm>
          <a:prstGeom prst="wedgeEllipseCallout">
            <a:avLst>
              <a:gd name="adj1" fmla="val -45134"/>
              <a:gd name="adj2" fmla="val 6746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Write a related tables fact on your whiteboard. When I get to three show your fact…</a:t>
            </a:r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829017" y="338700"/>
            <a:ext cx="3894306" cy="1283934"/>
          </a:xfrm>
          <a:prstGeom prst="wedgeEllipseCallout">
            <a:avLst>
              <a:gd name="adj1" fmla="val 53190"/>
              <a:gd name="adj2" fmla="val -5865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try another one.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35061" y="4777860"/>
            <a:ext cx="8050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1 </a:t>
            </a:r>
            <a:endParaRPr lang="en-GB" sz="6600" dirty="0"/>
          </a:p>
        </p:txBody>
      </p:sp>
      <p:sp>
        <p:nvSpPr>
          <p:cNvPr id="15" name="Rectangle 14"/>
          <p:cNvSpPr/>
          <p:nvPr/>
        </p:nvSpPr>
        <p:spPr>
          <a:xfrm>
            <a:off x="5568788" y="4777860"/>
            <a:ext cx="12073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, 2 </a:t>
            </a:r>
            <a:endParaRPr lang="en-GB" sz="6600" dirty="0"/>
          </a:p>
        </p:txBody>
      </p:sp>
      <p:sp>
        <p:nvSpPr>
          <p:cNvPr id="16" name="Rectangle 15"/>
          <p:cNvSpPr/>
          <p:nvPr/>
        </p:nvSpPr>
        <p:spPr>
          <a:xfrm>
            <a:off x="6404922" y="4777860"/>
            <a:ext cx="12073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, 3 </a:t>
            </a:r>
            <a:endParaRPr lang="en-GB" sz="6600" dirty="0"/>
          </a:p>
        </p:txBody>
      </p:sp>
      <p:sp>
        <p:nvSpPr>
          <p:cNvPr id="17" name="Rectangle 16"/>
          <p:cNvSpPr/>
          <p:nvPr/>
        </p:nvSpPr>
        <p:spPr>
          <a:xfrm>
            <a:off x="4923771" y="4798838"/>
            <a:ext cx="37047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/>
              <a:t>Show me!</a:t>
            </a:r>
            <a:endParaRPr lang="en-GB" sz="6600" b="1" dirty="0"/>
          </a:p>
        </p:txBody>
      </p:sp>
    </p:spTree>
    <p:extLst>
      <p:ext uri="{BB962C8B-B14F-4D97-AF65-F5344CB8AC3E}">
        <p14:creationId xmlns:p14="http://schemas.microsoft.com/office/powerpoint/2010/main" val="181482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4" grpId="0"/>
      <p:bldP spid="14" grpId="1"/>
      <p:bldP spid="15" grpId="0"/>
      <p:bldP spid="15" grpId="1"/>
      <p:bldP spid="16" grpId="0"/>
      <p:bldP spid="16" grpId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facts.</a:t>
            </a:r>
          </a:p>
        </p:txBody>
      </p:sp>
      <p:sp>
        <p:nvSpPr>
          <p:cNvPr id="3" name="Rectangle 2"/>
          <p:cNvSpPr/>
          <p:nvPr/>
        </p:nvSpPr>
        <p:spPr>
          <a:xfrm>
            <a:off x="789084" y="2663309"/>
            <a:ext cx="30380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/>
              <a:t>3 </a:t>
            </a:r>
            <a:r>
              <a:rPr lang="en-GB" sz="4800" dirty="0"/>
              <a:t>×</a:t>
            </a:r>
            <a:r>
              <a:rPr lang="en-US" sz="4800" dirty="0"/>
              <a:t> 7 = ___ </a:t>
            </a:r>
            <a:endParaRPr lang="en-GB" sz="4800" dirty="0"/>
          </a:p>
        </p:txBody>
      </p:sp>
      <p:sp>
        <p:nvSpPr>
          <p:cNvPr id="6" name="Rectangle 5"/>
          <p:cNvSpPr/>
          <p:nvPr/>
        </p:nvSpPr>
        <p:spPr>
          <a:xfrm>
            <a:off x="2741709" y="2661940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/>
              <a:t>21</a:t>
            </a:r>
            <a:endParaRPr lang="en-GB" sz="4800" dirty="0"/>
          </a:p>
        </p:txBody>
      </p:sp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116219" y="2183166"/>
            <a:ext cx="4315329" cy="1623042"/>
          </a:xfrm>
          <a:prstGeom prst="wedgeEllipseCallout">
            <a:avLst>
              <a:gd name="adj1" fmla="val -45134"/>
              <a:gd name="adj2" fmla="val 6746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Write a related tables fact on your whiteboard. When I get to three show your fact…</a:t>
            </a:r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829017" y="338700"/>
            <a:ext cx="3894306" cy="1283934"/>
          </a:xfrm>
          <a:prstGeom prst="wedgeEllipseCallout">
            <a:avLst>
              <a:gd name="adj1" fmla="val 53190"/>
              <a:gd name="adj2" fmla="val -5865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How about this one.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35061" y="4777860"/>
            <a:ext cx="8050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1 </a:t>
            </a:r>
            <a:endParaRPr lang="en-GB" sz="6600" dirty="0"/>
          </a:p>
        </p:txBody>
      </p:sp>
      <p:sp>
        <p:nvSpPr>
          <p:cNvPr id="15" name="Rectangle 14"/>
          <p:cNvSpPr/>
          <p:nvPr/>
        </p:nvSpPr>
        <p:spPr>
          <a:xfrm>
            <a:off x="5568788" y="4777860"/>
            <a:ext cx="12073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, 2 </a:t>
            </a:r>
            <a:endParaRPr lang="en-GB" sz="6600" dirty="0"/>
          </a:p>
        </p:txBody>
      </p:sp>
      <p:sp>
        <p:nvSpPr>
          <p:cNvPr id="16" name="Rectangle 15"/>
          <p:cNvSpPr/>
          <p:nvPr/>
        </p:nvSpPr>
        <p:spPr>
          <a:xfrm>
            <a:off x="6404922" y="4777860"/>
            <a:ext cx="12073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, 3 </a:t>
            </a:r>
            <a:endParaRPr lang="en-GB" sz="6600" dirty="0"/>
          </a:p>
        </p:txBody>
      </p:sp>
      <p:sp>
        <p:nvSpPr>
          <p:cNvPr id="17" name="Rectangle 16"/>
          <p:cNvSpPr/>
          <p:nvPr/>
        </p:nvSpPr>
        <p:spPr>
          <a:xfrm>
            <a:off x="4726750" y="4798838"/>
            <a:ext cx="37047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/>
              <a:t>Show me!</a:t>
            </a:r>
            <a:endParaRPr lang="en-GB" sz="6600" b="1" dirty="0"/>
          </a:p>
        </p:txBody>
      </p:sp>
    </p:spTree>
    <p:extLst>
      <p:ext uri="{BB962C8B-B14F-4D97-AF65-F5344CB8AC3E}">
        <p14:creationId xmlns:p14="http://schemas.microsoft.com/office/powerpoint/2010/main" val="15507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4" grpId="0"/>
      <p:bldP spid="14" grpId="1"/>
      <p:bldP spid="15" grpId="0"/>
      <p:bldP spid="15" grpId="1"/>
      <p:bldP spid="16" grpId="0"/>
      <p:bldP spid="16" grpId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Revise times tables and division facts.</a:t>
            </a:r>
          </a:p>
        </p:txBody>
      </p:sp>
      <p:sp>
        <p:nvSpPr>
          <p:cNvPr id="3" name="Rectangle 2"/>
          <p:cNvSpPr/>
          <p:nvPr/>
        </p:nvSpPr>
        <p:spPr>
          <a:xfrm>
            <a:off x="789084" y="2663309"/>
            <a:ext cx="30380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/>
              <a:t>6 </a:t>
            </a:r>
            <a:r>
              <a:rPr lang="en-GB" sz="4800" dirty="0"/>
              <a:t>×</a:t>
            </a:r>
            <a:r>
              <a:rPr lang="en-US" sz="4800" dirty="0"/>
              <a:t> 8 = ___ </a:t>
            </a:r>
            <a:endParaRPr lang="en-GB" sz="4800" dirty="0"/>
          </a:p>
        </p:txBody>
      </p:sp>
      <p:sp>
        <p:nvSpPr>
          <p:cNvPr id="6" name="Rectangle 5"/>
          <p:cNvSpPr/>
          <p:nvPr/>
        </p:nvSpPr>
        <p:spPr>
          <a:xfrm>
            <a:off x="2636934" y="2661940"/>
            <a:ext cx="8098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800" dirty="0"/>
              <a:t>48</a:t>
            </a:r>
          </a:p>
        </p:txBody>
      </p:sp>
      <p:sp>
        <p:nvSpPr>
          <p:cNvPr id="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116219" y="2183166"/>
            <a:ext cx="4315329" cy="1623042"/>
          </a:xfrm>
          <a:prstGeom prst="wedgeEllipseCallout">
            <a:avLst>
              <a:gd name="adj1" fmla="val -45134"/>
              <a:gd name="adj2" fmla="val 6746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Write a related tables fact on your whiteboard. When I get to three show your fact…</a:t>
            </a:r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829017" y="338700"/>
            <a:ext cx="3894306" cy="1283934"/>
          </a:xfrm>
          <a:prstGeom prst="wedgeEllipseCallout">
            <a:avLst>
              <a:gd name="adj1" fmla="val 53190"/>
              <a:gd name="adj2" fmla="val -5865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And this one.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35061" y="4777860"/>
            <a:ext cx="8050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1 </a:t>
            </a:r>
            <a:endParaRPr lang="en-GB" sz="6600" dirty="0"/>
          </a:p>
        </p:txBody>
      </p:sp>
      <p:sp>
        <p:nvSpPr>
          <p:cNvPr id="15" name="Rectangle 14"/>
          <p:cNvSpPr/>
          <p:nvPr/>
        </p:nvSpPr>
        <p:spPr>
          <a:xfrm>
            <a:off x="5568788" y="4777860"/>
            <a:ext cx="12073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, 2 </a:t>
            </a:r>
            <a:endParaRPr lang="en-GB" sz="6600" dirty="0"/>
          </a:p>
        </p:txBody>
      </p:sp>
      <p:sp>
        <p:nvSpPr>
          <p:cNvPr id="16" name="Rectangle 15"/>
          <p:cNvSpPr/>
          <p:nvPr/>
        </p:nvSpPr>
        <p:spPr>
          <a:xfrm>
            <a:off x="6404922" y="4777860"/>
            <a:ext cx="12073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/>
              <a:t>, 3 </a:t>
            </a:r>
            <a:endParaRPr lang="en-GB" sz="6600" dirty="0"/>
          </a:p>
        </p:txBody>
      </p:sp>
      <p:sp>
        <p:nvSpPr>
          <p:cNvPr id="17" name="Rectangle 16"/>
          <p:cNvSpPr/>
          <p:nvPr/>
        </p:nvSpPr>
        <p:spPr>
          <a:xfrm>
            <a:off x="4776301" y="4777644"/>
            <a:ext cx="37047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/>
              <a:t>Show me!</a:t>
            </a:r>
            <a:endParaRPr lang="en-GB" sz="6600" b="1" dirty="0"/>
          </a:p>
        </p:txBody>
      </p:sp>
    </p:spTree>
    <p:extLst>
      <p:ext uri="{BB962C8B-B14F-4D97-AF65-F5344CB8AC3E}">
        <p14:creationId xmlns:p14="http://schemas.microsoft.com/office/powerpoint/2010/main" val="15507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4" grpId="0"/>
      <p:bldP spid="14" grpId="1"/>
      <p:bldP spid="15" grpId="0"/>
      <p:bldP spid="15" grpId="1"/>
      <p:bldP spid="16" grpId="0"/>
      <p:bldP spid="16" grpId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2973"/>
            <a:ext cx="7772400" cy="2387600"/>
          </a:xfrm>
          <a:ln w="38100">
            <a:solidFill>
              <a:schemeClr val="accent1"/>
            </a:solidFill>
          </a:ln>
        </p:spPr>
        <p:txBody>
          <a:bodyPr/>
          <a:lstStyle/>
          <a:p>
            <a:r>
              <a:rPr lang="en-GB" b="1" u="sng" dirty="0" smtClean="0">
                <a:solidFill>
                  <a:srgbClr val="FF0000"/>
                </a:solidFill>
              </a:rPr>
              <a:t>Today’s Activities.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848131"/>
            <a:ext cx="6858000" cy="3357797"/>
          </a:xfrm>
        </p:spPr>
        <p:txBody>
          <a:bodyPr>
            <a:normAutofit fontScale="92500" lnSpcReduction="10000"/>
          </a:bodyPr>
          <a:lstStyle/>
          <a:p>
            <a:pPr marL="457200" lvl="0" indent="-457200" algn="l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prstClr val="black"/>
                </a:solidFill>
              </a:rPr>
              <a:t>Please complete one of the activity sheets in today’s folder – remember to stretch yourself</a:t>
            </a:r>
            <a:r>
              <a:rPr lang="en-GB" sz="2800" b="1" dirty="0" smtClean="0">
                <a:solidFill>
                  <a:prstClr val="black"/>
                </a:solidFill>
              </a:rPr>
              <a:t>!</a:t>
            </a:r>
          </a:p>
          <a:p>
            <a:pPr marL="457200" lvl="0" indent="-457200" algn="l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800" b="1" dirty="0" smtClean="0">
              <a:solidFill>
                <a:prstClr val="black"/>
              </a:solidFill>
            </a:endParaRPr>
          </a:p>
          <a:p>
            <a:pPr marL="457200" lvl="0" indent="-457200" algn="l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prstClr val="black"/>
                </a:solidFill>
              </a:rPr>
              <a:t>If you have found today’s PowerPoint easy try the Hot Sheet on the next slide.</a:t>
            </a:r>
          </a:p>
          <a:p>
            <a:pPr marL="457200" lvl="0" indent="-457200" algn="l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800" b="1" dirty="0" smtClean="0">
              <a:solidFill>
                <a:prstClr val="black"/>
              </a:solidFill>
            </a:endParaRPr>
          </a:p>
          <a:p>
            <a:pPr marL="457200" lvl="0" indent="-457200" algn="l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prstClr val="black"/>
                </a:solidFill>
              </a:rPr>
              <a:t>If you want to really stretch yourself, try </a:t>
            </a:r>
            <a:r>
              <a:rPr lang="en-GB" sz="2800" b="1" smtClean="0">
                <a:solidFill>
                  <a:prstClr val="black"/>
                </a:solidFill>
              </a:rPr>
              <a:t>todays Scorching Sheet </a:t>
            </a:r>
            <a:r>
              <a:rPr lang="en-GB" sz="2800" b="1" dirty="0" smtClean="0">
                <a:solidFill>
                  <a:prstClr val="black"/>
                </a:solidFill>
              </a:rPr>
              <a:t>– An Investigation!</a:t>
            </a:r>
            <a:endParaRPr lang="en-GB" sz="2800" b="1" dirty="0">
              <a:solidFill>
                <a:prstClr val="black"/>
              </a:solidFill>
            </a:endParaRP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84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1FD65A-9FDC-41BA-8819-F16CD30E73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4344" y="45202"/>
            <a:ext cx="4146698" cy="6111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32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3196</TotalTime>
  <Words>1158</Words>
  <Application>Microsoft Office PowerPoint</Application>
  <PresentationFormat>On-screen Show (4:3)</PresentationFormat>
  <Paragraphs>151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MS Mincho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Activities.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210</cp:revision>
  <dcterms:created xsi:type="dcterms:W3CDTF">2018-09-13T11:08:58Z</dcterms:created>
  <dcterms:modified xsi:type="dcterms:W3CDTF">2020-06-22T13:05:27Z</dcterms:modified>
</cp:coreProperties>
</file>