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398C33-9275-4CD5-B470-23422EA315F0}" v="35" dt="2023-11-26T21:56:49.1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89" d="100"/>
          <a:sy n="89" d="100"/>
        </p:scale>
        <p:origin x="44" y="-22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C Branson" userId="S::cbranson@thomasrussell-junior.staffs.sch.uk::7ea7b6fb-f3e8-44d4-9ceb-9d8caf9441f1" providerId="AD" clId="Web-{0B0FFC2E-B807-D376-EC7E-4910727B090F}"/>
    <pc:docChg chg="modSld">
      <pc:chgData name="Miss C Branson" userId="S::cbranson@thomasrussell-junior.staffs.sch.uk::7ea7b6fb-f3e8-44d4-9ceb-9d8caf9441f1" providerId="AD" clId="Web-{0B0FFC2E-B807-D376-EC7E-4910727B090F}" dt="2023-11-07T19:43:00.269" v="4" actId="20577"/>
      <pc:docMkLst>
        <pc:docMk/>
      </pc:docMkLst>
      <pc:sldChg chg="modSp">
        <pc:chgData name="Miss C Branson" userId="S::cbranson@thomasrussell-junior.staffs.sch.uk::7ea7b6fb-f3e8-44d4-9ceb-9d8caf9441f1" providerId="AD" clId="Web-{0B0FFC2E-B807-D376-EC7E-4910727B090F}" dt="2023-11-07T19:43:00.269" v="4" actId="20577"/>
        <pc:sldMkLst>
          <pc:docMk/>
          <pc:sldMk cId="0" sldId="256"/>
        </pc:sldMkLst>
        <pc:spChg chg="mod">
          <ac:chgData name="Miss C Branson" userId="S::cbranson@thomasrussell-junior.staffs.sch.uk::7ea7b6fb-f3e8-44d4-9ceb-9d8caf9441f1" providerId="AD" clId="Web-{0B0FFC2E-B807-D376-EC7E-4910727B090F}" dt="2023-11-07T19:42:51.144" v="1" actId="20577"/>
          <ac:spMkLst>
            <pc:docMk/>
            <pc:sldMk cId="0" sldId="256"/>
            <ac:spMk id="53" creationId="{00000000-0000-0000-0000-000000000000}"/>
          </ac:spMkLst>
        </pc:spChg>
        <pc:spChg chg="mod">
          <ac:chgData name="Miss C Branson" userId="S::cbranson@thomasrussell-junior.staffs.sch.uk::7ea7b6fb-f3e8-44d4-9ceb-9d8caf9441f1" providerId="AD" clId="Web-{0B0FFC2E-B807-D376-EC7E-4910727B090F}" dt="2023-11-07T19:43:00.269" v="4" actId="20577"/>
          <ac:spMkLst>
            <pc:docMk/>
            <pc:sldMk cId="0" sldId="256"/>
            <ac:spMk id="54" creationId="{00000000-0000-0000-0000-000000000000}"/>
          </ac:spMkLst>
        </pc:spChg>
      </pc:sldChg>
    </pc:docChg>
  </pc:docChgLst>
  <pc:docChgLst>
    <pc:chgData name="Miss C Branson" userId="7ea7b6fb-f3e8-44d4-9ceb-9d8caf9441f1" providerId="ADAL" clId="{AC398C33-9275-4CD5-B470-23422EA315F0}"/>
    <pc:docChg chg="undo custSel modSld">
      <pc:chgData name="Miss C Branson" userId="7ea7b6fb-f3e8-44d4-9ceb-9d8caf9441f1" providerId="ADAL" clId="{AC398C33-9275-4CD5-B470-23422EA315F0}" dt="2023-11-26T22:07:32.447" v="3339" actId="1076"/>
      <pc:docMkLst>
        <pc:docMk/>
      </pc:docMkLst>
      <pc:sldChg chg="addSp delSp modSp mod">
        <pc:chgData name="Miss C Branson" userId="7ea7b6fb-f3e8-44d4-9ceb-9d8caf9441f1" providerId="ADAL" clId="{AC398C33-9275-4CD5-B470-23422EA315F0}" dt="2023-11-26T22:07:32.447" v="3339" actId="1076"/>
        <pc:sldMkLst>
          <pc:docMk/>
          <pc:sldMk cId="0" sldId="256"/>
        </pc:sldMkLst>
        <pc:spChg chg="add mod">
          <ac:chgData name="Miss C Branson" userId="7ea7b6fb-f3e8-44d4-9ceb-9d8caf9441f1" providerId="ADAL" clId="{AC398C33-9275-4CD5-B470-23422EA315F0}" dt="2023-11-26T21:30:41.074" v="1271" actId="20577"/>
          <ac:spMkLst>
            <pc:docMk/>
            <pc:sldMk cId="0" sldId="256"/>
            <ac:spMk id="2" creationId="{5916DA7B-596D-99CE-E8FB-ACF4693DA427}"/>
          </ac:spMkLst>
        </pc:spChg>
        <pc:spChg chg="mod">
          <ac:chgData name="Miss C Branson" userId="7ea7b6fb-f3e8-44d4-9ceb-9d8caf9441f1" providerId="ADAL" clId="{AC398C33-9275-4CD5-B470-23422EA315F0}" dt="2023-11-26T21:30:19.033" v="1227" actId="6549"/>
          <ac:spMkLst>
            <pc:docMk/>
            <pc:sldMk cId="0" sldId="256"/>
            <ac:spMk id="53" creationId="{00000000-0000-0000-0000-000000000000}"/>
          </ac:spMkLst>
        </pc:spChg>
        <pc:spChg chg="mod">
          <ac:chgData name="Miss C Branson" userId="7ea7b6fb-f3e8-44d4-9ceb-9d8caf9441f1" providerId="ADAL" clId="{AC398C33-9275-4CD5-B470-23422EA315F0}" dt="2023-11-26T21:28:04.347" v="1003" actId="20577"/>
          <ac:spMkLst>
            <pc:docMk/>
            <pc:sldMk cId="0" sldId="256"/>
            <ac:spMk id="54" creationId="{00000000-0000-0000-0000-000000000000}"/>
          </ac:spMkLst>
        </pc:spChg>
        <pc:spChg chg="mod">
          <ac:chgData name="Miss C Branson" userId="7ea7b6fb-f3e8-44d4-9ceb-9d8caf9441f1" providerId="ADAL" clId="{AC398C33-9275-4CD5-B470-23422EA315F0}" dt="2023-11-26T21:27:23.766" v="970" actId="1076"/>
          <ac:spMkLst>
            <pc:docMk/>
            <pc:sldMk cId="0" sldId="256"/>
            <ac:spMk id="55" creationId="{00000000-0000-0000-0000-000000000000}"/>
          </ac:spMkLst>
        </pc:spChg>
        <pc:spChg chg="del mod">
          <ac:chgData name="Miss C Branson" userId="7ea7b6fb-f3e8-44d4-9ceb-9d8caf9441f1" providerId="ADAL" clId="{AC398C33-9275-4CD5-B470-23422EA315F0}" dt="2023-11-26T21:29:17.225" v="1156" actId="478"/>
          <ac:spMkLst>
            <pc:docMk/>
            <pc:sldMk cId="0" sldId="256"/>
            <ac:spMk id="57" creationId="{00000000-0000-0000-0000-000000000000}"/>
          </ac:spMkLst>
        </pc:spChg>
        <pc:spChg chg="mod">
          <ac:chgData name="Miss C Branson" userId="7ea7b6fb-f3e8-44d4-9ceb-9d8caf9441f1" providerId="ADAL" clId="{AC398C33-9275-4CD5-B470-23422EA315F0}" dt="2023-11-26T21:34:10.441" v="1478" actId="20577"/>
          <ac:spMkLst>
            <pc:docMk/>
            <pc:sldMk cId="0" sldId="256"/>
            <ac:spMk id="58" creationId="{00000000-0000-0000-0000-000000000000}"/>
          </ac:spMkLst>
        </pc:spChg>
        <pc:spChg chg="mod">
          <ac:chgData name="Miss C Branson" userId="7ea7b6fb-f3e8-44d4-9ceb-9d8caf9441f1" providerId="ADAL" clId="{AC398C33-9275-4CD5-B470-23422EA315F0}" dt="2023-11-07T13:10:24.257" v="1" actId="20577"/>
          <ac:spMkLst>
            <pc:docMk/>
            <pc:sldMk cId="0" sldId="256"/>
            <ac:spMk id="59" creationId="{00000000-0000-0000-0000-000000000000}"/>
          </ac:spMkLst>
        </pc:spChg>
        <pc:spChg chg="mod">
          <ac:chgData name="Miss C Branson" userId="7ea7b6fb-f3e8-44d4-9ceb-9d8caf9441f1" providerId="ADAL" clId="{AC398C33-9275-4CD5-B470-23422EA315F0}" dt="2023-11-07T13:10:21.109" v="0" actId="20577"/>
          <ac:spMkLst>
            <pc:docMk/>
            <pc:sldMk cId="0" sldId="256"/>
            <ac:spMk id="60" creationId="{00000000-0000-0000-0000-000000000000}"/>
          </ac:spMkLst>
        </pc:spChg>
        <pc:spChg chg="del">
          <ac:chgData name="Miss C Branson" userId="7ea7b6fb-f3e8-44d4-9ceb-9d8caf9441f1" providerId="ADAL" clId="{AC398C33-9275-4CD5-B470-23422EA315F0}" dt="2023-11-07T13:10:26.896" v="3"/>
          <ac:spMkLst>
            <pc:docMk/>
            <pc:sldMk cId="0" sldId="256"/>
            <ac:spMk id="63" creationId="{00000000-0000-0000-0000-000000000000}"/>
          </ac:spMkLst>
        </pc:spChg>
        <pc:spChg chg="mod">
          <ac:chgData name="Miss C Branson" userId="7ea7b6fb-f3e8-44d4-9ceb-9d8caf9441f1" providerId="ADAL" clId="{AC398C33-9275-4CD5-B470-23422EA315F0}" dt="2023-11-26T22:07:32.447" v="3339" actId="1076"/>
          <ac:spMkLst>
            <pc:docMk/>
            <pc:sldMk cId="0" sldId="256"/>
            <ac:spMk id="65" creationId="{00000000-0000-0000-0000-000000000000}"/>
          </ac:spMkLst>
        </pc:spChg>
        <pc:spChg chg="mod">
          <ac:chgData name="Miss C Branson" userId="7ea7b6fb-f3e8-44d4-9ceb-9d8caf9441f1" providerId="ADAL" clId="{AC398C33-9275-4CD5-B470-23422EA315F0}" dt="2023-11-26T22:07:28.342" v="3338" actId="1076"/>
          <ac:spMkLst>
            <pc:docMk/>
            <pc:sldMk cId="0" sldId="256"/>
            <ac:spMk id="67" creationId="{00000000-0000-0000-0000-000000000000}"/>
          </ac:spMkLst>
        </pc:spChg>
        <pc:spChg chg="mod">
          <ac:chgData name="Miss C Branson" userId="7ea7b6fb-f3e8-44d4-9ceb-9d8caf9441f1" providerId="ADAL" clId="{AC398C33-9275-4CD5-B470-23422EA315F0}" dt="2023-11-26T22:07:24.699" v="3337" actId="14100"/>
          <ac:spMkLst>
            <pc:docMk/>
            <pc:sldMk cId="0" sldId="256"/>
            <ac:spMk id="68" creationId="{00000000-0000-0000-0000-000000000000}"/>
          </ac:spMkLst>
        </pc:spChg>
        <pc:spChg chg="mod">
          <ac:chgData name="Miss C Branson" userId="7ea7b6fb-f3e8-44d4-9ceb-9d8caf9441f1" providerId="ADAL" clId="{AC398C33-9275-4CD5-B470-23422EA315F0}" dt="2023-11-26T22:07:19.121" v="3335" actId="14100"/>
          <ac:spMkLst>
            <pc:docMk/>
            <pc:sldMk cId="0" sldId="256"/>
            <ac:spMk id="69" creationId="{00000000-0000-0000-0000-000000000000}"/>
          </ac:spMkLst>
        </pc:spChg>
        <pc:spChg chg="mod">
          <ac:chgData name="Miss C Branson" userId="7ea7b6fb-f3e8-44d4-9ceb-9d8caf9441f1" providerId="ADAL" clId="{AC398C33-9275-4CD5-B470-23422EA315F0}" dt="2023-11-26T21:33:28.911" v="1443" actId="20577"/>
          <ac:spMkLst>
            <pc:docMk/>
            <pc:sldMk cId="0" sldId="256"/>
            <ac:spMk id="70" creationId="{00000000-0000-0000-0000-000000000000}"/>
          </ac:spMkLst>
        </pc:spChg>
        <pc:spChg chg="mod">
          <ac:chgData name="Miss C Branson" userId="7ea7b6fb-f3e8-44d4-9ceb-9d8caf9441f1" providerId="ADAL" clId="{AC398C33-9275-4CD5-B470-23422EA315F0}" dt="2023-11-26T21:32:56.736" v="1381" actId="20577"/>
          <ac:spMkLst>
            <pc:docMk/>
            <pc:sldMk cId="0" sldId="256"/>
            <ac:spMk id="71" creationId="{00000000-0000-0000-0000-000000000000}"/>
          </ac:spMkLst>
        </pc:spChg>
        <pc:spChg chg="mod">
          <ac:chgData name="Miss C Branson" userId="7ea7b6fb-f3e8-44d4-9ceb-9d8caf9441f1" providerId="ADAL" clId="{AC398C33-9275-4CD5-B470-23422EA315F0}" dt="2023-11-26T21:34:24.185" v="1487" actId="20577"/>
          <ac:spMkLst>
            <pc:docMk/>
            <pc:sldMk cId="0" sldId="256"/>
            <ac:spMk id="73" creationId="{00000000-0000-0000-0000-000000000000}"/>
          </ac:spMkLst>
        </pc:spChg>
        <pc:spChg chg="mod">
          <ac:chgData name="Miss C Branson" userId="7ea7b6fb-f3e8-44d4-9ceb-9d8caf9441f1" providerId="ADAL" clId="{AC398C33-9275-4CD5-B470-23422EA315F0}" dt="2023-11-26T21:31:17.137" v="1348" actId="20577"/>
          <ac:spMkLst>
            <pc:docMk/>
            <pc:sldMk cId="0" sldId="256"/>
            <ac:spMk id="74" creationId="{00000000-0000-0000-0000-000000000000}"/>
          </ac:spMkLst>
        </pc:spChg>
        <pc:spChg chg="mod">
          <ac:chgData name="Miss C Branson" userId="7ea7b6fb-f3e8-44d4-9ceb-9d8caf9441f1" providerId="ADAL" clId="{AC398C33-9275-4CD5-B470-23422EA315F0}" dt="2023-11-26T21:32:39.409" v="1378" actId="120"/>
          <ac:spMkLst>
            <pc:docMk/>
            <pc:sldMk cId="0" sldId="256"/>
            <ac:spMk id="75" creationId="{00000000-0000-0000-0000-000000000000}"/>
          </ac:spMkLst>
        </pc:spChg>
        <pc:graphicFrameChg chg="add del mod modGraphic">
          <ac:chgData name="Miss C Branson" userId="7ea7b6fb-f3e8-44d4-9ceb-9d8caf9441f1" providerId="ADAL" clId="{AC398C33-9275-4CD5-B470-23422EA315F0}" dt="2023-11-26T21:56:26.099" v="2387"/>
          <ac:graphicFrameMkLst>
            <pc:docMk/>
            <pc:sldMk cId="0" sldId="256"/>
            <ac:graphicFrameMk id="3" creationId="{D4D4E77F-F1FD-4F3E-3FBF-1D4E66E07951}"/>
          </ac:graphicFrameMkLst>
        </pc:graphicFrameChg>
        <pc:graphicFrameChg chg="add del mod">
          <ac:chgData name="Miss C Branson" userId="7ea7b6fb-f3e8-44d4-9ceb-9d8caf9441f1" providerId="ADAL" clId="{AC398C33-9275-4CD5-B470-23422EA315F0}" dt="2023-11-26T21:56:49.152" v="2391"/>
          <ac:graphicFrameMkLst>
            <pc:docMk/>
            <pc:sldMk cId="0" sldId="256"/>
            <ac:graphicFrameMk id="4" creationId="{1DE25DFE-0FFA-A9DE-EDE0-63F8B4A1A26D}"/>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90" y="993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a:buSzPts val="1400"/>
            </a:pPr>
            <a:r>
              <a:rPr lang="en-GB" sz="1000" dirty="0"/>
              <a:t>Promoting British Values and respect for protected characteristics. </a:t>
            </a:r>
            <a:endParaRPr lang="en-US" sz="1400" b="0" i="0" u="none" strike="noStrike" cap="none" dirty="0">
              <a:solidFill>
                <a:srgbClr val="000000"/>
              </a:solidFill>
              <a:latin typeface="Arial"/>
              <a:ea typeface="Arial"/>
              <a:cs typeface="Arial"/>
            </a:endParaRPr>
          </a:p>
        </p:txBody>
      </p:sp>
      <p:sp>
        <p:nvSpPr>
          <p:cNvPr id="54" name="Google Shape;54;p1"/>
          <p:cNvSpPr/>
          <p:nvPr/>
        </p:nvSpPr>
        <p:spPr>
          <a:xfrm>
            <a:off x="1677865" y="993475"/>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buClr>
                <a:schemeClr val="dk1"/>
              </a:buClr>
              <a:buSzPts val="1100"/>
            </a:pPr>
            <a:r>
              <a:rPr lang="en-GB" sz="1000" dirty="0"/>
              <a:t>Consistent and excellent teaching of Relationships and Health Education.</a:t>
            </a:r>
            <a:endParaRPr sz="1000" b="0" i="0" u="none" strike="noStrike" cap="none" dirty="0">
              <a:solidFill>
                <a:srgbClr val="000000"/>
              </a:solidFill>
              <a:latin typeface="Arial"/>
              <a:ea typeface="Arial"/>
              <a:cs typeface="Arial"/>
              <a:sym typeface="Arial"/>
            </a:endParaRPr>
          </a:p>
        </p:txBody>
      </p:sp>
      <p:sp>
        <p:nvSpPr>
          <p:cNvPr id="55" name="Google Shape;55;p1"/>
          <p:cNvSpPr/>
          <p:nvPr/>
        </p:nvSpPr>
        <p:spPr>
          <a:xfrm>
            <a:off x="3129800" y="960200"/>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Integrate high quality vocabulary in all learning</a:t>
            </a:r>
            <a:endParaRPr sz="1000" b="0" i="0" u="none" strike="noStrike" cap="none" dirty="0">
              <a:solidFill>
                <a:srgbClr val="000000"/>
              </a:solidFill>
              <a:latin typeface="Arial"/>
              <a:ea typeface="Arial"/>
              <a:cs typeface="Arial"/>
              <a:sym typeface="Arial"/>
            </a:endParaRP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000" b="0" i="0" u="none" strike="noStrike" cap="none" dirty="0">
                <a:solidFill>
                  <a:schemeClr val="dk1"/>
                </a:solidFill>
                <a:latin typeface="Arial"/>
                <a:ea typeface="Arial"/>
                <a:cs typeface="Arial"/>
                <a:sym typeface="Arial"/>
              </a:rPr>
              <a:t>Ensure oracy and reading are at the heart of learning</a:t>
            </a:r>
            <a:endParaRPr sz="1400" b="0" i="0" u="none" strike="noStrike" cap="none" dirty="0">
              <a:solidFill>
                <a:srgbClr val="000000"/>
              </a:solidFill>
              <a:latin typeface="Arial"/>
              <a:ea typeface="Arial"/>
              <a:cs typeface="Arial"/>
              <a:sym typeface="Arial"/>
            </a:endParaRPr>
          </a:p>
        </p:txBody>
      </p:sp>
      <p:sp>
        <p:nvSpPr>
          <p:cNvPr id="58" name="Google Shape;58;p1"/>
          <p:cNvSpPr/>
          <p:nvPr/>
        </p:nvSpPr>
        <p:spPr>
          <a:xfrm>
            <a:off x="6170610" y="982554"/>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900" dirty="0">
                <a:effectLst/>
                <a:latin typeface="Arial" panose="020B0604020202020204" pitchFamily="34" charset="0"/>
                <a:ea typeface="Aptos" panose="020B0004020202020204" pitchFamily="34" charset="0"/>
              </a:rPr>
              <a:t>Prepare children for the opportunities, responsibilities and experiences of later life</a:t>
            </a:r>
            <a:endParaRPr lang="en-GB" sz="300" b="0" i="0" u="none" strike="noStrike" cap="none" dirty="0">
              <a:solidFill>
                <a:srgbClr val="000000"/>
              </a:solidFill>
              <a:latin typeface="Arial"/>
              <a:ea typeface="Arial"/>
              <a:cs typeface="Arial"/>
              <a:sym typeface="Arial"/>
            </a:endParaRPr>
          </a:p>
        </p:txBody>
      </p:sp>
      <p:sp>
        <p:nvSpPr>
          <p:cNvPr id="59" name="Google Shape;59;p1"/>
          <p:cNvSpPr txBox="1"/>
          <p:nvPr/>
        </p:nvSpPr>
        <p:spPr>
          <a:xfrm>
            <a:off x="3596800" y="108950"/>
            <a:ext cx="4209054" cy="609367"/>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a:solidFill>
                  <a:schemeClr val="dk1"/>
                </a:solidFill>
                <a:latin typeface="Arial"/>
                <a:ea typeface="Arial"/>
                <a:cs typeface="Arial"/>
                <a:sym typeface="Arial"/>
              </a:rPr>
              <a:t>Through our values and consistent research-led practices, </a:t>
            </a:r>
            <a:r>
              <a:rPr lang="en-GB" sz="1200">
                <a:solidFill>
                  <a:schemeClr val="dk1"/>
                </a:solidFill>
              </a:rPr>
              <a:t>all pupils will achieve their very best in PSHE.</a:t>
            </a:r>
            <a:endParaRPr sz="1200" b="0" i="0" u="none" strike="noStrike" cap="none">
              <a:solidFill>
                <a:srgbClr val="000000"/>
              </a:solidFill>
              <a:latin typeface="Arial"/>
              <a:ea typeface="Arial"/>
              <a:cs typeface="Arial"/>
              <a:sym typeface="Arial"/>
            </a:endParaRPr>
          </a:p>
        </p:txBody>
      </p:sp>
      <p:sp>
        <p:nvSpPr>
          <p:cNvPr id="60" name="Google Shape;60;p1"/>
          <p:cNvSpPr txBox="1"/>
          <p:nvPr/>
        </p:nvSpPr>
        <p:spPr>
          <a:xfrm>
            <a:off x="1971475" y="209925"/>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000000"/>
                </a:solidFill>
                <a:latin typeface="Arial"/>
                <a:ea typeface="Arial"/>
                <a:cs typeface="Arial"/>
                <a:sym typeface="Arial"/>
              </a:rPr>
              <a:t>PSHE</a:t>
            </a:r>
            <a:endParaRPr sz="2000" b="1" i="0" u="none" strike="noStrike" cap="none">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1500" y="1615614"/>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201995" y="1664480"/>
            <a:ext cx="8740010" cy="1092577"/>
          </a:xfrm>
          <a:prstGeom prst="rect">
            <a:avLst/>
          </a:prstGeom>
          <a:noFill/>
          <a:ln>
            <a:noFill/>
          </a:ln>
        </p:spPr>
        <p:txBody>
          <a:bodyPr spcFirstLastPara="1" wrap="square" lIns="91425" tIns="91425" rIns="91425" bIns="91425" anchor="t" anchorCtr="0">
            <a:spAutoFit/>
          </a:bodyPr>
          <a:lstStyle/>
          <a:p>
            <a:pPr lvl="0">
              <a:spcBef>
                <a:spcPts val="1200"/>
              </a:spcBef>
              <a:buClr>
                <a:schemeClr val="dk1"/>
              </a:buClr>
              <a:buSzPts val="1100"/>
            </a:pPr>
            <a:r>
              <a:rPr lang="en-GB" sz="900" b="0" i="0" u="none" strike="noStrike" cap="none" dirty="0">
                <a:solidFill>
                  <a:schemeClr val="dk1"/>
                </a:solidFill>
                <a:latin typeface="Calibri"/>
                <a:ea typeface="Calibri"/>
                <a:cs typeface="Calibri"/>
                <a:sym typeface="Calibri"/>
              </a:rPr>
              <a:t> </a:t>
            </a:r>
            <a:r>
              <a:rPr lang="en-GB" sz="800" dirty="0">
                <a:solidFill>
                  <a:schemeClr val="dk1"/>
                </a:solidFill>
                <a:latin typeface="+mn-lt"/>
                <a:ea typeface="Calibri"/>
                <a:cs typeface="Calibri"/>
                <a:sym typeface="Calibri"/>
              </a:rPr>
              <a:t>At TRJS</a:t>
            </a:r>
            <a:r>
              <a:rPr lang="en-GB" sz="800" b="0" i="0" u="none" strike="noStrike" cap="none" dirty="0">
                <a:solidFill>
                  <a:schemeClr val="dk1"/>
                </a:solidFill>
                <a:latin typeface="+mn-lt"/>
                <a:ea typeface="Calibri"/>
                <a:cs typeface="Calibri"/>
                <a:sym typeface="Calibri"/>
              </a:rPr>
              <a:t>, we use </a:t>
            </a:r>
            <a:r>
              <a:rPr lang="en-GB" sz="800" dirty="0">
                <a:solidFill>
                  <a:schemeClr val="dk1"/>
                </a:solidFill>
                <a:latin typeface="+mn-lt"/>
                <a:ea typeface="Calibri"/>
                <a:cs typeface="Calibri"/>
                <a:sym typeface="Calibri"/>
              </a:rPr>
              <a:t>a range of resources </a:t>
            </a:r>
            <a:r>
              <a:rPr lang="en-GB" sz="800" b="0" i="0" u="none" strike="noStrike" cap="none" dirty="0">
                <a:solidFill>
                  <a:schemeClr val="dk1"/>
                </a:solidFill>
                <a:latin typeface="+mn-lt"/>
                <a:ea typeface="Calibri"/>
                <a:cs typeface="Calibri"/>
                <a:sym typeface="Calibri"/>
              </a:rPr>
              <a:t>to inform our planning and teaching of </a:t>
            </a:r>
            <a:r>
              <a:rPr lang="en-GB" sz="800" dirty="0">
                <a:solidFill>
                  <a:schemeClr val="dk1"/>
                </a:solidFill>
                <a:latin typeface="+mn-lt"/>
                <a:ea typeface="Calibri"/>
                <a:cs typeface="Calibri"/>
                <a:sym typeface="Calibri"/>
              </a:rPr>
              <a:t>PSHE, where possible using materials that have been Quality Assured by the PSHE Association. W</a:t>
            </a:r>
            <a:r>
              <a:rPr lang="en-GB" sz="800" dirty="0">
                <a:effectLst/>
                <a:latin typeface="+mn-lt"/>
                <a:ea typeface="Times New Roman" panose="02020603050405020304" pitchFamily="18" charset="0"/>
                <a:cs typeface="Times New Roman" panose="02020603050405020304" pitchFamily="18" charset="0"/>
              </a:rPr>
              <a:t>e have created an overarching plan for PSHE to be taught during assembly time, where a</a:t>
            </a:r>
            <a:r>
              <a:rPr lang="en-GB" sz="800" dirty="0">
                <a:latin typeface="+mn-lt"/>
                <a:ea typeface="Times New Roman" panose="02020603050405020304" pitchFamily="18" charset="0"/>
                <a:cs typeface="Times New Roman" panose="02020603050405020304" pitchFamily="18" charset="0"/>
              </a:rPr>
              <a:t>ll Relationships and Health Education objectives, alongside key PSHE Association objectives are covered over a spiralling, </a:t>
            </a:r>
            <a:r>
              <a:rPr lang="en-GB" sz="800" dirty="0">
                <a:solidFill>
                  <a:schemeClr val="dk1"/>
                </a:solidFill>
                <a:latin typeface="+mn-lt"/>
                <a:ea typeface="Calibri"/>
                <a:cs typeface="Calibri"/>
                <a:sym typeface="Calibri"/>
              </a:rPr>
              <a:t>clear, knowledge-rich </a:t>
            </a:r>
            <a:r>
              <a:rPr lang="en-GB" sz="800" dirty="0">
                <a:latin typeface="+mn-lt"/>
                <a:ea typeface="Times New Roman" panose="02020603050405020304" pitchFamily="18" charset="0"/>
                <a:cs typeface="Times New Roman" panose="02020603050405020304" pitchFamily="18" charset="0"/>
              </a:rPr>
              <a:t>two-year curriculum so that pupils cover objectives once in Lower School, then again in Upper School in greater depth to further embed and develop their learning. Over the year there is a b</a:t>
            </a:r>
            <a:r>
              <a:rPr lang="en-GB" sz="800" dirty="0">
                <a:effectLst/>
                <a:latin typeface="+mn-lt"/>
                <a:ea typeface="Times New Roman" panose="02020603050405020304" pitchFamily="18" charset="0"/>
                <a:cs typeface="Times New Roman" panose="02020603050405020304" pitchFamily="18" charset="0"/>
              </a:rPr>
              <a:t>alance of themes and approaches. Assemblies are differentiated to ensure content is appropriate to the age of the children and are based around a ‘big question’. Class Assemblies are taken by individual teachers to allow more personalised approaches to learning. We plan opportunities for </a:t>
            </a:r>
            <a:r>
              <a:rPr lang="en-GB" sz="800" dirty="0">
                <a:latin typeface="+mn-lt"/>
                <a:ea typeface="Times New Roman" panose="02020603050405020304" pitchFamily="18" charset="0"/>
                <a:cs typeface="Times New Roman" panose="02020603050405020304" pitchFamily="18" charset="0"/>
              </a:rPr>
              <a:t>pupils </a:t>
            </a:r>
            <a:r>
              <a:rPr lang="en-GB" sz="800" dirty="0">
                <a:effectLst/>
                <a:latin typeface="+mn-lt"/>
                <a:ea typeface="Times New Roman" panose="02020603050405020304" pitchFamily="18" charset="0"/>
                <a:cs typeface="Times New Roman" panose="02020603050405020304" pitchFamily="18" charset="0"/>
              </a:rPr>
              <a:t>to engage in written and practical activities balanced with active listening and collaborative discussion to consolidate their learning from assemblies in the hall.</a:t>
            </a:r>
            <a:r>
              <a:rPr lang="en-GB" sz="800" b="0" i="0" u="none" strike="noStrike" cap="none" dirty="0">
                <a:solidFill>
                  <a:schemeClr val="dk1"/>
                </a:solidFill>
                <a:latin typeface="+mn-lt"/>
                <a:ea typeface="Calibri"/>
                <a:cs typeface="Calibri"/>
                <a:sym typeface="Calibri"/>
              </a:rPr>
              <a:t> </a:t>
            </a:r>
            <a:endParaRPr sz="900" b="0" i="0" u="none" strike="noStrike" cap="none" dirty="0">
              <a:solidFill>
                <a:srgbClr val="000000"/>
              </a:solidFill>
              <a:latin typeface="Arial"/>
              <a:ea typeface="Arial"/>
              <a:cs typeface="Arial"/>
              <a:sym typeface="Arial"/>
            </a:endParaRPr>
          </a:p>
        </p:txBody>
      </p:sp>
      <p:sp>
        <p:nvSpPr>
          <p:cNvPr id="68" name="Google Shape;68;p1"/>
          <p:cNvSpPr/>
          <p:nvPr/>
        </p:nvSpPr>
        <p:spPr>
          <a:xfrm>
            <a:off x="160150" y="2712210"/>
            <a:ext cx="5076198" cy="1380543"/>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a:spcBef>
                <a:spcPts val="1200"/>
              </a:spcBef>
              <a:spcAft>
                <a:spcPts val="1200"/>
              </a:spcAft>
              <a:buClr>
                <a:schemeClr val="dk1"/>
              </a:buClr>
              <a:buSzPts val="1100"/>
            </a:pPr>
            <a:r>
              <a:rPr lang="en-GB" sz="800" dirty="0">
                <a:solidFill>
                  <a:schemeClr val="tx1"/>
                </a:solidFill>
                <a:latin typeface="+mn-lt"/>
                <a:ea typeface="Times New Roman" panose="02020603050405020304" pitchFamily="18" charset="0"/>
                <a:cs typeface="Times New Roman" panose="02020603050405020304" pitchFamily="18" charset="0"/>
              </a:rPr>
              <a:t>PSHE is evident in all subjects and integral to life at TRJS. We support charity events, take part in extra-curricular clubs, hold School Council meetings. We give opportunities for children to be subject ambassadors and help to lead learning across school. Children are naturally eager to find out about their world, which we encourage through </a:t>
            </a:r>
            <a:r>
              <a:rPr lang="en-GB" sz="800" dirty="0">
                <a:solidFill>
                  <a:schemeClr val="tx1"/>
                </a:solidFill>
                <a:effectLst/>
                <a:latin typeface="+mn-lt"/>
                <a:ea typeface="Times New Roman" panose="02020603050405020304" pitchFamily="18" charset="0"/>
                <a:cs typeface="Calibri" panose="020F0502020204030204" pitchFamily="34" charset="0"/>
              </a:rPr>
              <a:t>research, discussion and debate on topical issues, including environmental. </a:t>
            </a:r>
            <a:r>
              <a:rPr lang="en-GB" sz="800" dirty="0">
                <a:solidFill>
                  <a:schemeClr val="tx1"/>
                </a:solidFill>
                <a:latin typeface="+mn-lt"/>
                <a:ea typeface="Times New Roman" panose="02020603050405020304" pitchFamily="18" charset="0"/>
                <a:cs typeface="Times New Roman" panose="02020603050405020304" pitchFamily="18" charset="0"/>
              </a:rPr>
              <a:t>As well as being woven into our curriculum, we also support key annual events that relate to the PSHE curriculum such as Anti-Bullying Week, Children’s Mental Health Week, Safer Internet Day, My Money Week, Armistice Day. We follow the St John Ambulance KS2 pathway for learning First Aid every year. Within every topic, children are given the vocabulary, routes and encouragement to report concerns and seek support. Strategies for keeping safe are discussed in a range of situations, including road, sun and water, particularly with our location close to the marina, river and canal. </a:t>
            </a:r>
            <a:endParaRPr sz="800" b="0" i="0" u="none" strike="noStrike" cap="none" dirty="0">
              <a:solidFill>
                <a:schemeClr val="tx1"/>
              </a:solidFill>
              <a:latin typeface="+mn-lt"/>
              <a:ea typeface="Arial"/>
              <a:cs typeface="Arial"/>
              <a:sym typeface="Arial"/>
            </a:endParaRPr>
          </a:p>
        </p:txBody>
      </p:sp>
      <p:sp>
        <p:nvSpPr>
          <p:cNvPr id="69" name="Google Shape;69;p1"/>
          <p:cNvSpPr/>
          <p:nvPr/>
        </p:nvSpPr>
        <p:spPr>
          <a:xfrm>
            <a:off x="5293518" y="2679127"/>
            <a:ext cx="3807481" cy="1462923"/>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spcBef>
                <a:spcPts val="1200"/>
              </a:spcBef>
              <a:buClr>
                <a:schemeClr val="dk1"/>
              </a:buClr>
              <a:buSzPts val="1100"/>
            </a:pPr>
            <a:r>
              <a:rPr lang="en-GB" sz="800" dirty="0">
                <a:solidFill>
                  <a:schemeClr val="tx1"/>
                </a:solidFill>
                <a:latin typeface="+mn-lt"/>
                <a:ea typeface="Times New Roman" panose="02020603050405020304" pitchFamily="18" charset="0"/>
                <a:cs typeface="Times New Roman" panose="02020603050405020304" pitchFamily="18" charset="0"/>
              </a:rPr>
              <a:t>Our spiral curriculum </a:t>
            </a:r>
            <a:r>
              <a:rPr lang="en-GB" sz="800" dirty="0">
                <a:solidFill>
                  <a:schemeClr val="tx1"/>
                </a:solidFill>
                <a:effectLst/>
                <a:latin typeface="+mn-lt"/>
                <a:ea typeface="Times New Roman" panose="02020603050405020304" pitchFamily="18" charset="0"/>
                <a:cs typeface="Times New Roman" panose="02020603050405020304" pitchFamily="18" charset="0"/>
              </a:rPr>
              <a:t>is constantly reviewed, with certain objectives prioritised</a:t>
            </a:r>
            <a:r>
              <a:rPr lang="en-GB" sz="800" dirty="0">
                <a:solidFill>
                  <a:schemeClr val="tx1"/>
                </a:solidFill>
                <a:latin typeface="+mn-lt"/>
                <a:ea typeface="Times New Roman" panose="02020603050405020304" pitchFamily="18" charset="0"/>
                <a:cs typeface="Times New Roman" panose="02020603050405020304" pitchFamily="18" charset="0"/>
              </a:rPr>
              <a:t> in response to the needs of the children. </a:t>
            </a:r>
            <a:r>
              <a:rPr lang="en-GB" sz="800" dirty="0">
                <a:solidFill>
                  <a:schemeClr val="tx1"/>
                </a:solidFill>
                <a:latin typeface="+mn-lt"/>
              </a:rPr>
              <a:t>I</a:t>
            </a:r>
            <a:r>
              <a:rPr lang="en-GB" sz="800" dirty="0">
                <a:solidFill>
                  <a:schemeClr val="tx1"/>
                </a:solidFill>
                <a:effectLst/>
                <a:latin typeface="+mn-lt"/>
                <a:ea typeface="Times New Roman" panose="02020603050405020304" pitchFamily="18" charset="0"/>
                <a:cs typeface="Times New Roman" panose="02020603050405020304" pitchFamily="18" charset="0"/>
              </a:rPr>
              <a:t>n Year 1 of the spiral curriculum, pupils learn about: </a:t>
            </a:r>
            <a:r>
              <a:rPr lang="en-GB" sz="800" dirty="0">
                <a:solidFill>
                  <a:schemeClr val="tx1"/>
                </a:solidFill>
                <a:latin typeface="+mn-lt"/>
                <a:ea typeface="Times New Roman" panose="02020603050405020304" pitchFamily="18" charset="0"/>
                <a:cs typeface="Times New Roman" panose="02020603050405020304" pitchFamily="18" charset="0"/>
              </a:rPr>
              <a:t>healthy </a:t>
            </a:r>
            <a:r>
              <a:rPr lang="en-GB" sz="800" dirty="0">
                <a:solidFill>
                  <a:schemeClr val="tx1"/>
                </a:solidFill>
                <a:effectLst/>
                <a:latin typeface="+mn-lt"/>
                <a:ea typeface="Times New Roman" panose="02020603050405020304" pitchFamily="18" charset="0"/>
                <a:cs typeface="Times New Roman" panose="02020603050405020304" pitchFamily="18" charset="0"/>
              </a:rPr>
              <a:t>friendships and diversity of families, mental wellbeing, </a:t>
            </a:r>
            <a:r>
              <a:rPr lang="en-GB" sz="800" dirty="0">
                <a:solidFill>
                  <a:schemeClr val="tx1"/>
                </a:solidFill>
                <a:effectLst/>
                <a:latin typeface="+mn-lt"/>
                <a:ea typeface="Times New Roman" panose="02020603050405020304" pitchFamily="18" charset="0"/>
                <a:cs typeface="Calibri" panose="020F0502020204030204" pitchFamily="34" charset="0"/>
              </a:rPr>
              <a:t>being part of a community, </a:t>
            </a:r>
            <a:r>
              <a:rPr lang="en-GB" sz="800" dirty="0">
                <a:solidFill>
                  <a:schemeClr val="tx1"/>
                </a:solidFill>
                <a:effectLst/>
                <a:latin typeface="+mn-lt"/>
                <a:ea typeface="Times New Roman" panose="02020603050405020304" pitchFamily="18" charset="0"/>
                <a:cs typeface="Times New Roman" panose="02020603050405020304" pitchFamily="18" charset="0"/>
              </a:rPr>
              <a:t>healthy diets and </a:t>
            </a:r>
            <a:r>
              <a:rPr lang="en-GB" sz="800" dirty="0">
                <a:solidFill>
                  <a:schemeClr val="tx1"/>
                </a:solidFill>
                <a:effectLst/>
                <a:latin typeface="+mn-lt"/>
                <a:ea typeface="Times New Roman" panose="02020603050405020304" pitchFamily="18" charset="0"/>
                <a:cs typeface="Calibri" panose="020F0502020204030204" pitchFamily="34" charset="0"/>
              </a:rPr>
              <a:t>images in social media, </a:t>
            </a:r>
            <a:r>
              <a:rPr lang="en-GB" sz="800" dirty="0">
                <a:solidFill>
                  <a:schemeClr val="tx1"/>
                </a:solidFill>
                <a:effectLst/>
                <a:latin typeface="+mn-lt"/>
                <a:ea typeface="Times New Roman" panose="02020603050405020304" pitchFamily="18" charset="0"/>
                <a:cs typeface="Times New Roman" panose="02020603050405020304" pitchFamily="18" charset="0"/>
              </a:rPr>
              <a:t>legal and illegal harmful substances, careers, privacy, emotions, personal hygiene, immunisation and vaccination, managing transitions. </a:t>
            </a:r>
            <a:r>
              <a:rPr lang="en-GB" sz="800" dirty="0">
                <a:solidFill>
                  <a:schemeClr val="tx1"/>
                </a:solidFill>
                <a:latin typeface="+mn-lt"/>
                <a:ea typeface="Times New Roman" panose="02020603050405020304" pitchFamily="18" charset="0"/>
                <a:cs typeface="Times New Roman" panose="02020603050405020304" pitchFamily="18" charset="0"/>
              </a:rPr>
              <a:t>In Year 2, pupils learn about: rules, laws and </a:t>
            </a:r>
            <a:r>
              <a:rPr lang="en-GB" sz="800" dirty="0">
                <a:solidFill>
                  <a:schemeClr val="tx1"/>
                </a:solidFill>
                <a:effectLst/>
                <a:latin typeface="+mn-lt"/>
                <a:ea typeface="Times New Roman" panose="02020603050405020304" pitchFamily="18" charset="0"/>
                <a:cs typeface="Calibri-Bold"/>
              </a:rPr>
              <a:t>human rights, </a:t>
            </a:r>
            <a:r>
              <a:rPr lang="en-GB" sz="800" dirty="0">
                <a:solidFill>
                  <a:schemeClr val="tx1"/>
                </a:solidFill>
                <a:effectLst/>
                <a:latin typeface="+mn-lt"/>
                <a:ea typeface="Times New Roman" panose="02020603050405020304" pitchFamily="18" charset="0"/>
                <a:cs typeface="Times New Roman" panose="02020603050405020304" pitchFamily="18" charset="0"/>
              </a:rPr>
              <a:t>self-respect and respect of others, healthy family life, change and loss, challenging stereotypes, permission-seeking , inappropriate or unsafe physical, and other, contact, mental and physical benefits of an active lifestyle, and the importance of good quality sleep. </a:t>
            </a:r>
            <a:endParaRPr lang="en-GB" sz="800" b="0" i="0" u="none" strike="noStrike" cap="none" dirty="0">
              <a:solidFill>
                <a:schemeClr val="tx1"/>
              </a:solidFill>
              <a:latin typeface="+mn-lt"/>
              <a:ea typeface="Arial"/>
              <a:cs typeface="Arial"/>
              <a:sym typeface="Arial"/>
            </a:endParaRP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children have a strong knowledge of British Values and respect protected characteristics.</a:t>
            </a:r>
            <a:endParaRPr sz="900" b="0" i="0" u="none" strike="noStrike" cap="none" dirty="0">
              <a:solidFill>
                <a:schemeClr val="dk1"/>
              </a:solidFill>
              <a:latin typeface="Arial"/>
              <a:ea typeface="Arial"/>
              <a:cs typeface="Arial"/>
              <a:sym typeface="Arial"/>
            </a:endParaRPr>
          </a:p>
        </p:txBody>
      </p:sp>
      <p:sp>
        <p:nvSpPr>
          <p:cNvPr id="71" name="Google Shape;71;p1"/>
          <p:cNvSpPr/>
          <p:nvPr/>
        </p:nvSpPr>
        <p:spPr>
          <a:xfrm>
            <a:off x="1680425" y="4310525"/>
            <a:ext cx="1498500" cy="810675"/>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staff are clear about the progression of knowledge through the school.  All children have a deep knowledge of RHE.</a:t>
            </a: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2" name="Google Shape;72;p1"/>
          <p:cNvSpPr/>
          <p:nvPr/>
        </p:nvSpPr>
        <p:spPr>
          <a:xfrm>
            <a:off x="3206150" y="4310524"/>
            <a:ext cx="149850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children have a clear understand of the vocabulary around which to articulate learning.</a:t>
            </a:r>
            <a:endParaRPr sz="900" b="0" i="0" u="none" strike="noStrike" cap="none" dirty="0">
              <a:solidFill>
                <a:schemeClr val="dk1"/>
              </a:solidFill>
              <a:latin typeface="Arial"/>
              <a:ea typeface="Arial"/>
              <a:cs typeface="Arial"/>
              <a:sym typeface="Arial"/>
            </a:endParaRPr>
          </a:p>
        </p:txBody>
      </p:sp>
      <p:sp>
        <p:nvSpPr>
          <p:cNvPr id="73" name="Google Shape;73;p1"/>
          <p:cNvSpPr/>
          <p:nvPr/>
        </p:nvSpPr>
        <p:spPr>
          <a:xfrm>
            <a:off x="6206767" y="4310523"/>
            <a:ext cx="13665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a:spcBef>
                <a:spcPts val="1200"/>
              </a:spcBef>
              <a:spcAft>
                <a:spcPts val="1200"/>
              </a:spcAft>
              <a:buClr>
                <a:schemeClr val="dk1"/>
              </a:buClr>
              <a:buSzPts val="1100"/>
            </a:pPr>
            <a:r>
              <a:rPr lang="en-GB" sz="900" dirty="0"/>
              <a:t>All children develop essential skills for a healthy, safe, capable, productive and responsible life. .</a:t>
            </a:r>
          </a:p>
          <a:p>
            <a:pPr marL="0" marR="0" lvl="0" indent="0" algn="l" rtl="0">
              <a:lnSpc>
                <a:spcPct val="115000"/>
              </a:lnSpc>
              <a:spcBef>
                <a:spcPts val="1200"/>
              </a:spcBef>
              <a:spcAft>
                <a:spcPts val="1200"/>
              </a:spcAft>
              <a:buClr>
                <a:schemeClr val="dk1"/>
              </a:buClr>
              <a:buSzPts val="1100"/>
              <a:buFont typeface="Arial"/>
              <a:buNone/>
            </a:pPr>
            <a:endParaRPr sz="1100" b="0" i="0" u="none" strike="noStrike" cap="none" dirty="0">
              <a:solidFill>
                <a:schemeClr val="dk1"/>
              </a:solidFill>
              <a:latin typeface="Arial"/>
              <a:ea typeface="Arial"/>
              <a:cs typeface="Arial"/>
              <a:sym typeface="Arial"/>
            </a:endParaRPr>
          </a:p>
        </p:txBody>
      </p:sp>
      <p:sp>
        <p:nvSpPr>
          <p:cNvPr id="74" name="Google Shape;74;p1"/>
          <p:cNvSpPr/>
          <p:nvPr/>
        </p:nvSpPr>
        <p:spPr>
          <a:xfrm>
            <a:off x="7632675" y="4310523"/>
            <a:ext cx="14406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children are kind, brave, show integrity, love learning and excel to be their best..</a:t>
            </a: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5" name="Google Shape;75;p1"/>
          <p:cNvSpPr/>
          <p:nvPr/>
        </p:nvSpPr>
        <p:spPr>
          <a:xfrm>
            <a:off x="4731850"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rtl="0">
              <a:lnSpc>
                <a:spcPct val="100000"/>
              </a:lnSpc>
              <a:spcBef>
                <a:spcPts val="1200"/>
              </a:spcBef>
              <a:spcAft>
                <a:spcPts val="0"/>
              </a:spcAft>
              <a:buClr>
                <a:srgbClr val="000000"/>
              </a:buClr>
              <a:buSzPts val="900"/>
              <a:buFont typeface="Arial"/>
              <a:buNone/>
            </a:pPr>
            <a:r>
              <a:rPr lang="en-GB" sz="900" b="0" i="0" u="none" strike="noStrike" cap="none" dirty="0">
                <a:solidFill>
                  <a:schemeClr val="dk1"/>
                </a:solidFill>
                <a:latin typeface="Arial"/>
                <a:ea typeface="Arial"/>
                <a:cs typeface="Arial"/>
                <a:sym typeface="Arial"/>
              </a:rPr>
              <a:t>All children are effective and confident communicators.</a:t>
            </a: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6" name="Google Shape;76;p1"/>
          <p:cNvSpPr txBox="1"/>
          <p:nvPr/>
        </p:nvSpPr>
        <p:spPr>
          <a:xfrm>
            <a:off x="91500" y="3995400"/>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Google Shape;58;p1">
            <a:extLst>
              <a:ext uri="{FF2B5EF4-FFF2-40B4-BE49-F238E27FC236}">
                <a16:creationId xmlns:a16="http://schemas.microsoft.com/office/drawing/2014/main" id="{5916DA7B-596D-99CE-E8FB-ACF4693DA427}"/>
              </a:ext>
            </a:extLst>
          </p:cNvPr>
          <p:cNvSpPr/>
          <p:nvPr/>
        </p:nvSpPr>
        <p:spPr>
          <a:xfrm>
            <a:off x="7632675" y="98967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Embody TRJS school ethos and values. </a:t>
            </a: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6KK6NY3JTKCC-849450956-328778</_dlc_DocId>
    <_dlc_DocIdUrl xmlns="7306e3d0-0ae3-4289-81b3-f719923149d7">
      <Url>https://8602326.sharepoint.com/sites/TRJTeachingSharedDrive/_layouts/15/DocIdRedir.aspx?ID=6KK6NY3JTKCC-849450956-328778</Url>
      <Description>6KK6NY3JTKCC-849450956-328778</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cc22a440e6b44493ad870bd6943e0613">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5d5c16ca7fed74b6b86f0cec09a2b1d4"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2.xml><?xml version="1.0" encoding="utf-8"?>
<ds:datastoreItem xmlns:ds="http://schemas.openxmlformats.org/officeDocument/2006/customXml" ds:itemID="{32C53480-CEF3-49F8-9250-A7308D2C10A1}">
  <ds:schemaRefs>
    <ds:schemaRef ds:uri="http://purl.org/dc/elements/1.1/"/>
    <ds:schemaRef ds:uri="http://purl.org/dc/terms/"/>
    <ds:schemaRef ds:uri="29bdefce-0881-4b2d-911f-03fd1c1c6f5c"/>
    <ds:schemaRef ds:uri="http://schemas.openxmlformats.org/package/2006/metadata/core-properties"/>
    <ds:schemaRef ds:uri="http://schemas.microsoft.com/office/infopath/2007/PartnerControls"/>
    <ds:schemaRef ds:uri="http://schemas.microsoft.com/office/2006/documentManagement/types"/>
    <ds:schemaRef ds:uri="7306e3d0-0ae3-4289-81b3-f719923149d7"/>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5B9B1342-069C-40C4-AE5C-4EA9711956E3}">
  <ds:schemaRefs>
    <ds:schemaRef ds:uri="29bdefce-0881-4b2d-911f-03fd1c1c6f5c"/>
    <ds:schemaRef ds:uri="7306e3d0-0ae3-4289-81b3-f719923149d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9B4928A4-7A74-4E69-A628-B2FBE73558B7}">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0</TotalTime>
  <Words>679</Words>
  <Application>Microsoft Office PowerPoint</Application>
  <PresentationFormat>On-screen Show (16:9)</PresentationFormat>
  <Paragraphs>31</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Miss C Branson</cp:lastModifiedBy>
  <cp:revision>1</cp:revision>
  <dcterms:modified xsi:type="dcterms:W3CDTF">2023-11-26T22:07:33Z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MediaServiceImageTags">
    <vt:lpwstr/>
  </property>
  <property fmtid="{D5CDD505-2E9C-101B-9397-08002B2CF9AE}" pid="4" name="_dlc_DocIdItemGuid">
    <vt:lpwstr>8933ca56-4f5f-4b8b-8098-c955e9460965</vt:lpwstr>
  </property>
</Properties>
</file>