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45"/>
  </p:notesMasterIdLst>
  <p:handoutMasterIdLst>
    <p:handoutMasterId r:id="rId46"/>
  </p:handoutMasterIdLst>
  <p:sldIdLst>
    <p:sldId id="349" r:id="rId6"/>
    <p:sldId id="258" r:id="rId7"/>
    <p:sldId id="296" r:id="rId8"/>
    <p:sldId id="362" r:id="rId9"/>
    <p:sldId id="328" r:id="rId10"/>
    <p:sldId id="329" r:id="rId11"/>
    <p:sldId id="355" r:id="rId12"/>
    <p:sldId id="335" r:id="rId13"/>
    <p:sldId id="357" r:id="rId14"/>
    <p:sldId id="358" r:id="rId15"/>
    <p:sldId id="359" r:id="rId16"/>
    <p:sldId id="342" r:id="rId17"/>
    <p:sldId id="343" r:id="rId18"/>
    <p:sldId id="345" r:id="rId19"/>
    <p:sldId id="366" r:id="rId20"/>
    <p:sldId id="284" r:id="rId21"/>
    <p:sldId id="290" r:id="rId22"/>
    <p:sldId id="327" r:id="rId23"/>
    <p:sldId id="333" r:id="rId24"/>
    <p:sldId id="339" r:id="rId25"/>
    <p:sldId id="367" r:id="rId26"/>
    <p:sldId id="372" r:id="rId27"/>
    <p:sldId id="368" r:id="rId28"/>
    <p:sldId id="356" r:id="rId29"/>
    <p:sldId id="360" r:id="rId30"/>
    <p:sldId id="369" r:id="rId31"/>
    <p:sldId id="331" r:id="rId32"/>
    <p:sldId id="297" r:id="rId33"/>
    <p:sldId id="332" r:id="rId34"/>
    <p:sldId id="370" r:id="rId35"/>
    <p:sldId id="262" r:id="rId36"/>
    <p:sldId id="346" r:id="rId37"/>
    <p:sldId id="301" r:id="rId38"/>
    <p:sldId id="371" r:id="rId39"/>
    <p:sldId id="361" r:id="rId40"/>
    <p:sldId id="265" r:id="rId41"/>
    <p:sldId id="364" r:id="rId42"/>
    <p:sldId id="363" r:id="rId43"/>
    <p:sldId id="268" r:id="rId4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25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495430-8FAB-4DD8-8B97-12C5E32CD902}" v="14" dt="2024-09-23T16:46:44.344"/>
    <p1510:client id="{F7FBCA24-72B5-1A8A-DAC1-5999E58B731F}" v="6" dt="2024-09-23T13:46:07.2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Vardy" userId="090180c2-d5c6-4292-9aac-4cdfda584413" providerId="ADAL" clId="{78495430-8FAB-4DD8-8B97-12C5E32CD902}"/>
    <pc:docChg chg="custSel modSld">
      <pc:chgData name="Mrs L Vardy" userId="090180c2-d5c6-4292-9aac-4cdfda584413" providerId="ADAL" clId="{78495430-8FAB-4DD8-8B97-12C5E32CD902}" dt="2024-09-23T16:46:44.344" v="13" actId="27636"/>
      <pc:docMkLst>
        <pc:docMk/>
      </pc:docMkLst>
      <pc:sldChg chg="modSp mod">
        <pc:chgData name="Mrs L Vardy" userId="090180c2-d5c6-4292-9aac-4cdfda584413" providerId="ADAL" clId="{78495430-8FAB-4DD8-8B97-12C5E32CD902}" dt="2024-09-23T16:46:44.344" v="13" actId="27636"/>
        <pc:sldMkLst>
          <pc:docMk/>
          <pc:sldMk cId="2901542826" sldId="361"/>
        </pc:sldMkLst>
        <pc:spChg chg="mod">
          <ac:chgData name="Mrs L Vardy" userId="090180c2-d5c6-4292-9aac-4cdfda584413" providerId="ADAL" clId="{78495430-8FAB-4DD8-8B97-12C5E32CD902}" dt="2024-09-23T16:46:44.344" v="13" actId="27636"/>
          <ac:spMkLst>
            <pc:docMk/>
            <pc:sldMk cId="2901542826" sldId="361"/>
            <ac:spMk id="4" creationId="{83ED89A8-0200-FD9F-7C6A-FD964DBC902E}"/>
          </ac:spMkLst>
        </pc:spChg>
      </pc:sldChg>
    </pc:docChg>
  </pc:docChgLst>
  <pc:docChgLst>
    <pc:chgData name="Mrs K Rollins" userId="b40df667-c949-4d22-b1a3-305b1381736a" providerId="ADAL" clId="{7A620953-3035-4A9F-B182-D37E5F3166B4}"/>
    <pc:docChg chg="modSld sldOrd">
      <pc:chgData name="Mrs K Rollins" userId="b40df667-c949-4d22-b1a3-305b1381736a" providerId="ADAL" clId="{7A620953-3035-4A9F-B182-D37E5F3166B4}" dt="2024-09-23T15:07:38.951" v="1"/>
      <pc:docMkLst>
        <pc:docMk/>
      </pc:docMkLst>
      <pc:sldChg chg="ord">
        <pc:chgData name="Mrs K Rollins" userId="b40df667-c949-4d22-b1a3-305b1381736a" providerId="ADAL" clId="{7A620953-3035-4A9F-B182-D37E5F3166B4}" dt="2024-09-23T15:07:38.951" v="1"/>
        <pc:sldMkLst>
          <pc:docMk/>
          <pc:sldMk cId="2189640696" sldId="329"/>
        </pc:sldMkLst>
      </pc:sldChg>
    </pc:docChg>
  </pc:docChgLst>
  <pc:docChgLst>
    <pc:chgData name="Mrs K Rollins" userId="S::krollins@thomasrussell-junior.staffs.sch.uk::b40df667-c949-4d22-b1a3-305b1381736a" providerId="AD" clId="Web-{F7FBCA24-72B5-1A8A-DAC1-5999E58B731F}"/>
    <pc:docChg chg="modSld">
      <pc:chgData name="Mrs K Rollins" userId="S::krollins@thomasrussell-junior.staffs.sch.uk::b40df667-c949-4d22-b1a3-305b1381736a" providerId="AD" clId="Web-{F7FBCA24-72B5-1A8A-DAC1-5999E58B731F}" dt="2024-09-23T13:46:06.083" v="4" actId="20577"/>
      <pc:docMkLst>
        <pc:docMk/>
      </pc:docMkLst>
      <pc:sldChg chg="modSp">
        <pc:chgData name="Mrs K Rollins" userId="S::krollins@thomasrussell-junior.staffs.sch.uk::b40df667-c949-4d22-b1a3-305b1381736a" providerId="AD" clId="Web-{F7FBCA24-72B5-1A8A-DAC1-5999E58B731F}" dt="2024-09-23T13:46:06.083" v="4" actId="20577"/>
        <pc:sldMkLst>
          <pc:docMk/>
          <pc:sldMk cId="1403034631" sldId="360"/>
        </pc:sldMkLst>
        <pc:spChg chg="mod">
          <ac:chgData name="Mrs K Rollins" userId="S::krollins@thomasrussell-junior.staffs.sch.uk::b40df667-c949-4d22-b1a3-305b1381736a" providerId="AD" clId="Web-{F7FBCA24-72B5-1A8A-DAC1-5999E58B731F}" dt="2024-09-23T13:46:06.083" v="4" actId="20577"/>
          <ac:spMkLst>
            <pc:docMk/>
            <pc:sldMk cId="1403034631" sldId="360"/>
            <ac:spMk id="8" creationId="{DCCD1C98-369A-FAE4-2304-3FF3DFDBA9CA}"/>
          </ac:spMkLst>
        </pc:spChg>
      </pc:sldChg>
    </pc:docChg>
  </pc:docChgLst>
  <pc:docChgLst>
    <pc:chgData name="Miss C Murfin" userId="eb58222c-2c62-4e1e-88b4-7274111e334d" providerId="ADAL" clId="{E85442EC-7E16-4012-8CF5-2081909AD055}"/>
    <pc:docChg chg="addSld modSld">
      <pc:chgData name="Miss C Murfin" userId="eb58222c-2c62-4e1e-88b4-7274111e334d" providerId="ADAL" clId="{E85442EC-7E16-4012-8CF5-2081909AD055}" dt="2024-09-19T10:00:10.946" v="24" actId="20577"/>
      <pc:docMkLst>
        <pc:docMk/>
      </pc:docMkLst>
      <pc:sldChg chg="modSp mod">
        <pc:chgData name="Miss C Murfin" userId="eb58222c-2c62-4e1e-88b4-7274111e334d" providerId="ADAL" clId="{E85442EC-7E16-4012-8CF5-2081909AD055}" dt="2024-09-19T10:00:10.946" v="24" actId="20577"/>
        <pc:sldMkLst>
          <pc:docMk/>
          <pc:sldMk cId="3560983741" sldId="335"/>
        </pc:sldMkLst>
        <pc:spChg chg="mod">
          <ac:chgData name="Miss C Murfin" userId="eb58222c-2c62-4e1e-88b4-7274111e334d" providerId="ADAL" clId="{E85442EC-7E16-4012-8CF5-2081909AD055}" dt="2024-09-19T10:00:10.946" v="24" actId="20577"/>
          <ac:spMkLst>
            <pc:docMk/>
            <pc:sldMk cId="3560983741" sldId="335"/>
            <ac:spMk id="13" creationId="{8CA69D80-A5FA-6B20-48F0-05596454881F}"/>
          </ac:spMkLst>
        </pc:spChg>
      </pc:sldChg>
      <pc:sldChg chg="addSp modSp new mod">
        <pc:chgData name="Miss C Murfin" userId="eb58222c-2c62-4e1e-88b4-7274111e334d" providerId="ADAL" clId="{E85442EC-7E16-4012-8CF5-2081909AD055}" dt="2024-09-19T09:57:14.325" v="14" actId="1076"/>
        <pc:sldMkLst>
          <pc:docMk/>
          <pc:sldMk cId="104155643" sldId="372"/>
        </pc:sldMkLst>
        <pc:picChg chg="add mod">
          <ac:chgData name="Miss C Murfin" userId="eb58222c-2c62-4e1e-88b4-7274111e334d" providerId="ADAL" clId="{E85442EC-7E16-4012-8CF5-2081909AD055}" dt="2024-09-19T09:51:36.068" v="2" actId="1076"/>
          <ac:picMkLst>
            <pc:docMk/>
            <pc:sldMk cId="104155643" sldId="372"/>
            <ac:picMk id="3" creationId="{D60015B7-2D07-7F88-FA9C-FD7D4CCBE447}"/>
          </ac:picMkLst>
        </pc:picChg>
        <pc:picChg chg="add mod">
          <ac:chgData name="Miss C Murfin" userId="eb58222c-2c62-4e1e-88b4-7274111e334d" providerId="ADAL" clId="{E85442EC-7E16-4012-8CF5-2081909AD055}" dt="2024-09-19T09:51:50.663" v="4" actId="1076"/>
          <ac:picMkLst>
            <pc:docMk/>
            <pc:sldMk cId="104155643" sldId="372"/>
            <ac:picMk id="4" creationId="{EA35469A-4386-3331-E680-EE80CCE39F5A}"/>
          </ac:picMkLst>
        </pc:picChg>
        <pc:picChg chg="add mod">
          <ac:chgData name="Miss C Murfin" userId="eb58222c-2c62-4e1e-88b4-7274111e334d" providerId="ADAL" clId="{E85442EC-7E16-4012-8CF5-2081909AD055}" dt="2024-09-19T09:52:06.427" v="6" actId="1076"/>
          <ac:picMkLst>
            <pc:docMk/>
            <pc:sldMk cId="104155643" sldId="372"/>
            <ac:picMk id="5" creationId="{7034ADBD-0024-4711-647F-584A2C14C9AB}"/>
          </ac:picMkLst>
        </pc:picChg>
        <pc:picChg chg="add mod">
          <ac:chgData name="Miss C Murfin" userId="eb58222c-2c62-4e1e-88b4-7274111e334d" providerId="ADAL" clId="{E85442EC-7E16-4012-8CF5-2081909AD055}" dt="2024-09-19T09:57:14.325" v="14" actId="1076"/>
          <ac:picMkLst>
            <pc:docMk/>
            <pc:sldMk cId="104155643" sldId="372"/>
            <ac:picMk id="7" creationId="{14D12442-C486-4A97-61CF-AED1B775CAF8}"/>
          </ac:picMkLst>
        </pc:picChg>
        <pc:picChg chg="add mod">
          <ac:chgData name="Miss C Murfin" userId="eb58222c-2c62-4e1e-88b4-7274111e334d" providerId="ADAL" clId="{E85442EC-7E16-4012-8CF5-2081909AD055}" dt="2024-09-19T09:57:12.226" v="13" actId="1076"/>
          <ac:picMkLst>
            <pc:docMk/>
            <pc:sldMk cId="104155643" sldId="372"/>
            <ac:picMk id="8" creationId="{A0B3026A-9D57-7962-9CCB-D5D492247E1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BC957-6A6B-4418-8ADC-1CCEF130B493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ABE18-6F2E-480C-A53D-302CF63BB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7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6B3107-734D-4AB8-AD64-28CC26990411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2FEE2-41A5-41A6-B353-50B52C8F1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943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848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857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290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937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36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034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90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109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193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051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356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191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476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Paper 1 (Arithmetic) has a standard timing of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30 minutes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and is worth a total of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40 marks</a:t>
            </a:r>
            <a:r>
              <a:rPr lang="en-US" b="0" baseline="0">
                <a:latin typeface="Arial" panose="020B0604020202020204" pitchFamily="34" charset="0"/>
                <a:cs typeface="Arial" panose="020B0604020202020204" pitchFamily="34" charset="0"/>
              </a:rPr>
              <a:t> across 36 questions. 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It covers the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four operations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(addition, subtraction, </a:t>
            </a:r>
            <a:r>
              <a:rPr lang="en-US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, multiplication)</a:t>
            </a:r>
            <a:r>
              <a:rPr lang="en-US" baseline="0">
                <a:latin typeface="Arial" panose="020B0604020202020204" pitchFamily="34" charset="0"/>
                <a:cs typeface="Arial" panose="020B0604020202020204" pitchFamily="34" charset="0"/>
              </a:rPr>
              <a:t> – many of them requiring mental calculation only. They don’t even have 1 minute per question so drawing on their mental calculation as the most efficient method is so important.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6D7C78-132D-4F8C-BDCA-F6548A888E9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2625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Paper 2 (Reasoning) will take place on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Wednesday.</a:t>
            </a:r>
            <a:r>
              <a:rPr lang="en-US" b="1" baseline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Paper 3 (Reasoning) is scheduled for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Thursday.</a:t>
            </a:r>
            <a:r>
              <a:rPr lang="en-US" b="1" baseline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Both have standard timings of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40 minutes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and are worth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35 marks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each. </a:t>
            </a:r>
          </a:p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These papers require children to demonstrate their mathematical knowledge and skills, as well as their ability to solve problems and their mathematical reasoning. </a:t>
            </a:r>
          </a:p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Questions focus on the following Mathematical topic areas: </a:t>
            </a:r>
            <a:br>
              <a:rPr lang="en-US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Number and place value– including Roman Numerals; 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Addition, subtraction, multiplication and division (calculations);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Geometry – properties of shapes;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Geometry – position and direction; 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Statistics; 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Measurement – including length, perimeter, mass (weight), volume, time and money;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Algebra;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Ratio and proportion;</a:t>
            </a:r>
            <a:b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Fractions, decimals and percentages.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6D7C78-132D-4F8C-BDCA-F6548A888E9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720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35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2FEE2-41A5-41A6-B353-50B52C8F1EED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965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The</a:t>
            </a:r>
            <a:r>
              <a:rPr lang="en-GB" baseline="0"/>
              <a:t> raw score that is decided as the expected standard is converted into a scaled score of 100. So 100 is technically a pass. </a:t>
            </a:r>
          </a:p>
          <a:p>
            <a:endParaRPr lang="en-GB" baseline="0"/>
          </a:p>
          <a:p>
            <a:r>
              <a:rPr lang="en-GB"/>
              <a:t>Meeting the expected standard indicates that the child is in a good academic position to access the KS3 curriculum as their KS2 curriculum knowledge and understanding is at a good standard. </a:t>
            </a:r>
          </a:p>
          <a:p>
            <a:endParaRPr lang="en-GB" sz="1100"/>
          </a:p>
          <a:p>
            <a:r>
              <a:rPr lang="en-GB"/>
              <a:t>Of course, some children will not meet the expected standard so we will endeavour to get them as close to this as possible as we will focus on their progress.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6D7C78-132D-4F8C-BDCA-F6548A888E92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335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B2FEE2-41A5-41A6-B353-50B52C8F1E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332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6D7C78-132D-4F8C-BDCA-F6548A888E92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116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772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23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872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5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41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31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450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19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212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878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841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54002-457A-4348-BE6B-0AD0F13FEB0F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1554-C168-43A3-98E4-D58A00EFEA7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49947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C3915A-85F1-4650-ADC4-FE043A1E49FD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B9DA8-E9DB-4050-B9B5-563F4D1E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82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ome.oxfordowl.co.uk/at-school/tests-and-checks/ks2-sats/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gpbooks.co.uk/primary-books" TargetMode="External"/><Relationship Id="rId7" Type="http://schemas.openxmlformats.org/officeDocument/2006/relationships/hyperlink" Target="http://www.icteachers.co.uk/children/children_sats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hyperlink" Target="https://www.bbc.co.uk/bitesize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png"/><Relationship Id="rId4" Type="http://schemas.openxmlformats.org/officeDocument/2006/relationships/image" Target="../media/image7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mailto:krollins@thomasrussell-junior.staffs.sch.uk" TargetMode="External"/><Relationship Id="rId2" Type="http://schemas.openxmlformats.org/officeDocument/2006/relationships/hyperlink" Target="mailto:cmurfin@thomasrussell-junior.staffs.sch.u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1.png"/><Relationship Id="rId4" Type="http://schemas.openxmlformats.org/officeDocument/2006/relationships/hyperlink" Target="mailto:lvardy@thomasrussell-junior.staffs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1617" y="1390127"/>
            <a:ext cx="5924581" cy="2387600"/>
          </a:xfrm>
        </p:spPr>
        <p:txBody>
          <a:bodyPr>
            <a:noAutofit/>
          </a:bodyPr>
          <a:lstStyle/>
          <a:p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Y6 INFORMATION 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73543" y="4516444"/>
            <a:ext cx="5652655" cy="526617"/>
          </a:xfrm>
        </p:spPr>
        <p:txBody>
          <a:bodyPr>
            <a:noAutofit/>
          </a:bodyPr>
          <a:lstStyle/>
          <a:p>
            <a:r>
              <a:rPr lang="en-GB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Monday 23</a:t>
            </a:r>
            <a:r>
              <a:rPr lang="en-GB" sz="44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rd</a:t>
            </a:r>
            <a:r>
              <a:rPr lang="en-GB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September 2024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802" y="1440674"/>
            <a:ext cx="3767639" cy="3767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991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268" y="47978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Workshop </a:t>
            </a:r>
            <a:r>
              <a:rPr lang="en-GB" sz="60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Aims</a:t>
            </a:r>
            <a:endParaRPr lang="en-GB" sz="6400" b="1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811" y="339365"/>
            <a:ext cx="1175430" cy="11754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E6A1E2-1FD5-E1C3-7CDC-E57389B380EA}"/>
              </a:ext>
            </a:extLst>
          </p:cNvPr>
          <p:cNvSpPr txBox="1"/>
          <p:nvPr/>
        </p:nvSpPr>
        <p:spPr>
          <a:xfrm>
            <a:off x="447811" y="1921803"/>
            <a:ext cx="1174418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/>
              <a:t>To inform parents/carers about the Y6 learning journey, including key dates and events.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/>
              <a:t>To share end of KS2 academic expectations in reading, writing, SPAG, Maths and Science.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/>
              <a:t>To explain what SATs week involves, how we prepare and the emphasis on pupil wellbeing.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/>
              <a:t>To identify how you can best support your child at home.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/>
              <a:t>To explain high school transition processes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/>
              <a:t>To answer any questions you may have!</a:t>
            </a:r>
            <a:endParaRPr lang="en-GB" sz="360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AB0530A-76F9-619B-B0C4-FEEDC6F75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6296" y="390885"/>
            <a:ext cx="1224736" cy="12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035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7" y="26579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                                           </a:t>
            </a:r>
            <a: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b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 </a:t>
            </a:r>
            <a:r>
              <a:rPr lang="en-GB" sz="5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Year 6 National Curriculum </a:t>
            </a:r>
            <a:br>
              <a:rPr lang="en-GB" b="1">
                <a:solidFill>
                  <a:srgbClr val="EF25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endParaRPr lang="en-GB" sz="6400" b="1">
              <a:solidFill>
                <a:srgbClr val="EF25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34" y="365125"/>
            <a:ext cx="1175430" cy="11754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E991FD-058C-F681-8BEF-0353C6B880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879" y="1582888"/>
            <a:ext cx="3542787" cy="500085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759454D-4929-E49C-D9CD-EDC7319289A0}"/>
              </a:ext>
            </a:extLst>
          </p:cNvPr>
          <p:cNvSpPr txBox="1"/>
          <p:nvPr/>
        </p:nvSpPr>
        <p:spPr>
          <a:xfrm>
            <a:off x="483334" y="1690688"/>
            <a:ext cx="7458399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700">
                <a:latin typeface="canada-type-gibson"/>
              </a:rPr>
              <a:t>T</a:t>
            </a:r>
            <a:r>
              <a:rPr lang="en-GB" sz="1700" b="0" i="0">
                <a:effectLst/>
                <a:latin typeface="canada-type-gibson"/>
              </a:rPr>
              <a:t>he move into Y6 can be daunting – but it really doesn’t have to be! Being in Y6 truly is the most memorable time in your child’s primary education.</a:t>
            </a:r>
          </a:p>
          <a:p>
            <a:endParaRPr lang="en-GB" sz="1700">
              <a:latin typeface="canada-type-gibson"/>
            </a:endParaRPr>
          </a:p>
          <a:p>
            <a:pPr algn="l" fontAlgn="base"/>
            <a:r>
              <a:rPr lang="en-GB" sz="1700" b="1" i="0" u="sng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What will my child do in Year 6?</a:t>
            </a:r>
          </a:p>
          <a:p>
            <a:pPr algn="l" fontAlgn="base"/>
            <a:r>
              <a:rPr lang="en-GB" sz="1700" b="0" i="0">
                <a:effectLst/>
                <a:latin typeface="canada-type-gibson"/>
              </a:rPr>
              <a:t>As in all other year groups, Year 6 follows statutory schemes of learning set down by the government. Children are assessed at the end of the year as to whether they have met the ‘expected’ national standard.</a:t>
            </a:r>
          </a:p>
          <a:p>
            <a:endParaRPr lang="en-GB" sz="1700">
              <a:latin typeface="canada-type-gibson"/>
            </a:endParaRPr>
          </a:p>
          <a:p>
            <a:pPr algn="l" fontAlgn="base"/>
            <a:r>
              <a:rPr lang="en-GB" sz="1700" b="1" i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1. Key Stage 2 SATs</a:t>
            </a:r>
            <a:r>
              <a:rPr lang="en-GB" sz="1700" b="0" i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 </a:t>
            </a:r>
            <a:r>
              <a:rPr lang="en-GB" sz="1700" b="0" i="0">
                <a:effectLst/>
                <a:latin typeface="canada-type-gibson"/>
              </a:rPr>
              <a:t>- a</a:t>
            </a:r>
            <a:r>
              <a:rPr lang="en-GB" sz="1700">
                <a:latin typeface="canada-type-gibson"/>
              </a:rPr>
              <a:t>t the end of the year, pupils </a:t>
            </a:r>
            <a:r>
              <a:rPr lang="en-GB" sz="1700" b="0" i="0">
                <a:effectLst/>
                <a:latin typeface="canada-type-gibson"/>
              </a:rPr>
              <a:t>complete </a:t>
            </a:r>
            <a:r>
              <a:rPr lang="en-GB" sz="1700" b="0" i="0" u="sng">
                <a:effectLst/>
                <a:latin typeface="canada-type-gibso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SATs</a:t>
            </a:r>
            <a:r>
              <a:rPr lang="en-GB" sz="1700" b="0" i="0">
                <a:effectLst/>
                <a:latin typeface="canada-type-gibson"/>
              </a:rPr>
              <a:t>  (</a:t>
            </a:r>
            <a:r>
              <a:rPr lang="en-GB" sz="1700">
                <a:latin typeface="canada-type-gibson"/>
              </a:rPr>
              <a:t>standardised assessment tests) to d</a:t>
            </a:r>
            <a:r>
              <a:rPr lang="en-GB" sz="1700" b="0" i="0">
                <a:effectLst/>
                <a:latin typeface="canada-type-gibson"/>
              </a:rPr>
              <a:t>etermine whether they have met the ‘expected’ level in English and Maths.</a:t>
            </a:r>
          </a:p>
          <a:p>
            <a:pPr algn="l" fontAlgn="base"/>
            <a:endParaRPr lang="en-GB" sz="1700">
              <a:latin typeface="canada-type-gibson"/>
            </a:endParaRPr>
          </a:p>
          <a:p>
            <a:pPr algn="l" fontAlgn="base"/>
            <a:r>
              <a:rPr lang="en-GB" sz="1700" b="1" i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2. </a:t>
            </a:r>
            <a:r>
              <a:rPr lang="en-GB" sz="1700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A broad and balanced curriculum </a:t>
            </a:r>
            <a:r>
              <a:rPr lang="en-GB" sz="1700">
                <a:latin typeface="canada-type-gibson"/>
              </a:rPr>
              <a:t>– children continue to study a wide range of subjects, which </a:t>
            </a:r>
            <a:r>
              <a:rPr lang="en-GB" sz="1700" b="0" i="0">
                <a:effectLst/>
                <a:latin typeface="canada-type-gibson"/>
              </a:rPr>
              <a:t>are equally as important. In Y6 History, children study the Vikings and World War 2.  Science topics include electricity, evolution and inheritance, the circulatory system, classification and light. </a:t>
            </a:r>
          </a:p>
          <a:p>
            <a:pPr algn="l" fontAlgn="base"/>
            <a:endParaRPr lang="en-GB" sz="1700">
              <a:latin typeface="canada-type-gibson"/>
            </a:endParaRPr>
          </a:p>
          <a:p>
            <a:pPr algn="l" fontAlgn="base"/>
            <a:r>
              <a:rPr lang="en-GB" sz="1700" b="1" i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3. Moving on up</a:t>
            </a:r>
            <a:r>
              <a:rPr lang="en-GB" sz="1700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ada-type-gibson"/>
              </a:rPr>
              <a:t> </a:t>
            </a:r>
            <a:r>
              <a:rPr lang="en-GB" sz="1700">
                <a:solidFill>
                  <a:schemeClr val="accent6">
                    <a:lumMod val="50000"/>
                  </a:schemeClr>
                </a:solidFill>
                <a:latin typeface="canada-type-gibson"/>
              </a:rPr>
              <a:t>- </a:t>
            </a:r>
            <a:r>
              <a:rPr lang="en-GB" sz="1700" b="0" i="0">
                <a:effectLst/>
                <a:latin typeface="canada-type-gibson"/>
              </a:rPr>
              <a:t>a big part of Y6 is preparing and being ready both academically and emotionally for the move up to high school. </a:t>
            </a:r>
            <a:endParaRPr lang="en-GB" sz="1700">
              <a:latin typeface="canada-type-gibson"/>
            </a:endParaRPr>
          </a:p>
          <a:p>
            <a:pPr algn="l" fontAlgn="base"/>
            <a:endParaRPr lang="en-GB" b="0" i="0">
              <a:solidFill>
                <a:srgbClr val="575757"/>
              </a:solidFill>
              <a:effectLst/>
              <a:latin typeface="canada-type-gibson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934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6791" y="290057"/>
            <a:ext cx="11206163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                                           </a:t>
            </a:r>
            <a: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b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 </a:t>
            </a:r>
            <a:r>
              <a:rPr lang="en-GB" sz="58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Standard Assessment Tests</a:t>
            </a:r>
            <a:br>
              <a:rPr lang="en-GB" b="1">
                <a:solidFill>
                  <a:srgbClr val="EF25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endParaRPr lang="en-GB" sz="6400" b="1">
              <a:solidFill>
                <a:srgbClr val="EF25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46" y="365124"/>
            <a:ext cx="1175430" cy="117543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CE558C-83B4-F36E-E4D8-F39B13BFCB2D}"/>
              </a:ext>
            </a:extLst>
          </p:cNvPr>
          <p:cNvSpPr txBox="1">
            <a:spLocks/>
          </p:cNvSpPr>
          <p:nvPr/>
        </p:nvSpPr>
        <p:spPr>
          <a:xfrm>
            <a:off x="492918" y="1843088"/>
            <a:ext cx="11230036" cy="11754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altLang="en-US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KS2 SATs </a:t>
            </a:r>
            <a:r>
              <a:rPr lang="en-GB" alt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(National Curriculum Tests) are tests children take at the end of Year 6. SATs test children on what they have learnt between Y3-6. </a:t>
            </a:r>
          </a:p>
          <a:p>
            <a:endParaRPr lang="en-GB" altLang="en-US"/>
          </a:p>
        </p:txBody>
      </p:sp>
      <p:pic>
        <p:nvPicPr>
          <p:cNvPr id="1026" name="Picture 2" descr="Year 2 SATs - Year 6 SATs - KS1 SATs - KS2 SATs - English SATs - Maths SATs  - SATs Revision Practice - BBC Bitesize">
            <a:extLst>
              <a:ext uri="{FF2B5EF4-FFF2-40B4-BE49-F238E27FC236}">
                <a16:creationId xmlns:a16="http://schemas.microsoft.com/office/drawing/2014/main" id="{F72D62E9-0810-F932-9930-2002DBE1D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91" y="3321052"/>
            <a:ext cx="5435989" cy="305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580D83-83E5-ECDF-3F5B-000B5E070194}"/>
              </a:ext>
            </a:extLst>
          </p:cNvPr>
          <p:cNvSpPr txBox="1"/>
          <p:nvPr/>
        </p:nvSpPr>
        <p:spPr>
          <a:xfrm>
            <a:off x="6096000" y="3062555"/>
            <a:ext cx="58250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80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altLang="en-US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KS2 SATs are </a:t>
            </a:r>
            <a:r>
              <a:rPr lang="en-GB" altLang="en-US" sz="2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mandatory </a:t>
            </a:r>
            <a:r>
              <a:rPr lang="en-GB" altLang="en-US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tests from the National Curriculum assessment programme. All state schools in England are required to sit the tests.</a:t>
            </a:r>
          </a:p>
          <a:p>
            <a:pPr marL="285750" indent="-285750">
              <a:spcBef>
                <a:spcPts val="180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altLang="en-US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They are marked </a:t>
            </a:r>
            <a:r>
              <a:rPr lang="en-GB" altLang="en-US" sz="280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externally</a:t>
            </a:r>
            <a:r>
              <a:rPr lang="en-GB" altLang="en-US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the results sent to schools. </a:t>
            </a:r>
          </a:p>
        </p:txBody>
      </p:sp>
    </p:spTree>
    <p:extLst>
      <p:ext uri="{BB962C8B-B14F-4D97-AF65-F5344CB8AC3E}">
        <p14:creationId xmlns:p14="http://schemas.microsoft.com/office/powerpoint/2010/main" val="1704235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2003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SATs – what and why?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51" y="365125"/>
            <a:ext cx="1175430" cy="11754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437" y="1857210"/>
            <a:ext cx="4480486" cy="46122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3250" y="1615621"/>
            <a:ext cx="6249272" cy="5020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33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502" y="380109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SATs Timetable 2024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187" y="454576"/>
            <a:ext cx="1176630" cy="11766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1D1A4A-70D4-D72E-E0DC-6220414AA4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032" y="2608953"/>
            <a:ext cx="10885070" cy="364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640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SATs  - Reading Paper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32" y="365125"/>
            <a:ext cx="1175430" cy="11754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39F7AA-E3C6-6628-CAAD-D44CDD7B68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1960" y="1789312"/>
            <a:ext cx="5296484" cy="4487828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11FDF978-B3AD-73B0-6BD1-32501751349A}"/>
              </a:ext>
            </a:extLst>
          </p:cNvPr>
          <p:cNvSpPr txBox="1">
            <a:spLocks/>
          </p:cNvSpPr>
          <p:nvPr/>
        </p:nvSpPr>
        <p:spPr>
          <a:xfrm>
            <a:off x="664911" y="1925802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There is one reading paper which lasts for </a:t>
            </a:r>
            <a:r>
              <a:rPr lang="en-GB" b="1"/>
              <a:t>60 mins </a:t>
            </a:r>
          </a:p>
          <a:p>
            <a:r>
              <a:rPr lang="en-GB"/>
              <a:t>The test is designed to measure if the children’s reading of age-appropriate texts meets the national standard </a:t>
            </a:r>
          </a:p>
          <a:p>
            <a:r>
              <a:rPr lang="en-GB"/>
              <a:t>There are three set texts for children to read</a:t>
            </a:r>
          </a:p>
          <a:p>
            <a:r>
              <a:rPr lang="en-GB"/>
              <a:t>These could be any combination of </a:t>
            </a:r>
            <a:r>
              <a:rPr lang="en-GB" b="1"/>
              <a:t>fiction, non-fiction or poetry.</a:t>
            </a:r>
          </a:p>
        </p:txBody>
      </p:sp>
    </p:spTree>
    <p:extLst>
      <p:ext uri="{BB962C8B-B14F-4D97-AF65-F5344CB8AC3E}">
        <p14:creationId xmlns:p14="http://schemas.microsoft.com/office/powerpoint/2010/main" val="2042538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Reading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84" y="440191"/>
            <a:ext cx="1175430" cy="117543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39FB4B2-F03C-93DF-E19B-737353D57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470" y="1820516"/>
            <a:ext cx="11461740" cy="4351338"/>
          </a:xfrm>
        </p:spPr>
        <p:txBody>
          <a:bodyPr/>
          <a:lstStyle/>
          <a:p>
            <a:pPr marL="152396" indent="0">
              <a:buNone/>
            </a:pPr>
            <a:r>
              <a:rPr lang="en-GB"/>
              <a:t>The reading SATs paper asks </a:t>
            </a:r>
            <a:r>
              <a:rPr lang="en-GB" b="1"/>
              <a:t>different types of questions </a:t>
            </a:r>
            <a:r>
              <a:rPr lang="en-GB"/>
              <a:t>which require a range of answer styles. Since this format of SATs began (2016), three main types of questions are predominant – try to practise these when reading at home.</a:t>
            </a:r>
          </a:p>
          <a:p>
            <a:pPr marL="152396" indent="0">
              <a:buNone/>
            </a:pPr>
            <a:endParaRPr lang="en-GB"/>
          </a:p>
          <a:p>
            <a:pPr marL="152396" indent="0">
              <a:buNone/>
            </a:pPr>
            <a:endParaRPr lang="en-GB"/>
          </a:p>
          <a:p>
            <a:pPr marL="152396" indent="0">
              <a:buNone/>
            </a:pPr>
            <a:endParaRPr lang="en-GB"/>
          </a:p>
          <a:p>
            <a:endParaRPr lang="en-GB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CA69D80-A5FA-6B20-48F0-05596454881F}"/>
              </a:ext>
            </a:extLst>
          </p:cNvPr>
          <p:cNvSpPr txBox="1">
            <a:spLocks/>
          </p:cNvSpPr>
          <p:nvPr/>
        </p:nvSpPr>
        <p:spPr>
          <a:xfrm>
            <a:off x="614967" y="3615454"/>
            <a:ext cx="11179243" cy="280235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396" indent="0">
              <a:buFont typeface="Arial" panose="020B0604020202020204" pitchFamily="34" charset="0"/>
              <a:buNone/>
            </a:pPr>
            <a:r>
              <a:rPr lang="en-GB" sz="2400" b="1" u="sng"/>
              <a:t>In the 2024 Reading SATs paper:</a:t>
            </a:r>
            <a:endParaRPr lang="en-GB" sz="2400" b="1"/>
          </a:p>
          <a:p>
            <a:r>
              <a:rPr lang="en-GB" sz="2400" b="1"/>
              <a:t>38%</a:t>
            </a:r>
            <a:r>
              <a:rPr lang="en-GB" sz="2400"/>
              <a:t> of marks could be gained from answering questions involving </a:t>
            </a:r>
            <a:r>
              <a:rPr lang="en-US" sz="2400" b="1"/>
              <a:t>retrieving and recording information or identifying key details </a:t>
            </a:r>
            <a:r>
              <a:rPr lang="en-US" sz="2400"/>
              <a:t>from a text;</a:t>
            </a:r>
          </a:p>
          <a:p>
            <a:r>
              <a:rPr lang="en-GB" sz="2400" b="1"/>
              <a:t>44%</a:t>
            </a:r>
            <a:r>
              <a:rPr lang="en-GB" sz="2400"/>
              <a:t> of marks could be gained from answering questions involving </a:t>
            </a:r>
            <a:r>
              <a:rPr lang="en-GB" sz="2400" b="1"/>
              <a:t>making inferences </a:t>
            </a:r>
            <a:r>
              <a:rPr lang="en-GB" sz="2400"/>
              <a:t>from a text and </a:t>
            </a:r>
            <a:r>
              <a:rPr lang="en-GB" sz="2400" b="1"/>
              <a:t>justifying inferences with text evidence</a:t>
            </a:r>
            <a:r>
              <a:rPr lang="en-GB" sz="2400"/>
              <a:t>;</a:t>
            </a:r>
          </a:p>
          <a:p>
            <a:r>
              <a:rPr lang="en-GB" sz="2400" b="1"/>
              <a:t>10%</a:t>
            </a:r>
            <a:r>
              <a:rPr lang="en-GB" sz="2400"/>
              <a:t> of marks could be gained from answering questions involving </a:t>
            </a:r>
            <a:r>
              <a:rPr lang="en-GB" sz="2400" b="1"/>
              <a:t>giving and explaining the meaning of words in context.</a:t>
            </a:r>
            <a:endParaRPr lang="en-GB" sz="2400"/>
          </a:p>
          <a:p>
            <a:endParaRPr lang="en-GB" sz="2400">
              <a:solidFill>
                <a:schemeClr val="accent6">
                  <a:lumMod val="50000"/>
                </a:schemeClr>
              </a:solidFill>
            </a:endParaRPr>
          </a:p>
          <a:p>
            <a:pPr marL="152396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983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Retrieval questions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32" y="365125"/>
            <a:ext cx="1175430" cy="1175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33DC32-34C6-0209-1784-6579F537A7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63277">
            <a:off x="501840" y="1954960"/>
            <a:ext cx="6892189" cy="25362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DA9BB8-FA4E-4E7B-F739-5B6DE60516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5591">
            <a:off x="5491951" y="2396453"/>
            <a:ext cx="6194073" cy="1975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D5BB81-B139-08F7-AC50-F0FD9138E9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5697" y="4549000"/>
            <a:ext cx="6742760" cy="201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336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Inference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32" y="365125"/>
            <a:ext cx="1175430" cy="11754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C47B46-314E-A865-79E6-C6085E5098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32" y="2237498"/>
            <a:ext cx="5663675" cy="42553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FD178A-9C34-94C3-60DD-BB3300735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97582">
            <a:off x="4792406" y="3883585"/>
            <a:ext cx="6870787" cy="24873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620909-B31A-DDEE-22A4-F11F852EB7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5961" y="1540555"/>
            <a:ext cx="5663676" cy="206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57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Vocabulary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32" y="365125"/>
            <a:ext cx="1175430" cy="11754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87DE937-79B2-B5A5-0D32-2C9C474B6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28847">
            <a:off x="486350" y="1904290"/>
            <a:ext cx="6460817" cy="21497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C0E6AD-A0E6-EF79-B0C1-7FCF3A9A72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32" y="5072678"/>
            <a:ext cx="6470467" cy="14201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B0EFE5-74D2-DD27-2120-358A129D79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5077" y="2676305"/>
            <a:ext cx="5978191" cy="26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564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SATs  - GPS Paper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7851" y="365125"/>
            <a:ext cx="1175430" cy="117543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11FDF978-B3AD-73B0-6BD1-32501751349A}"/>
              </a:ext>
            </a:extLst>
          </p:cNvPr>
          <p:cNvSpPr txBox="1">
            <a:spLocks/>
          </p:cNvSpPr>
          <p:nvPr/>
        </p:nvSpPr>
        <p:spPr>
          <a:xfrm>
            <a:off x="565332" y="1758278"/>
            <a:ext cx="5640024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This consists of two papers – one </a:t>
            </a:r>
            <a:r>
              <a:rPr lang="en-GB" b="1"/>
              <a:t>Grammar and Punctuation paper (45 minutes) </a:t>
            </a:r>
            <a:r>
              <a:rPr lang="en-GB"/>
              <a:t>and one </a:t>
            </a:r>
            <a:r>
              <a:rPr lang="en-GB" b="1"/>
              <a:t>Spelling paper</a:t>
            </a:r>
            <a:r>
              <a:rPr lang="en-GB"/>
              <a:t>, lasting approximately 20 minutes (no specific time limit)</a:t>
            </a:r>
          </a:p>
          <a:p>
            <a:r>
              <a:rPr lang="en-GB"/>
              <a:t>The grammatical knowledge and terminology required has been developed, secured and regularly revised over the last 4 years</a:t>
            </a:r>
          </a:p>
          <a:p>
            <a:r>
              <a:rPr lang="en-GB"/>
              <a:t>Short answer questions only – range of question styles.</a:t>
            </a:r>
          </a:p>
          <a:p>
            <a:endParaRPr lang="en-GB"/>
          </a:p>
          <a:p>
            <a:endParaRPr lang="en-GB" b="1"/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38FCB4-C7F0-CBC5-299C-BE7E6D77B9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532570"/>
            <a:ext cx="5706004" cy="29603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EC6F0C7-742B-3C6B-30BC-DCE2C58549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3668" y="1835702"/>
            <a:ext cx="5530668" cy="155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015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GPS question types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32" y="365125"/>
            <a:ext cx="1175430" cy="11754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9622DB-C3B4-FA45-FCA4-F59126815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449" y="1806477"/>
            <a:ext cx="5915493" cy="240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A53F98-569D-4124-273D-584E6AB600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449" y="4358912"/>
            <a:ext cx="8446978" cy="2400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2971A9C-53E2-47CC-520B-A1B76253F451}"/>
              </a:ext>
            </a:extLst>
          </p:cNvPr>
          <p:cNvSpPr txBox="1">
            <a:spLocks/>
          </p:cNvSpPr>
          <p:nvPr/>
        </p:nvSpPr>
        <p:spPr>
          <a:xfrm>
            <a:off x="1865192" y="5877287"/>
            <a:ext cx="5203744" cy="615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"/>
              <a:buChar char="●"/>
              <a:defRPr sz="1600" b="0" i="0" u="none" strike="noStrike" cap="none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>
                <a:sym typeface="Wingdings" panose="05000000000000000000" pitchFamily="2" charset="2"/>
              </a:rPr>
              <a:t>e.g. </a:t>
            </a:r>
            <a:r>
              <a:rPr lang="en-GB"/>
              <a:t>Switch off the lights!  	Please turn off the lights.</a:t>
            </a:r>
            <a:endParaRPr lang="en-GB" u="sng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374AE1-31C9-EE6F-AD35-3C7EA02B6D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1274" y="2315214"/>
            <a:ext cx="6936412" cy="1325563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D2B9EBD-73AE-6DD6-F75E-E380BD5F583A}"/>
              </a:ext>
            </a:extLst>
          </p:cNvPr>
          <p:cNvSpPr txBox="1">
            <a:spLocks/>
          </p:cNvSpPr>
          <p:nvPr/>
        </p:nvSpPr>
        <p:spPr>
          <a:xfrm>
            <a:off x="5388874" y="2977995"/>
            <a:ext cx="2181981" cy="579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"/>
              <a:buChar char="●"/>
              <a:defRPr sz="1600" b="0" i="0" u="none" strike="noStrike" cap="none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>
                <a:sym typeface="Wingdings" panose="05000000000000000000" pitchFamily="2" charset="2"/>
              </a:rPr>
              <a:t>e.g. Although, While</a:t>
            </a:r>
            <a:endParaRPr lang="en-GB" u="sng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F8ACF008-05B3-1EC1-065F-9C18982E5AC9}"/>
              </a:ext>
            </a:extLst>
          </p:cNvPr>
          <p:cNvSpPr txBox="1">
            <a:spLocks/>
          </p:cNvSpPr>
          <p:nvPr/>
        </p:nvSpPr>
        <p:spPr>
          <a:xfrm>
            <a:off x="3988379" y="2481248"/>
            <a:ext cx="402409" cy="359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"/>
              <a:buChar char="●"/>
              <a:defRPr sz="1600" b="0" i="0" u="none" strike="noStrike" cap="none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>
                <a:sym typeface="Wingdings" panose="05000000000000000000" pitchFamily="2" charset="2"/>
              </a:rPr>
              <a:t></a:t>
            </a:r>
            <a:endParaRPr lang="en-GB" u="sng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809220-6981-9EFC-5703-CE17C5F244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5410" y="3793212"/>
            <a:ext cx="3473677" cy="222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370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347" y="306970"/>
            <a:ext cx="10969487" cy="1325563"/>
          </a:xfrm>
        </p:spPr>
        <p:txBody>
          <a:bodyPr>
            <a:noAutofit/>
          </a:bodyPr>
          <a:lstStyle/>
          <a:p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Spelling Paper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51" y="382036"/>
            <a:ext cx="1175430" cy="1175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34BAB8-2FE3-3D8B-2FAD-F3A8EC0859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645" y="1839915"/>
            <a:ext cx="5936277" cy="30768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F7E126-C2DD-770F-6E2E-67F40B7AB9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3265" y="3479642"/>
            <a:ext cx="6714766" cy="32096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C6E002-F45E-EA1C-7EA1-B433F551AD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653" y="5331563"/>
            <a:ext cx="4514850" cy="942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EF683A-05D3-0DBF-C5B0-D98B53DA61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1165" y="1204087"/>
            <a:ext cx="2766929" cy="269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80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4881" y="306970"/>
            <a:ext cx="10177668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Maths Paper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51" y="382036"/>
            <a:ext cx="1175430" cy="117543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0A8C770-A80D-B2C7-30B6-94BFCC89BF27}"/>
              </a:ext>
            </a:extLst>
          </p:cNvPr>
          <p:cNvSpPr txBox="1">
            <a:spLocks/>
          </p:cNvSpPr>
          <p:nvPr/>
        </p:nvSpPr>
        <p:spPr>
          <a:xfrm>
            <a:off x="5007742" y="1679486"/>
            <a:ext cx="7417092" cy="487154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/>
              <a:t>Comprises 3 tests:</a:t>
            </a:r>
          </a:p>
          <a:p>
            <a:r>
              <a:rPr lang="en-GB" b="1"/>
              <a:t>Paper 1 Arithmetic </a:t>
            </a:r>
            <a:r>
              <a:rPr lang="en-GB"/>
              <a:t>(30 minutes) </a:t>
            </a:r>
          </a:p>
          <a:p>
            <a:pPr marL="45720" indent="0">
              <a:buFont typeface="Arial" panose="020B0604020202020204" pitchFamily="34" charset="0"/>
              <a:buNone/>
            </a:pPr>
            <a:r>
              <a:rPr lang="en-GB"/>
              <a:t>Calculation based with a focus on number, operations, fractions and percentages.</a:t>
            </a:r>
          </a:p>
          <a:p>
            <a:pPr marL="45720" indent="0">
              <a:buFont typeface="Arial" panose="020B0604020202020204" pitchFamily="34" charset="0"/>
              <a:buNone/>
            </a:pPr>
            <a:endParaRPr lang="en-GB" sz="1400"/>
          </a:p>
          <a:p>
            <a:r>
              <a:rPr lang="en-GB" b="1"/>
              <a:t>Papers 2 and 3 Reasoning </a:t>
            </a:r>
            <a:r>
              <a:rPr lang="en-GB"/>
              <a:t>(40 minutes each) </a:t>
            </a:r>
          </a:p>
          <a:p>
            <a:pPr marL="45720" indent="0">
              <a:buFont typeface="Arial" panose="020B0604020202020204" pitchFamily="34" charset="0"/>
              <a:buNone/>
            </a:pPr>
            <a:r>
              <a:rPr lang="en-GB"/>
              <a:t>Context based, word problems or questions which require a deeper level of understanding than just procedure. Covers number (often money), geometry, coordinates, fractions, decimals, percentages, angles and algebra.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C79D34-5509-E0CD-B19D-FD235384C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451" y="1993900"/>
            <a:ext cx="4210054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38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56" y="261416"/>
            <a:ext cx="5714344" cy="2678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1F33A67-DD8A-B9C7-8FB7-230605880B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656" y="3164171"/>
            <a:ext cx="6992718" cy="33287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B22D9E-9180-B8E2-A847-B5CBF3E0A3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1166" y="261416"/>
            <a:ext cx="5688061" cy="26702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0E9032-D6BF-0E40-26F9-199D161368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1200" y="2057083"/>
            <a:ext cx="5840474" cy="25300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82DB89-7C6E-E58B-E641-532DEA7E0E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7603" y="4316414"/>
            <a:ext cx="6370872" cy="27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08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6267" y="3019266"/>
            <a:ext cx="4810298" cy="36928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59AB82-2F98-4555-B739-81CE9B219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2822"/>
            <a:ext cx="6139866" cy="28862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01" y="3019266"/>
            <a:ext cx="4760047" cy="38508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3215" y="156659"/>
            <a:ext cx="5259185" cy="273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838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098696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How are we preparing?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79173" y="2074103"/>
            <a:ext cx="5181600" cy="4351338"/>
          </a:xfrm>
        </p:spPr>
        <p:txBody>
          <a:bodyPr>
            <a:normAutofit/>
          </a:bodyPr>
          <a:lstStyle/>
          <a:p>
            <a:r>
              <a:rPr lang="en-GB"/>
              <a:t>Continual process over the last 4 years - building curriculum knowledge, skills and SATs style assessment practice</a:t>
            </a:r>
          </a:p>
          <a:p>
            <a:r>
              <a:rPr lang="en-GB"/>
              <a:t>Small class sizes for core subjects</a:t>
            </a:r>
          </a:p>
          <a:p>
            <a:r>
              <a:rPr lang="en-GB"/>
              <a:t>Revision sessions and targeted learning to ‘plug gaps’ embedded into daily learning</a:t>
            </a:r>
          </a:p>
          <a:p>
            <a:r>
              <a:rPr lang="en-GB"/>
              <a:t>Additional support sessions and intervention, as required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490252" y="2074103"/>
            <a:ext cx="5181600" cy="2050636"/>
          </a:xfrm>
        </p:spPr>
        <p:txBody>
          <a:bodyPr>
            <a:normAutofit/>
          </a:bodyPr>
          <a:lstStyle/>
          <a:p>
            <a:r>
              <a:rPr lang="en-GB"/>
              <a:t>Time/anxiety management tips and test technique</a:t>
            </a:r>
          </a:p>
          <a:p>
            <a:r>
              <a:rPr lang="en-GB"/>
              <a:t>Weekly homework tasks</a:t>
            </a:r>
          </a:p>
          <a:p>
            <a:r>
              <a:rPr lang="en-GB"/>
              <a:t>SATs revision packs for home use 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60" y="440191"/>
            <a:ext cx="1175430" cy="11754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357730" y="4249772"/>
            <a:ext cx="5446644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sz="2400" b="1" u="sng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the forefront of what we do at TRJS: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Relaxing pupils – mindfulness and wellbeing training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Not putting a huge emphasis on SATs in school and lessons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Social SATs week breakfasts</a:t>
            </a:r>
            <a:endParaRPr lang="en-GB" sz="240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3293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Additional support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84" y="440191"/>
            <a:ext cx="1175430" cy="117543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ED89A8-0200-FD9F-7C6A-FD964DBC90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3418" y="2077209"/>
            <a:ext cx="7475707" cy="4415666"/>
          </a:xfrm>
        </p:spPr>
        <p:txBody>
          <a:bodyPr>
            <a:normAutofit/>
          </a:bodyPr>
          <a:lstStyle/>
          <a:p>
            <a:r>
              <a:rPr lang="en-GB" sz="3200"/>
              <a:t>School can apply for special arrangements such as additional time, if beneficial to pupils.</a:t>
            </a:r>
          </a:p>
          <a:p>
            <a:r>
              <a:rPr lang="en-GB" sz="3200"/>
              <a:t>However, there are </a:t>
            </a:r>
            <a:r>
              <a:rPr lang="en-GB" sz="3200" b="1"/>
              <a:t>strict criteria </a:t>
            </a:r>
            <a:r>
              <a:rPr lang="en-GB" sz="3200"/>
              <a:t>to be met to qualify for this.</a:t>
            </a:r>
          </a:p>
          <a:p>
            <a:r>
              <a:rPr lang="en-GB" sz="3200" b="1"/>
              <a:t>Adult support </a:t>
            </a:r>
            <a:r>
              <a:rPr lang="en-GB" sz="3200"/>
              <a:t>with question reading in the GPS and Maths papers is allowed – this is usual practice in school.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DFB4E-A052-6A76-28E0-5A063C4C3F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45" y="2077209"/>
            <a:ext cx="3951981" cy="3956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23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9773" y="232396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Y6 Writing Expectations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627" y="440191"/>
            <a:ext cx="1175430" cy="1175430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E2C94CE5-95E1-0CFC-B487-5212EF7ED9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3031" r="26744" b="26526"/>
          <a:stretch/>
        </p:blipFill>
        <p:spPr bwMode="auto">
          <a:xfrm>
            <a:off x="2695740" y="1482499"/>
            <a:ext cx="8704993" cy="514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D43388-CDD1-1355-25B1-A7625DFF4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026" y="2532236"/>
            <a:ext cx="1880823" cy="17935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9D872C-D2BF-08CC-E606-E755FA6FA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026" y="4458088"/>
            <a:ext cx="1880823" cy="112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7817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8460" y="5521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Expected Standard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940" y="307462"/>
            <a:ext cx="1175430" cy="117543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7127314-CE86-58A1-48C7-53FEE255D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7842" y="1338712"/>
            <a:ext cx="4529959" cy="5464074"/>
          </a:xfrm>
          <a:prstGeom prst="rect">
            <a:avLst/>
          </a:prstGeom>
        </p:spPr>
      </p:pic>
      <p:pic>
        <p:nvPicPr>
          <p:cNvPr id="25" name="Content Placeholder 24">
            <a:extLst>
              <a:ext uri="{FF2B5EF4-FFF2-40B4-BE49-F238E27FC236}">
                <a16:creationId xmlns:a16="http://schemas.microsoft.com/office/drawing/2014/main" id="{58D86C7D-3CFD-819A-FEC6-F2400BD01B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275655" y="1556933"/>
            <a:ext cx="4643871" cy="5245853"/>
          </a:xfrm>
        </p:spPr>
      </p:pic>
    </p:spTree>
    <p:extLst>
      <p:ext uri="{BB962C8B-B14F-4D97-AF65-F5344CB8AC3E}">
        <p14:creationId xmlns:p14="http://schemas.microsoft.com/office/powerpoint/2010/main" val="30913817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0015B7-2D07-7F88-FA9C-FD7D4CCBE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361" y="1789016"/>
            <a:ext cx="8716591" cy="46297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35469A-4386-3331-E680-EE80CCE39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361" y="373874"/>
            <a:ext cx="1170533" cy="11766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34ADBD-0024-4711-647F-584A2C14C9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058" y="176707"/>
            <a:ext cx="9711770" cy="17801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D12442-C486-4A97-61CF-AED1B775CA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3935" y="2022032"/>
            <a:ext cx="1583780" cy="19080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B3026A-9D57-7962-9CCB-D5D492247E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8590" y="4304455"/>
            <a:ext cx="2276475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56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9329" y="232396"/>
            <a:ext cx="9716043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Greater Depth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627" y="440191"/>
            <a:ext cx="1175430" cy="11754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DA351B-AF74-CB6A-336A-5F5B834DB9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0047" y="1497673"/>
            <a:ext cx="4125780" cy="51791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9F5C88-41FC-2CF5-5363-F7EA42FF9D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3674" y="1523293"/>
            <a:ext cx="3899100" cy="518821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C9A76E6-C405-A1AC-7153-BF2E8CCCF5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802" y="1765754"/>
            <a:ext cx="3360599" cy="491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974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435" y="157329"/>
            <a:ext cx="11092228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Y6 Science Expectations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3" y="232396"/>
            <a:ext cx="1175430" cy="11754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C4D5C00-A7E4-1791-4926-28AE51405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271" y="1407826"/>
            <a:ext cx="9273041" cy="52445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6EAF47-ADEA-B593-1406-A1E1409A92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893" y="4236671"/>
            <a:ext cx="1883827" cy="11278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FE5A391-573D-9953-22B1-50FFD3EFA1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893" y="2217561"/>
            <a:ext cx="1858987" cy="188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7989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469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How can YOU help?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2" y="309757"/>
            <a:ext cx="1175430" cy="117543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CCD1C98-369A-FAE4-2304-3FF3DFDBA9CA}"/>
              </a:ext>
            </a:extLst>
          </p:cNvPr>
          <p:cNvSpPr txBox="1">
            <a:spLocks/>
          </p:cNvSpPr>
          <p:nvPr/>
        </p:nvSpPr>
        <p:spPr>
          <a:xfrm>
            <a:off x="467542" y="1635320"/>
            <a:ext cx="11724458" cy="4671753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cs typeface="Arial"/>
              </a:rPr>
              <a:t>Support homework completion – little and often! </a:t>
            </a:r>
            <a:endParaRPr lang="en-US">
              <a:cs typeface="Arial" panose="020B0604020202020204" pitchFamily="34" charset="0"/>
            </a:endParaRPr>
          </a:p>
          <a:p>
            <a:r>
              <a:rPr lang="en-US">
                <a:cs typeface="Arial"/>
              </a:rPr>
              <a:t>Try to provide a quiet corner of the house for study, that’s as free from distractions as possible</a:t>
            </a:r>
          </a:p>
          <a:p>
            <a:r>
              <a:rPr lang="en-US">
                <a:cs typeface="Arial"/>
              </a:rPr>
              <a:t>Encourage your child to talk if they are feeling anxious. Practice using brain breaks, mindfulness and breathing techniques</a:t>
            </a:r>
          </a:p>
          <a:p>
            <a:r>
              <a:rPr lang="en-GB"/>
              <a:t>Avoid using past papers – there are plenty of inexpensive or free SATs practice materials for parents available</a:t>
            </a:r>
            <a:endParaRPr lang="en-GB">
              <a:cs typeface="Calibri"/>
            </a:endParaRPr>
          </a:p>
          <a:p>
            <a:r>
              <a:rPr lang="en-GB"/>
              <a:t>Bring learning into everyday life - practise key skills like telling the time and mental maths in real world scenarios (shopping/cooking)</a:t>
            </a:r>
            <a:endParaRPr lang="en-GB">
              <a:cs typeface="Calibri"/>
            </a:endParaRPr>
          </a:p>
          <a:p>
            <a:r>
              <a:rPr lang="en-GB"/>
              <a:t>Help them to become resilient learners and embrace mistakes</a:t>
            </a:r>
            <a:endParaRPr lang="en-GB">
              <a:cs typeface="Calibri"/>
            </a:endParaRPr>
          </a:p>
          <a:p>
            <a:r>
              <a:rPr lang="en-US">
                <a:cs typeface="Arial"/>
              </a:rPr>
              <a:t>Plan something restful or relaxing for the weekends</a:t>
            </a:r>
          </a:p>
        </p:txBody>
      </p:sp>
    </p:spTree>
    <p:extLst>
      <p:ext uri="{BB962C8B-B14F-4D97-AF65-F5344CB8AC3E}">
        <p14:creationId xmlns:p14="http://schemas.microsoft.com/office/powerpoint/2010/main" val="14030346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084" y="365125"/>
            <a:ext cx="1175430" cy="117543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ED89A8-0200-FD9F-7C6A-FD964DBC90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5932" y="2077209"/>
            <a:ext cx="7379805" cy="44156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altLang="en-US" sz="3600"/>
              <a:t>Early nights and lots of sleep</a:t>
            </a:r>
          </a:p>
          <a:p>
            <a:r>
              <a:rPr lang="en-GB" altLang="en-US" sz="3600"/>
              <a:t>Good punctuality and attendance</a:t>
            </a:r>
          </a:p>
          <a:p>
            <a:r>
              <a:rPr lang="en-GB" altLang="en-US" sz="3600"/>
              <a:t>Breakfast every day</a:t>
            </a:r>
          </a:p>
          <a:p>
            <a:r>
              <a:rPr lang="en-GB" altLang="en-US" sz="3600"/>
              <a:t>A bottle of water in school</a:t>
            </a:r>
          </a:p>
          <a:p>
            <a:r>
              <a:rPr lang="en-GB" altLang="en-US" sz="3600"/>
              <a:t>A morning snack</a:t>
            </a:r>
          </a:p>
          <a:p>
            <a:r>
              <a:rPr lang="en-GB" altLang="en-US" sz="3600"/>
              <a:t>Lots of praise, encouragement and reassurance!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9A890E6-1EFA-8A39-E3D1-B034EBE2ECC1}"/>
              </a:ext>
            </a:extLst>
          </p:cNvPr>
          <p:cNvSpPr txBox="1">
            <a:spLocks/>
          </p:cNvSpPr>
          <p:nvPr/>
        </p:nvSpPr>
        <p:spPr>
          <a:xfrm>
            <a:off x="838200" y="29005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The BIG little things!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E62116-0812-EC05-9ACD-F6BF02B0C9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3315" y="1995488"/>
            <a:ext cx="3812885" cy="426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4299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223361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SATs - results explained!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84" y="298428"/>
            <a:ext cx="1175430" cy="11754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041343B-5712-CCE6-0061-059CBF317C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894" y="1254892"/>
            <a:ext cx="9726621" cy="55112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F1CDE7-5893-706E-2C91-1D9A3A7878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15" y="2786434"/>
            <a:ext cx="1607361" cy="225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1398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855780" y="1350612"/>
            <a:ext cx="3279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/>
              <a:t>Child B</a:t>
            </a:r>
          </a:p>
          <a:p>
            <a:pPr algn="ctr"/>
            <a:r>
              <a:rPr lang="en-GB"/>
              <a:t>Raw score 26/50</a:t>
            </a:r>
          </a:p>
          <a:p>
            <a:pPr algn="ctr"/>
            <a:r>
              <a:rPr lang="en-GB"/>
              <a:t>Standardised score of 100</a:t>
            </a:r>
          </a:p>
          <a:p>
            <a:pPr algn="ctr"/>
            <a:r>
              <a:rPr lang="en-GB"/>
              <a:t>Met the expected standard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0414" y="1350612"/>
            <a:ext cx="36733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/>
              <a:t>Child A</a:t>
            </a:r>
          </a:p>
          <a:p>
            <a:pPr algn="ctr"/>
            <a:r>
              <a:rPr lang="en-GB"/>
              <a:t>Raw score 17/50</a:t>
            </a:r>
          </a:p>
          <a:p>
            <a:pPr algn="ctr"/>
            <a:r>
              <a:rPr lang="en-GB"/>
              <a:t>Standardised score of 93</a:t>
            </a:r>
          </a:p>
          <a:p>
            <a:pPr algn="ctr"/>
            <a:r>
              <a:rPr lang="en-GB"/>
              <a:t>Has not yet met the expected standard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60573" y="1141524"/>
            <a:ext cx="36733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/>
              <a:t>Child C</a:t>
            </a:r>
          </a:p>
          <a:p>
            <a:pPr algn="ctr"/>
            <a:r>
              <a:rPr lang="en-GB"/>
              <a:t>Raw score 42/50</a:t>
            </a:r>
          </a:p>
          <a:p>
            <a:pPr algn="ctr"/>
            <a:r>
              <a:rPr lang="en-GB"/>
              <a:t>Standardised score of 114</a:t>
            </a:r>
          </a:p>
          <a:p>
            <a:pPr algn="ctr"/>
            <a:r>
              <a:rPr lang="en-GB"/>
              <a:t>110 or over is classed as </a:t>
            </a:r>
          </a:p>
          <a:p>
            <a:pPr algn="ctr"/>
            <a:r>
              <a:rPr lang="en-GB"/>
              <a:t>‘Greater Depth’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083471" y="2606716"/>
            <a:ext cx="582012" cy="8577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5921264" y="2560793"/>
            <a:ext cx="2" cy="8842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155622" y="2560793"/>
            <a:ext cx="249619" cy="11441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02362" y="5263163"/>
            <a:ext cx="119555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Meeting the expected standard indicates that the child is in a good academic position to access the KS3 curriculum as their KS2 curriculum knowledge and understanding is at a good standard. </a:t>
            </a:r>
          </a:p>
          <a:p>
            <a:endParaRPr lang="en-GB" sz="1600"/>
          </a:p>
          <a:p>
            <a:r>
              <a:rPr lang="en-GB"/>
              <a:t>Of course, some children will not meet the expected standard so we will endeavour to get them as close to this as possible as we will focus on their progress.</a:t>
            </a: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63" b="943"/>
          <a:stretch/>
        </p:blipFill>
        <p:spPr>
          <a:xfrm>
            <a:off x="172087" y="3446665"/>
            <a:ext cx="11544760" cy="16440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A3BC15-3551-FE2D-E454-C0B35DAB8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117" y="199382"/>
            <a:ext cx="1176630" cy="117663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BDE15771-94A5-B9B6-AE43-2D95F5CF9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724" y="-21804"/>
            <a:ext cx="10969487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</a:t>
            </a:r>
            <a:r>
              <a:rPr lang="en-GB" sz="5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SATs - results explained!</a:t>
            </a:r>
            <a:endParaRPr lang="en-GB" sz="6400" b="1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4133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280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And remember…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159" y="302941"/>
            <a:ext cx="1175430" cy="11754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8DEBB5-4478-6AD9-A25D-3E56FFF28E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4840" y="1617415"/>
            <a:ext cx="6471707" cy="49527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6FE4A1-493F-0C28-B1BC-392E7F9802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636" y="1836804"/>
            <a:ext cx="3520609" cy="471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987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00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Useful resources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685" y="365125"/>
            <a:ext cx="1175430" cy="117543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C9A890E6-1EFA-8A39-E3D1-B034EBE2ECC1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6400" b="1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984DD04-BD9A-7DED-12BE-4F0E0EADB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2616" y="1937967"/>
            <a:ext cx="8902699" cy="2716212"/>
          </a:xfrm>
        </p:spPr>
        <p:txBody>
          <a:bodyPr rtlCol="0">
            <a:normAutofit fontScale="25000" lnSpcReduction="20000"/>
          </a:bodyPr>
          <a:lstStyle/>
          <a:p>
            <a:pPr>
              <a:buNone/>
              <a:defRPr/>
            </a:pPr>
            <a:r>
              <a:rPr lang="en-GB" sz="1120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https://www.cgpbooks.co.uk/primary-books</a:t>
            </a:r>
            <a:endParaRPr lang="en-GB" sz="11200" b="1"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None/>
              <a:defRPr/>
            </a:pPr>
            <a:r>
              <a:rPr lang="en-GB" sz="11200" b="1"/>
              <a:t>CGP Workbooks and Revision Guides</a:t>
            </a:r>
          </a:p>
          <a:p>
            <a:pPr>
              <a:buNone/>
              <a:defRPr/>
            </a:pPr>
            <a:endParaRPr lang="en-GB" sz="11200" b="1"/>
          </a:p>
          <a:p>
            <a:pPr>
              <a:buNone/>
              <a:defRPr/>
            </a:pPr>
            <a:r>
              <a:rPr lang="en-GB" sz="11200">
                <a:hlinkClick r:id="rId4"/>
              </a:rPr>
              <a:t>https://www.bbc.co.uk/bitesize</a:t>
            </a:r>
            <a:r>
              <a:rPr lang="en-GB" sz="11200"/>
              <a:t> </a:t>
            </a:r>
          </a:p>
          <a:p>
            <a:pPr>
              <a:buNone/>
              <a:defRPr/>
            </a:pPr>
            <a:r>
              <a:rPr lang="en-GB" sz="11200" b="1"/>
              <a:t>BBC Bitesize KS2 </a:t>
            </a:r>
            <a:r>
              <a:rPr lang="en-GB" sz="11200"/>
              <a:t>– an excellent website for KS2. This covers all subjects through activities, videos and quizzes.</a:t>
            </a:r>
            <a:endParaRPr lang="en-GB" sz="7200">
              <a:latin typeface="Comic Sans MS" panose="030F0702030302020204" pitchFamily="66" charset="0"/>
            </a:endParaRPr>
          </a:p>
          <a:p>
            <a:pPr>
              <a:buNone/>
              <a:defRPr/>
            </a:pPr>
            <a:r>
              <a:rPr lang="en-GB" sz="7200">
                <a:latin typeface="Comic Sans MS" panose="030F0702030302020204" pitchFamily="66" charset="0"/>
              </a:rPr>
              <a:t> </a:t>
            </a:r>
          </a:p>
          <a:p>
            <a:pPr>
              <a:buNone/>
              <a:defRPr/>
            </a:pP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FEA6D5-0BF7-BD81-B45D-AC820CB2E0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085" y="1888234"/>
            <a:ext cx="2012951" cy="28436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EA5DFA-CB2D-3FB2-57B4-8F26C02F4D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2110" y="5001928"/>
            <a:ext cx="2146301" cy="119119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CA902FC-0C9B-0E62-ABCA-90C725B70E02}"/>
              </a:ext>
            </a:extLst>
          </p:cNvPr>
          <p:cNvSpPr txBox="1"/>
          <p:nvPr/>
        </p:nvSpPr>
        <p:spPr>
          <a:xfrm>
            <a:off x="326685" y="4929475"/>
            <a:ext cx="8432800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hlinkClick r:id="rId7"/>
              </a:rPr>
              <a:t>http://www.icteachers.co.uk/children/children_sats.htm</a:t>
            </a:r>
            <a:r>
              <a:rPr lang="en-GB" sz="2800"/>
              <a:t> </a:t>
            </a:r>
          </a:p>
          <a:p>
            <a:r>
              <a:rPr lang="en-GB" sz="2800" b="1"/>
              <a:t>ICT Teachers </a:t>
            </a:r>
            <a:r>
              <a:rPr lang="en-GB" sz="2800"/>
              <a:t>- A wide range of KS2 SATs questions, from both past papers and their own team of teachers.</a:t>
            </a:r>
          </a:p>
          <a:p>
            <a:r>
              <a:rPr lang="en-GB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296183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The Power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A52D5-41E6-B1BA-709C-DA577C7C24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8290" y="2066471"/>
            <a:ext cx="5126915" cy="4351338"/>
          </a:xfrm>
        </p:spPr>
        <p:txBody>
          <a:bodyPr/>
          <a:lstStyle/>
          <a:p>
            <a:r>
              <a:rPr lang="en-GB"/>
              <a:t>The skill of reading and understanding what we have read, are a huge part of everyday life. </a:t>
            </a:r>
          </a:p>
          <a:p>
            <a:r>
              <a:rPr lang="en-GB"/>
              <a:t>Reading is key in all areas of the National Curriculum. </a:t>
            </a:r>
          </a:p>
          <a:p>
            <a:r>
              <a:rPr lang="en-GB"/>
              <a:t>Creating a love of reading in children is potentially one of the most powerful ways of improving academic standards.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84" y="440191"/>
            <a:ext cx="1175430" cy="1175430"/>
          </a:xfrm>
          <a:prstGeom prst="rect">
            <a:avLst/>
          </a:prstGeom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4AC04A0D-7777-F5B8-1483-DDE8F8260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885" y="1859662"/>
            <a:ext cx="5126915" cy="455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0567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126" y="352454"/>
            <a:ext cx="11000874" cy="1325563"/>
          </a:xfrm>
        </p:spPr>
        <p:txBody>
          <a:bodyPr>
            <a:noAutofit/>
          </a:bodyPr>
          <a:lstStyle/>
          <a:p>
            <a:r>
              <a:rPr lang="en-GB" sz="60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 </a:t>
            </a:r>
            <a:endParaRPr lang="en-GB" sz="6400" b="1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8100D8B-2356-094E-7312-91A911EEF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610" y="1895235"/>
            <a:ext cx="2709705" cy="4678153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online, interactive reading program.</a:t>
            </a:r>
          </a:p>
          <a:p>
            <a:pPr>
              <a:defRPr/>
            </a:pPr>
            <a:r>
              <a:rPr lang="en-GB" sz="3200">
                <a:solidFill>
                  <a:prstClr val="black"/>
                </a:solidFill>
                <a:latin typeface="Calibri" panose="020F0502020204030204"/>
              </a:rPr>
              <a:t>C</a:t>
            </a: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be used at school and at home</a:t>
            </a:r>
          </a:p>
          <a:p>
            <a:pPr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Aims to build reading speed up to the </a:t>
            </a: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185 wpm </a:t>
            </a: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required to complete the SATs reading paper</a:t>
            </a:r>
          </a:p>
          <a:p>
            <a:pPr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Improves fluency (automaticity) and comprehension skills, across all Y6 reading domains.</a:t>
            </a:r>
          </a:p>
          <a:p>
            <a:pPr>
              <a:defRPr/>
            </a:pPr>
            <a:r>
              <a:rPr lang="en-GB" sz="3200">
                <a:solidFill>
                  <a:prstClr val="black"/>
                </a:solidFill>
                <a:latin typeface="Calibri" panose="020F0502020204030204"/>
              </a:rPr>
              <a:t>Sets additional skills practice, if required according to individual needs.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0DEF33-7C13-894B-783D-0FD87400D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4612"/>
            <a:ext cx="2635296" cy="13251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762FD8-9C06-4921-6BF9-AA8E658B89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9423" y="1678017"/>
            <a:ext cx="8236410" cy="4785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D4310D-78CA-D5DB-0479-33228B181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4692" y="447277"/>
            <a:ext cx="6608637" cy="999831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B8D00F8-344A-F4E1-FFA4-0FCCF1BCC2EA}"/>
              </a:ext>
            </a:extLst>
          </p:cNvPr>
          <p:cNvSpPr/>
          <p:nvPr/>
        </p:nvSpPr>
        <p:spPr>
          <a:xfrm>
            <a:off x="7294260" y="1625225"/>
            <a:ext cx="704995" cy="47187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63A48B6-F0B6-116F-4CFE-980EE3C83F21}"/>
              </a:ext>
            </a:extLst>
          </p:cNvPr>
          <p:cNvCxnSpPr>
            <a:cxnSpLocks/>
            <a:endCxn id="8" idx="2"/>
          </p:cNvCxnSpPr>
          <p:nvPr/>
        </p:nvCxnSpPr>
        <p:spPr>
          <a:xfrm flipV="1">
            <a:off x="2741602" y="1861160"/>
            <a:ext cx="4552658" cy="347484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4878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9" y="-79571"/>
            <a:ext cx="9744074" cy="691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763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126" y="352454"/>
            <a:ext cx="11000874" cy="1325563"/>
          </a:xfrm>
        </p:spPr>
        <p:txBody>
          <a:bodyPr>
            <a:noAutofit/>
          </a:bodyPr>
          <a:lstStyle/>
          <a:p>
            <a:r>
              <a:rPr lang="en-GB" sz="60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    </a:t>
            </a:r>
            <a:endParaRPr lang="en-GB" sz="6400" b="1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0DEF33-7C13-894B-783D-0FD87400D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4612"/>
            <a:ext cx="2635296" cy="1325163"/>
          </a:xfrm>
          <a:prstGeom prst="rect">
            <a:avLst/>
          </a:prstGeom>
        </p:spPr>
      </p:pic>
      <p:pic>
        <p:nvPicPr>
          <p:cNvPr id="7170" name="Picture 2" descr="Times Tables Rock Stars">
            <a:extLst>
              <a:ext uri="{FF2B5EF4-FFF2-40B4-BE49-F238E27FC236}">
                <a16:creationId xmlns:a16="http://schemas.microsoft.com/office/drawing/2014/main" id="{F08C0C2B-FA90-313C-EF88-CA4FF23137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034" y="511082"/>
            <a:ext cx="7680555" cy="3375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FF5ADD-96B1-6628-330B-837E3AED5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299" y="4268787"/>
            <a:ext cx="6259287" cy="20812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385CED-D126-FC80-D0F2-F5E6DE688A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1899" y="4183603"/>
            <a:ext cx="3800589" cy="2163315"/>
          </a:xfrm>
          <a:prstGeom prst="rect">
            <a:avLst/>
          </a:prstGeom>
        </p:spPr>
      </p:pic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E1CE3CA0-1A7A-5AD2-4E18-7F4754E47B19}"/>
              </a:ext>
            </a:extLst>
          </p:cNvPr>
          <p:cNvSpPr txBox="1">
            <a:spLocks/>
          </p:cNvSpPr>
          <p:nvPr/>
        </p:nvSpPr>
        <p:spPr>
          <a:xfrm>
            <a:off x="340310" y="1980420"/>
            <a:ext cx="3291890" cy="228836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3200">
                <a:solidFill>
                  <a:prstClr val="black"/>
                </a:solidFill>
                <a:latin typeface="Calibri" panose="020F0502020204030204"/>
              </a:rPr>
              <a:t>Use little and often to build speed with times tables facts and consolidate weekly learning.</a:t>
            </a:r>
          </a:p>
        </p:txBody>
      </p:sp>
    </p:spTree>
    <p:extLst>
      <p:ext uri="{BB962C8B-B14F-4D97-AF65-F5344CB8AC3E}">
        <p14:creationId xmlns:p14="http://schemas.microsoft.com/office/powerpoint/2010/main" val="40512514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139926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Y6 to Y7 Transition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90059"/>
            <a:ext cx="1175430" cy="117543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ED89A8-0200-FD9F-7C6A-FD964DBC90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1950" y="1625828"/>
            <a:ext cx="11449050" cy="209527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GB" sz="4500"/>
              <a:t>Takes place throughout Y6</a:t>
            </a:r>
          </a:p>
          <a:p>
            <a:pPr>
              <a:lnSpc>
                <a:spcPct val="150000"/>
              </a:lnSpc>
            </a:pPr>
            <a:r>
              <a:rPr lang="en-GB" sz="4500"/>
              <a:t>Opportunity to attend Open Evenings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2017C0-77D7-AAD9-5273-20CDACEFB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004798"/>
            <a:ext cx="3565017" cy="24247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5C49016-AD57-21E6-ADE9-30BE3493C616}"/>
              </a:ext>
            </a:extLst>
          </p:cNvPr>
          <p:cNvSpPr txBox="1"/>
          <p:nvPr/>
        </p:nvSpPr>
        <p:spPr>
          <a:xfrm>
            <a:off x="4191000" y="3690462"/>
            <a:ext cx="79121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/>
              <a:t>Taster Day in Summer Term at new school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/>
              <a:t>Pupil handovers with Year 7 Heads and SENDCO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/>
              <a:t>Extra transition and visits for SEND/SEMH pupils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/>
              <a:t>Summer Holiday Camp places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/>
              <a:t>Coping with change PSHE learning</a:t>
            </a:r>
          </a:p>
        </p:txBody>
      </p:sp>
      <p:pic>
        <p:nvPicPr>
          <p:cNvPr id="5122" name="Picture 2" descr="JT Free School (@jtfreeschool) / X">
            <a:extLst>
              <a:ext uri="{FF2B5EF4-FFF2-40B4-BE49-F238E27FC236}">
                <a16:creationId xmlns:a16="http://schemas.microsoft.com/office/drawing/2014/main" id="{30FAC719-1758-7686-FB7D-82C710BE8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1002">
            <a:off x="8536732" y="1491231"/>
            <a:ext cx="1343867" cy="134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0C3A2E-8F0C-6D5D-7C16-D0BC5FFE4B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19844">
            <a:off x="9941110" y="1766359"/>
            <a:ext cx="1493838" cy="162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428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065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Y6 Residential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84" y="365125"/>
            <a:ext cx="1175430" cy="117543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ED89A8-0200-FD9F-7C6A-FD964DBC90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6184" y="1722842"/>
            <a:ext cx="4895770" cy="22607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/>
              <a:t>Residentials are a chance for children to experience time away from both school and home and taste a sense of adventure, in a safe, educational outdoor setting.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75D13C-B1CC-CD53-ECB2-109F1AD74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184" y="4118253"/>
            <a:ext cx="3822700" cy="2518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6A1599-C0EC-B1AB-F2B1-6E0BE1581A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3095" y="1499628"/>
            <a:ext cx="5512322" cy="32506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BF9A12-C670-446A-C1B3-72C4700E36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1333" y="3777617"/>
            <a:ext cx="2839428" cy="288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663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4992"/>
            <a:ext cx="10515600" cy="1325563"/>
          </a:xfrm>
        </p:spPr>
        <p:txBody>
          <a:bodyPr>
            <a:noAutofit/>
          </a:bodyPr>
          <a:lstStyle/>
          <a:p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Site Map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84" y="365125"/>
            <a:ext cx="1175430" cy="1175430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E02B6B05-72B8-08F8-42FE-42F002B4E0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14037" y="1540555"/>
            <a:ext cx="8163925" cy="5102453"/>
          </a:xfrm>
        </p:spPr>
      </p:pic>
    </p:spTree>
    <p:extLst>
      <p:ext uri="{BB962C8B-B14F-4D97-AF65-F5344CB8AC3E}">
        <p14:creationId xmlns:p14="http://schemas.microsoft.com/office/powerpoint/2010/main" val="7899050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1450"/>
            <a:ext cx="10515600" cy="1325563"/>
          </a:xfrm>
        </p:spPr>
        <p:txBody>
          <a:bodyPr>
            <a:noAutofit/>
          </a:bodyPr>
          <a:lstStyle/>
          <a:p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Activities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84" y="365125"/>
            <a:ext cx="1175430" cy="1175430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E1E23E3-5D49-C291-EEA2-E4BCABF1F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6184" y="1944453"/>
            <a:ext cx="4529667" cy="4548422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040D752-9DC4-7294-1B57-D55B499BF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7011" y="1713914"/>
            <a:ext cx="2466975" cy="32935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83D723-3B74-8F9E-5403-F57BDD2B4D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9200" y="4231496"/>
            <a:ext cx="3019058" cy="22613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AFB963-5BDC-0951-4C89-8887888078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1642" y="365125"/>
            <a:ext cx="2834174" cy="21147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90BF6F-D194-2B18-4F81-BC379F6819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2274" y="2282449"/>
            <a:ext cx="3019058" cy="21564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EA9673-5B8A-A2AD-67B9-AFAF2AEC52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2985" y="4475142"/>
            <a:ext cx="3099119" cy="21147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C395F53-89D9-5490-B337-337D40FB86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592" y="268128"/>
            <a:ext cx="2260967" cy="169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720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More information?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5E97F-0230-EF2C-09F1-4D588F7C5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1" y="4195732"/>
            <a:ext cx="10515600" cy="2323279"/>
          </a:xfrm>
        </p:spPr>
        <p:txBody>
          <a:bodyPr>
            <a:normAutofit fontScale="92500" lnSpcReduction="20000"/>
          </a:bodyPr>
          <a:lstStyle/>
          <a:p>
            <a:r>
              <a:rPr lang="en-GB" sz="3200" b="1"/>
              <a:t>Claire Murfin     	</a:t>
            </a:r>
            <a:r>
              <a:rPr lang="en-GB" sz="3200">
                <a:hlinkClick r:id="rId2"/>
              </a:rPr>
              <a:t>cmurfin@thomasrussell-junior.staffs.sch.uk</a:t>
            </a:r>
            <a:endParaRPr lang="en-GB" sz="3200"/>
          </a:p>
          <a:p>
            <a:r>
              <a:rPr lang="en-GB" sz="3200" b="1"/>
              <a:t>Katie Rollins</a:t>
            </a:r>
            <a:r>
              <a:rPr lang="en-GB" sz="3200"/>
              <a:t>	</a:t>
            </a:r>
            <a:r>
              <a:rPr lang="en-GB" sz="3200">
                <a:hlinkClick r:id="rId3"/>
              </a:rPr>
              <a:t>krollins@thomasrussell-junior.staffs.sch.uk</a:t>
            </a:r>
            <a:r>
              <a:rPr lang="en-GB" sz="3200"/>
              <a:t> </a:t>
            </a:r>
          </a:p>
          <a:p>
            <a:r>
              <a:rPr lang="en-GB" sz="3200" b="1"/>
              <a:t>Lou Vardy		</a:t>
            </a:r>
            <a:r>
              <a:rPr lang="en-GB" sz="3200">
                <a:hlinkClick r:id="rId4"/>
              </a:rPr>
              <a:t>lvardy@thomasrussell-junior.staffs.sch.uk</a:t>
            </a:r>
            <a:r>
              <a:rPr lang="en-GB" sz="3200"/>
              <a:t> </a:t>
            </a:r>
          </a:p>
          <a:p>
            <a:pPr marL="0" indent="0">
              <a:buNone/>
            </a:pPr>
            <a:endParaRPr lang="en-GB"/>
          </a:p>
          <a:p>
            <a:pPr marL="0" indent="0" algn="ctr">
              <a:buNone/>
            </a:pPr>
            <a:r>
              <a:rPr lang="en-GB" sz="36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  Thank you for your participation! </a:t>
            </a:r>
            <a:r>
              <a:rPr lang="en-GB" sz="36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sym typeface="Wingdings" panose="05000000000000000000" pitchFamily="2" charset="2"/>
              </a:rPr>
              <a:t></a:t>
            </a:r>
            <a:endParaRPr lang="en-GB" sz="36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601018-AC48-5829-DD7F-C813900D98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384" y="440191"/>
            <a:ext cx="1175430" cy="11754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CF7359-8659-53F0-C642-1B552F180494}"/>
              </a:ext>
            </a:extLst>
          </p:cNvPr>
          <p:cNvSpPr txBox="1"/>
          <p:nvPr/>
        </p:nvSpPr>
        <p:spPr>
          <a:xfrm>
            <a:off x="3496685" y="2158380"/>
            <a:ext cx="83905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/>
              <a:t>Please feel free to contact your child’s Y6 teachers should you have any questions. Email: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CD7969-FDE1-0D99-FF78-5D3C994DA0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797" y="2115582"/>
            <a:ext cx="2734034" cy="151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911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8FEC3137222C478AA9995A61C6C42D" ma:contentTypeVersion="15" ma:contentTypeDescription="Create a new document." ma:contentTypeScope="" ma:versionID="ec3fce04e4c9498b71b9b4f74af0f106">
  <xsd:schema xmlns:xsd="http://www.w3.org/2001/XMLSchema" xmlns:xs="http://www.w3.org/2001/XMLSchema" xmlns:p="http://schemas.microsoft.com/office/2006/metadata/properties" xmlns:ns2="7306e3d0-0ae3-4289-81b3-f719923149d7" xmlns:ns3="29bdefce-0881-4b2d-911f-03fd1c1c6f5c" targetNamespace="http://schemas.microsoft.com/office/2006/metadata/properties" ma:root="true" ma:fieldsID="250208f104d7fe8c84cb55593336f38e" ns2:_="" ns3:_="">
    <xsd:import namespace="7306e3d0-0ae3-4289-81b3-f719923149d7"/>
    <xsd:import namespace="29bdefce-0881-4b2d-911f-03fd1c1c6f5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06e3d0-0ae3-4289-81b3-f719923149d7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9" nillable="true" ma:displayName="Taxonomy Catch All Column" ma:hidden="true" ma:list="{15098700-c3b5-414f-b784-23b64f95f027}" ma:internalName="TaxCatchAll" ma:showField="CatchAllData" ma:web="7306e3d0-0ae3-4289-81b3-f719923149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bdefce-0881-4b2d-911f-03fd1c1c6f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7af1cca-0ddc-42ad-a048-12a774fb3c0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7306e3d0-0ae3-4289-81b3-f719923149d7">6KK6NY3JTKCC-849450956-365745</_dlc_DocId>
    <_dlc_DocIdUrl xmlns="7306e3d0-0ae3-4289-81b3-f719923149d7">
      <Url>https://8602326.sharepoint.com/sites/TRJTeachingSharedDrive/_layouts/15/DocIdRedir.aspx?ID=6KK6NY3JTKCC-849450956-365745</Url>
      <Description>6KK6NY3JTKCC-849450956-365745</Description>
    </_dlc_DocIdUrl>
    <TaxCatchAll xmlns="7306e3d0-0ae3-4289-81b3-f719923149d7" xsi:nil="true"/>
    <lcf76f155ced4ddcb4097134ff3c332f xmlns="29bdefce-0881-4b2d-911f-03fd1c1c6f5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584ABD-58FA-4D79-AB5A-89D4E3D0E7D2}">
  <ds:schemaRefs>
    <ds:schemaRef ds:uri="29bdefce-0881-4b2d-911f-03fd1c1c6f5c"/>
    <ds:schemaRef ds:uri="7306e3d0-0ae3-4289-81b3-f719923149d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ABB9B2F-80AA-4DC6-B14C-8E2A3387D2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F4E407-BD97-4088-822D-19FAC4D2AE10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03F7B95-6ADB-4C1D-A511-0D0DDBF21578}">
  <ds:schemaRefs>
    <ds:schemaRef ds:uri="29bdefce-0881-4b2d-911f-03fd1c1c6f5c"/>
    <ds:schemaRef ds:uri="7306e3d0-0ae3-4289-81b3-f719923149d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39</Slides>
  <Notes>20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Y6 INFORMATION EVENING</vt:lpstr>
      <vt:lpstr>Workshop Aims</vt:lpstr>
      <vt:lpstr>                                                              Year 6 National Curriculum  </vt:lpstr>
      <vt:lpstr>                                                              Standard Assessment Tests </vt:lpstr>
      <vt:lpstr>     SATs – what and why?</vt:lpstr>
      <vt:lpstr>     SATs Timetable 2024</vt:lpstr>
      <vt:lpstr>     SATs  - Reading Paper</vt:lpstr>
      <vt:lpstr>     Reading questions</vt:lpstr>
      <vt:lpstr>     Retrieval questions </vt:lpstr>
      <vt:lpstr>     Inference questions</vt:lpstr>
      <vt:lpstr>     Vocabulary questions</vt:lpstr>
      <vt:lpstr>     SATs  - GPS Paper</vt:lpstr>
      <vt:lpstr>     GPS question types</vt:lpstr>
      <vt:lpstr>        Spelling Paper</vt:lpstr>
      <vt:lpstr>   Maths Paper</vt:lpstr>
      <vt:lpstr>PowerPoint Presentation</vt:lpstr>
      <vt:lpstr>PowerPoint Presentation</vt:lpstr>
      <vt:lpstr>      How are we preparing?</vt:lpstr>
      <vt:lpstr>     Additional support</vt:lpstr>
      <vt:lpstr>     Y6 Writing Expectations</vt:lpstr>
      <vt:lpstr>     Expected Standard</vt:lpstr>
      <vt:lpstr>PowerPoint Presentation</vt:lpstr>
      <vt:lpstr>Greater Depth </vt:lpstr>
      <vt:lpstr>     Y6 Science Expectations</vt:lpstr>
      <vt:lpstr>     How can YOU help?</vt:lpstr>
      <vt:lpstr>     </vt:lpstr>
      <vt:lpstr>     SATs - results explained!</vt:lpstr>
      <vt:lpstr>     SATs - results explained!</vt:lpstr>
      <vt:lpstr>     And remember…</vt:lpstr>
      <vt:lpstr>Useful resources</vt:lpstr>
      <vt:lpstr>     The Power of Reading</vt:lpstr>
      <vt:lpstr>         </vt:lpstr>
      <vt:lpstr>PowerPoint Presentation</vt:lpstr>
      <vt:lpstr>         </vt:lpstr>
      <vt:lpstr>     Y6 to Y7 Transition</vt:lpstr>
      <vt:lpstr>     Y6 Residential</vt:lpstr>
      <vt:lpstr>     Site Map</vt:lpstr>
      <vt:lpstr>     Activities</vt:lpstr>
      <vt:lpstr>    More information?</vt:lpstr>
    </vt:vector>
  </TitlesOfParts>
  <Company>Thomas Russell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PROMOTING A LOVE OF ENGLISH</dc:title>
  <dc:creator>CMurfin</dc:creator>
  <cp:revision>1</cp:revision>
  <cp:lastPrinted>2023-11-06T14:51:01Z</cp:lastPrinted>
  <dcterms:created xsi:type="dcterms:W3CDTF">2021-11-30T08:18:09Z</dcterms:created>
  <dcterms:modified xsi:type="dcterms:W3CDTF">2024-09-23T16:46:52Z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2030800.00000000</vt:lpwstr>
  </property>
  <property fmtid="{D5CDD505-2E9C-101B-9397-08002B2CF9AE}" pid="3" name="ContentTypeId">
    <vt:lpwstr>0x010100638FEC3137222C478AA9995A61C6C42D</vt:lpwstr>
  </property>
  <property fmtid="{D5CDD505-2E9C-101B-9397-08002B2CF9AE}" pid="4" name="MediaServiceImageTags">
    <vt:lpwstr/>
  </property>
  <property fmtid="{D5CDD505-2E9C-101B-9397-08002B2CF9AE}" pid="5" name="_dlc_DocIdItemGuid">
    <vt:lpwstr>0f05b29c-c00b-4b1f-9223-f43a4f9dc030</vt:lpwstr>
  </property>
</Properties>
</file>