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36"/>
      </p:cViewPr>
      <p:guideLst>
        <p:guide orient="horz" pos="162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900" dirty="0"/>
              <a:t>Develop effective writers with good grammatical knowledge and accurate transcription and composition skills.</a:t>
            </a:r>
            <a:endParaRPr sz="900" b="0" i="0" u="none" strike="noStrike" cap="none" dirty="0">
              <a:solidFill>
                <a:srgbClr val="000000"/>
              </a:solidFill>
              <a:latin typeface="Arial"/>
              <a:ea typeface="Arial"/>
              <a:cs typeface="Arial"/>
              <a:sym typeface="Arial"/>
            </a:endParaRPr>
          </a:p>
        </p:txBody>
      </p:sp>
      <p:sp>
        <p:nvSpPr>
          <p:cNvPr id="55" name="Google Shape;55;p1"/>
          <p:cNvSpPr/>
          <p:nvPr/>
        </p:nvSpPr>
        <p:spPr>
          <a:xfrm>
            <a:off x="3165113" y="982804"/>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Deliver a </a:t>
            </a:r>
            <a:r>
              <a:rPr lang="en-GB" sz="900" dirty="0">
                <a:solidFill>
                  <a:schemeClr val="dk1"/>
                </a:solidFill>
              </a:rPr>
              <a:t>language and literature</a:t>
            </a:r>
            <a:r>
              <a:rPr lang="en-GB" sz="900" b="0" i="0" u="none" strike="noStrike" cap="none" dirty="0">
                <a:solidFill>
                  <a:schemeClr val="dk1"/>
                </a:solidFill>
                <a:latin typeface="Arial"/>
                <a:ea typeface="Arial"/>
                <a:cs typeface="Arial"/>
                <a:sym typeface="Arial"/>
              </a:rPr>
              <a:t>-rich curriculum with a clear progression.</a:t>
            </a: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900" b="0" i="0" u="none" strike="noStrike" cap="none" dirty="0">
                <a:solidFill>
                  <a:srgbClr val="000000"/>
                </a:solidFill>
                <a:latin typeface="Arial"/>
                <a:ea typeface="Arial"/>
                <a:cs typeface="Arial"/>
                <a:sym typeface="Arial"/>
              </a:rPr>
              <a:t>Teach speaking and listening skills for communication, </a:t>
            </a:r>
            <a:r>
              <a:rPr lang="en-GB" sz="900" dirty="0"/>
              <a:t>self-</a:t>
            </a:r>
            <a:r>
              <a:rPr lang="en-GB" sz="900" b="0" i="0" u="none" strike="noStrike" cap="none" dirty="0">
                <a:solidFill>
                  <a:srgbClr val="000000"/>
                </a:solidFill>
                <a:latin typeface="Arial"/>
                <a:ea typeface="Arial"/>
                <a:cs typeface="Arial"/>
                <a:sym typeface="Arial"/>
              </a:rPr>
              <a:t>expression</a:t>
            </a:r>
            <a:r>
              <a:rPr lang="en-GB" sz="900" dirty="0"/>
              <a:t> and empathy.</a:t>
            </a:r>
            <a:endParaRPr lang="en-GB" sz="900" b="0" i="0" u="none" strike="noStrike" cap="none" dirty="0">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900" b="0" i="0" u="none" strike="noStrike" cap="none" dirty="0">
                <a:solidFill>
                  <a:srgbClr val="000000"/>
                </a:solidFill>
                <a:latin typeface="Arial"/>
                <a:ea typeface="Arial"/>
                <a:cs typeface="Arial"/>
                <a:sym typeface="Arial"/>
              </a:rPr>
              <a:t>Provide frequen</a:t>
            </a:r>
            <a:r>
              <a:rPr lang="en-GB" sz="900" dirty="0"/>
              <a:t>t </a:t>
            </a:r>
            <a:r>
              <a:rPr lang="en-GB" sz="900" b="0" i="0" u="none" strike="noStrike" cap="none" dirty="0">
                <a:solidFill>
                  <a:srgbClr val="000000"/>
                </a:solidFill>
                <a:latin typeface="Arial"/>
                <a:ea typeface="Arial"/>
                <a:cs typeface="Arial"/>
                <a:sym typeface="Arial"/>
              </a:rPr>
              <a:t>opportunities to apply literacy skills across the curriculum.</a:t>
            </a:r>
          </a:p>
        </p:txBody>
      </p:sp>
      <p:sp>
        <p:nvSpPr>
          <p:cNvPr id="59" name="Google Shape;59;p1"/>
          <p:cNvSpPr txBox="1"/>
          <p:nvPr/>
        </p:nvSpPr>
        <p:spPr>
          <a:xfrm>
            <a:off x="3596800" y="108950"/>
            <a:ext cx="4209054" cy="821733"/>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English (spoken language, reading, writing and literature).</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dirty="0"/>
              <a:t>English</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185188" y="963571"/>
            <a:ext cx="1492677" cy="7386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900" b="0" i="0" u="none" strike="noStrike" cap="none" dirty="0">
                <a:solidFill>
                  <a:srgbClr val="000000"/>
                </a:solidFill>
                <a:latin typeface="Arial"/>
                <a:ea typeface="Arial"/>
                <a:cs typeface="Arial"/>
                <a:sym typeface="Arial"/>
              </a:rPr>
              <a:t>Develop confident</a:t>
            </a:r>
            <a:r>
              <a:rPr lang="en-GB" sz="900" dirty="0"/>
              <a:t>, fluent</a:t>
            </a:r>
            <a:r>
              <a:rPr lang="en-GB" sz="900" b="0" i="0" u="none" strike="noStrike" cap="none" dirty="0">
                <a:solidFill>
                  <a:srgbClr val="000000"/>
                </a:solidFill>
                <a:latin typeface="Arial"/>
                <a:ea typeface="Arial"/>
                <a:cs typeface="Arial"/>
                <a:sym typeface="Arial"/>
              </a:rPr>
              <a:t> readers with good comprehension and positive reading attitudes.</a:t>
            </a:r>
            <a:endParaRPr lang="en-GB" sz="1000" b="0" i="0" u="none" strike="noStrike" cap="none" dirty="0">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2303934"/>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400"/>
              </a:spcBef>
              <a:spcAft>
                <a:spcPts val="0"/>
              </a:spcAft>
              <a:buClr>
                <a:schemeClr val="dk1"/>
              </a:buClr>
              <a:buSzPts val="1100"/>
              <a:buFont typeface="Arial"/>
              <a:buNone/>
            </a:pPr>
            <a:r>
              <a:rPr lang="en-GB" sz="900" dirty="0">
                <a:solidFill>
                  <a:schemeClr val="dk1"/>
                </a:solidFill>
                <a:latin typeface="Calibri"/>
                <a:ea typeface="Calibri"/>
                <a:cs typeface="Calibri"/>
                <a:sym typeface="Calibri"/>
              </a:rPr>
              <a:t>At TRJS</a:t>
            </a:r>
            <a:r>
              <a:rPr lang="en-GB" sz="900" b="0" i="0" u="none" strike="noStrike" cap="none" dirty="0">
                <a:solidFill>
                  <a:schemeClr val="dk1"/>
                </a:solidFill>
                <a:latin typeface="Calibri"/>
                <a:ea typeface="Calibri"/>
                <a:cs typeface="Calibri"/>
                <a:sym typeface="Calibri"/>
              </a:rPr>
              <a:t>, we use </a:t>
            </a:r>
            <a:r>
              <a:rPr lang="en-GB" sz="900" dirty="0">
                <a:solidFill>
                  <a:schemeClr val="dk1"/>
                </a:solidFill>
                <a:latin typeface="Calibri"/>
                <a:ea typeface="Calibri"/>
                <a:cs typeface="Calibri"/>
                <a:sym typeface="Calibri"/>
              </a:rPr>
              <a:t>a range of resources </a:t>
            </a:r>
            <a:r>
              <a:rPr lang="en-GB" sz="900" b="0" i="0" u="none" strike="noStrike" cap="none" dirty="0">
                <a:solidFill>
                  <a:schemeClr val="dk1"/>
                </a:solidFill>
                <a:latin typeface="Calibri"/>
                <a:ea typeface="Calibri"/>
                <a:cs typeface="Calibri"/>
                <a:sym typeface="Calibri"/>
              </a:rPr>
              <a:t>to inform our planning and teaching of </a:t>
            </a:r>
            <a:r>
              <a:rPr lang="en-GB" sz="900" dirty="0">
                <a:solidFill>
                  <a:schemeClr val="dk1"/>
                </a:solidFill>
                <a:latin typeface="Calibri"/>
                <a:ea typeface="Calibri"/>
                <a:cs typeface="Calibri"/>
                <a:sym typeface="Calibri"/>
              </a:rPr>
              <a:t>English</a:t>
            </a:r>
            <a:r>
              <a:rPr lang="en-GB" sz="900" b="0" i="0" u="none" strike="noStrike" cap="none" dirty="0">
                <a:solidFill>
                  <a:schemeClr val="dk1"/>
                </a:solidFill>
                <a:latin typeface="Calibri"/>
                <a:ea typeface="Calibri"/>
                <a:cs typeface="Calibri"/>
                <a:sym typeface="Calibri"/>
              </a:rPr>
              <a:t>. </a:t>
            </a:r>
            <a:r>
              <a:rPr lang="en-GB" sz="900" dirty="0">
                <a:solidFill>
                  <a:schemeClr val="dk1"/>
                </a:solidFill>
                <a:latin typeface="Calibri"/>
                <a:ea typeface="Calibri"/>
                <a:cs typeface="Calibri"/>
                <a:sym typeface="Calibri"/>
              </a:rPr>
              <a:t>Our progression grids set out a clear </a:t>
            </a:r>
            <a:r>
              <a:rPr lang="en-GB" sz="900" b="0" i="0" u="none" strike="noStrike" cap="none" dirty="0">
                <a:solidFill>
                  <a:schemeClr val="dk1"/>
                </a:solidFill>
                <a:latin typeface="Calibri"/>
                <a:ea typeface="Calibri"/>
                <a:cs typeface="Calibri"/>
                <a:sym typeface="Calibri"/>
              </a:rPr>
              <a:t>knowledge-rich curriculum for reading, writing</a:t>
            </a:r>
            <a:r>
              <a:rPr lang="en-GB" sz="900" b="0" i="0" u="none" strike="noStrike" cap="none">
                <a:solidFill>
                  <a:schemeClr val="dk1"/>
                </a:solidFill>
                <a:latin typeface="Calibri"/>
                <a:ea typeface="Calibri"/>
                <a:cs typeface="Calibri"/>
                <a:sym typeface="Calibri"/>
              </a:rPr>
              <a:t>, grammar,  </a:t>
            </a:r>
            <a:r>
              <a:rPr lang="en-GB" sz="900" b="0" i="0" u="none" strike="noStrike" cap="none" dirty="0">
                <a:solidFill>
                  <a:schemeClr val="dk1"/>
                </a:solidFill>
                <a:latin typeface="Calibri"/>
                <a:ea typeface="Calibri"/>
                <a:cs typeface="Calibri"/>
                <a:sym typeface="Calibri"/>
              </a:rPr>
              <a:t>spelling and spoken language. We </a:t>
            </a:r>
            <a:r>
              <a:rPr lang="en-GB" sz="900" dirty="0">
                <a:solidFill>
                  <a:schemeClr val="dk1"/>
                </a:solidFill>
                <a:latin typeface="Calibri"/>
                <a:ea typeface="Calibri"/>
                <a:cs typeface="Calibri"/>
                <a:sym typeface="Calibri"/>
              </a:rPr>
              <a:t>explore </a:t>
            </a:r>
            <a:r>
              <a:rPr lang="en-GB" sz="900" b="0" i="0" u="none" strike="noStrike" cap="none" dirty="0">
                <a:solidFill>
                  <a:schemeClr val="dk1"/>
                </a:solidFill>
                <a:latin typeface="Calibri"/>
                <a:ea typeface="Calibri"/>
                <a:cs typeface="Calibri"/>
                <a:sym typeface="Calibri"/>
              </a:rPr>
              <a:t>high-quality</a:t>
            </a:r>
            <a:r>
              <a:rPr lang="en-GB" sz="900" dirty="0">
                <a:solidFill>
                  <a:schemeClr val="dk1"/>
                </a:solidFill>
                <a:latin typeface="Calibri"/>
                <a:ea typeface="Calibri"/>
                <a:cs typeface="Calibri"/>
                <a:sym typeface="Calibri"/>
              </a:rPr>
              <a:t> literature and film, providing</a:t>
            </a:r>
            <a:r>
              <a:rPr lang="en-GB" sz="900" b="0" i="0" u="none" strike="noStrike" cap="none" dirty="0">
                <a:solidFill>
                  <a:schemeClr val="dk1"/>
                </a:solidFill>
                <a:latin typeface="Calibri"/>
                <a:ea typeface="Calibri"/>
                <a:cs typeface="Calibri"/>
                <a:sym typeface="Calibri"/>
              </a:rPr>
              <a:t> meaningful experiences and </a:t>
            </a:r>
            <a:r>
              <a:rPr lang="en-GB" sz="900" dirty="0">
                <a:solidFill>
                  <a:schemeClr val="dk1"/>
                </a:solidFill>
                <a:latin typeface="Calibri"/>
                <a:ea typeface="Calibri"/>
                <a:cs typeface="Calibri"/>
                <a:sym typeface="Calibri"/>
              </a:rPr>
              <a:t>activities to inspire children’s imagination and develop their creativity. </a:t>
            </a:r>
            <a:r>
              <a:rPr lang="en-GB" sz="900" b="0" i="0" u="none" strike="noStrike" cap="none" dirty="0">
                <a:solidFill>
                  <a:schemeClr val="dk1"/>
                </a:solidFill>
                <a:latin typeface="Calibri"/>
                <a:ea typeface="Calibri"/>
                <a:cs typeface="Calibri"/>
                <a:sym typeface="Calibri"/>
              </a:rPr>
              <a:t>Considering recent Ofsted publications (Subject Reviews July 2021-2023 and </a:t>
            </a:r>
            <a:r>
              <a:rPr lang="en-GB" sz="900" dirty="0">
                <a:solidFill>
                  <a:schemeClr val="dk1"/>
                </a:solidFill>
                <a:latin typeface="Calibri"/>
                <a:ea typeface="Calibri"/>
                <a:cs typeface="Calibri"/>
                <a:sym typeface="Calibri"/>
              </a:rPr>
              <a:t>The Reading Framework revised 2023</a:t>
            </a:r>
            <a:r>
              <a:rPr lang="en-GB" sz="900" b="0" i="0" u="none" strike="noStrike" cap="none" dirty="0">
                <a:solidFill>
                  <a:schemeClr val="dk1"/>
                </a:solidFill>
                <a:latin typeface="Calibri"/>
                <a:ea typeface="Calibri"/>
                <a:cs typeface="Calibri"/>
                <a:sym typeface="Calibri"/>
              </a:rPr>
              <a:t>), we understand the importance of spoken language and vocabulary in creating effective readers and writers and widely use both drama and </a:t>
            </a:r>
            <a:r>
              <a:rPr lang="en-GB" sz="900" dirty="0">
                <a:solidFill>
                  <a:schemeClr val="dk1"/>
                </a:solidFill>
                <a:latin typeface="Calibri"/>
                <a:ea typeface="Calibri"/>
                <a:cs typeface="Calibri"/>
                <a:sym typeface="Calibri"/>
              </a:rPr>
              <a:t>talk to articulate learning, express opinions and deepen understanding. </a:t>
            </a:r>
            <a:endParaRPr sz="1000" b="0" i="0" u="none" strike="noStrike" cap="none" dirty="0">
              <a:solidFill>
                <a:schemeClr val="dk1"/>
              </a:solidFill>
              <a:latin typeface="Calibri"/>
              <a:ea typeface="Calibri"/>
              <a:cs typeface="Calibri"/>
              <a:sym typeface="Calibri"/>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English is taught both as a subject in its own right and as a medium for teaching the wider curriculum. Children acquire a strong command of the spoken and written word, alongside a love of literature. They are taught to listen, speak, read and write </a:t>
            </a:r>
            <a:r>
              <a:rPr lang="en-GB" sz="900" dirty="0">
                <a:solidFill>
                  <a:schemeClr val="dk1"/>
                </a:solidFill>
              </a:rPr>
              <a:t>clearly and effectively </a:t>
            </a:r>
            <a:r>
              <a:rPr lang="en-GB" sz="900" b="0" i="0" u="none" strike="noStrike" cap="none" dirty="0">
                <a:solidFill>
                  <a:schemeClr val="dk1"/>
                </a:solidFill>
                <a:latin typeface="Arial"/>
                <a:ea typeface="Arial"/>
                <a:cs typeface="Arial"/>
                <a:sym typeface="Arial"/>
              </a:rPr>
              <a:t>for a wide range of audiences</a:t>
            </a:r>
            <a:r>
              <a:rPr lang="en-GB" sz="900" dirty="0">
                <a:solidFill>
                  <a:schemeClr val="dk1"/>
                </a:solidFill>
              </a:rPr>
              <a:t>, </a:t>
            </a:r>
            <a:r>
              <a:rPr lang="en-GB" sz="900" b="0" i="0" u="none" strike="noStrike" cap="none" dirty="0">
                <a:solidFill>
                  <a:schemeClr val="dk1"/>
                </a:solidFill>
                <a:latin typeface="Arial"/>
                <a:ea typeface="Arial"/>
                <a:cs typeface="Arial"/>
                <a:sym typeface="Arial"/>
              </a:rPr>
              <a:t>purposes</a:t>
            </a:r>
            <a:r>
              <a:rPr lang="en-GB" sz="900" dirty="0">
                <a:solidFill>
                  <a:schemeClr val="dk1"/>
                </a:solidFill>
              </a:rPr>
              <a:t> and contexts,</a:t>
            </a:r>
            <a:r>
              <a:rPr lang="en-GB" sz="900" b="0" i="0" u="none" strike="noStrike" cap="none" dirty="0">
                <a:solidFill>
                  <a:schemeClr val="dk1"/>
                </a:solidFill>
                <a:latin typeface="Arial"/>
                <a:ea typeface="Arial"/>
                <a:cs typeface="Arial"/>
                <a:sym typeface="Arial"/>
              </a:rPr>
              <a:t> using ambitious vocabulary to communicate ideas, </a:t>
            </a:r>
            <a:r>
              <a:rPr lang="en-GB" sz="900" dirty="0">
                <a:solidFill>
                  <a:schemeClr val="dk1"/>
                </a:solidFill>
              </a:rPr>
              <a:t>opinions</a:t>
            </a:r>
            <a:r>
              <a:rPr lang="en-GB" sz="900" b="0" i="0" u="none" strike="noStrike" cap="none" dirty="0">
                <a:solidFill>
                  <a:schemeClr val="dk1"/>
                </a:solidFill>
                <a:latin typeface="Arial"/>
                <a:ea typeface="Arial"/>
                <a:cs typeface="Arial"/>
                <a:sym typeface="Arial"/>
              </a:rPr>
              <a:t> and feelings. Children enjoy reading widely and of</a:t>
            </a:r>
            <a:r>
              <a:rPr lang="en-GB" sz="900" dirty="0">
                <a:solidFill>
                  <a:schemeClr val="dk1"/>
                </a:solidFill>
              </a:rPr>
              <a:t>ten, developing positive reading habits and an appreciation of rich and varied texts. Children</a:t>
            </a:r>
            <a:r>
              <a:rPr lang="en-GB" sz="900" b="0" i="0" u="none" strike="noStrike" cap="none" dirty="0">
                <a:solidFill>
                  <a:schemeClr val="dk1"/>
                </a:solidFill>
                <a:latin typeface="Arial"/>
                <a:ea typeface="Arial"/>
                <a:cs typeface="Arial"/>
                <a:sym typeface="Arial"/>
              </a:rPr>
              <a:t> build foundational knowledge in grammar, spelling and punctuation</a:t>
            </a:r>
            <a:r>
              <a:rPr lang="en-GB" sz="900" dirty="0">
                <a:solidFill>
                  <a:schemeClr val="dk1"/>
                </a:solidFill>
              </a:rPr>
              <a:t>, which they can apply independently to produce well-structured, cohesive writing, with appropriate detail and description to engage the reader.</a:t>
            </a:r>
            <a:endParaRPr sz="900" b="0" i="0" u="none" strike="noStrike" cap="none" dirty="0">
              <a:solidFill>
                <a:schemeClr val="dk1"/>
              </a:solidFill>
              <a:latin typeface="Arial"/>
              <a:ea typeface="Arial"/>
              <a:cs typeface="Arial"/>
              <a:sym typeface="Arial"/>
            </a:endParaRPr>
          </a:p>
        </p:txBody>
      </p:sp>
      <p:sp>
        <p:nvSpPr>
          <p:cNvPr id="69" name="Google Shape;69;p1"/>
          <p:cNvSpPr/>
          <p:nvPr/>
        </p:nvSpPr>
        <p:spPr>
          <a:xfrm>
            <a:off x="4575200" y="2705658"/>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Aft>
                <a:spcPts val="0"/>
              </a:spcAft>
              <a:buClr>
                <a:schemeClr val="dk1"/>
              </a:buClr>
              <a:buSzPts val="1100"/>
              <a:buFont typeface="Arial"/>
              <a:buNone/>
            </a:pPr>
            <a:r>
              <a:rPr lang="en-GB" sz="600" b="0" i="0" u="none" strike="noStrike" cap="none" dirty="0">
                <a:solidFill>
                  <a:schemeClr val="dk1"/>
                </a:solidFill>
                <a:latin typeface="Arial"/>
                <a:ea typeface="Arial"/>
                <a:cs typeface="Arial"/>
                <a:sym typeface="Arial"/>
              </a:rPr>
              <a:t>In Y3/4, children build on previous KS1 English learning. They focus more on understanding what they read and widening their vocabulary; recognising themes, identifying conventions of different types of writing (such as letters, diaries, newspaper reports) and </a:t>
            </a:r>
            <a:r>
              <a:rPr lang="en-GB" sz="600" dirty="0">
                <a:solidFill>
                  <a:schemeClr val="dk1"/>
                </a:solidFill>
              </a:rPr>
              <a:t>learning how to </a:t>
            </a:r>
            <a:r>
              <a:rPr lang="en-GB" sz="600" b="0" i="0" u="none" strike="noStrike" cap="none" dirty="0">
                <a:solidFill>
                  <a:schemeClr val="dk1"/>
                </a:solidFill>
                <a:latin typeface="Arial"/>
                <a:ea typeface="Arial"/>
                <a:cs typeface="Arial"/>
                <a:sym typeface="Arial"/>
              </a:rPr>
              <a:t>justify their views</a:t>
            </a:r>
            <a:r>
              <a:rPr lang="en-GB" sz="600" dirty="0">
                <a:solidFill>
                  <a:schemeClr val="dk1"/>
                </a:solidFill>
              </a:rPr>
              <a:t>. As writers, they record their ideas with increasing accuracy and good sentence punctuation, consolidating their grasp of sentence structure, grammatical terminology (see Appendix 2), spelling (see Appendix 1) and cursive handwriting. They are taught essential writing processes; thinking aloud to explore and collect ideas, drafting independently and re-reading to check meaning is clear. Pupils become more familiar and confident using language to discuss what they are learning. </a:t>
            </a:r>
            <a:r>
              <a:rPr lang="en-GB" sz="600" b="0" i="0" u="none" strike="noStrike" cap="none" dirty="0">
                <a:solidFill>
                  <a:schemeClr val="dk1"/>
                </a:solidFill>
                <a:latin typeface="Arial"/>
                <a:ea typeface="Arial"/>
                <a:cs typeface="Arial"/>
                <a:sym typeface="Arial"/>
              </a:rPr>
              <a:t>In Y5/6, children read aloud with good pace and accuracy, working out how to pronounce unfamiliar words with increasing automaticity. They learn to </a:t>
            </a:r>
            <a:r>
              <a:rPr lang="en-GB" sz="600" dirty="0">
                <a:solidFill>
                  <a:schemeClr val="dk1"/>
                </a:solidFill>
              </a:rPr>
              <a:t>compare characters/settings, consider different viewpoints and </a:t>
            </a:r>
            <a:r>
              <a:rPr lang="en-GB" sz="600" b="0" i="0" u="none" strike="noStrike" cap="none" dirty="0">
                <a:solidFill>
                  <a:schemeClr val="dk1"/>
                </a:solidFill>
                <a:latin typeface="Arial"/>
                <a:ea typeface="Arial"/>
                <a:cs typeface="Arial"/>
                <a:sym typeface="Arial"/>
              </a:rPr>
              <a:t>summarise texts in their own words. In writing, ideas can be quickly transferred to paper, with broadly correct grammar, punctuation and spellings. Pupils continue to add to their knowledge of linguistic terms, with the emphasis on their enjoyment and understanding of language, especially vocabulary. </a:t>
            </a:r>
            <a:r>
              <a:rPr lang="en-GB" sz="600" dirty="0">
                <a:solidFill>
                  <a:schemeClr val="dk1"/>
                </a:solidFill>
              </a:rPr>
              <a:t>Children </a:t>
            </a:r>
            <a:r>
              <a:rPr lang="en-GB" sz="600" b="0" i="0" u="none" strike="noStrike" cap="none" dirty="0">
                <a:solidFill>
                  <a:schemeClr val="dk1"/>
                </a:solidFill>
                <a:latin typeface="Arial"/>
                <a:ea typeface="Arial"/>
                <a:cs typeface="Arial"/>
                <a:sym typeface="Arial"/>
              </a:rPr>
              <a:t>are taught to enhance the effectiveness of their writing, alongside competency, to reflect their understanding of the audience and purpose of the task; developing a conscious control over sentence structure, recognising nuances in word choices and demonstrating evidence of their reading. Pupils’ confidence, enjoyment and mastery of language is extended through public speaking, performance, discussion and debate. </a:t>
            </a: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a:t>
            </a:r>
            <a:r>
              <a:rPr lang="en-GB" sz="900" dirty="0">
                <a:solidFill>
                  <a:schemeClr val="dk1"/>
                </a:solidFill>
              </a:rPr>
              <a:t>can read independently, understanding meaning and enjoy reading for pleasure.</a:t>
            </a:r>
            <a:endParaRPr sz="900" b="0" i="0" u="none" strike="noStrike" cap="none" dirty="0">
              <a:solidFill>
                <a:schemeClr val="dk1"/>
              </a:solidFill>
              <a:latin typeface="Arial"/>
              <a:ea typeface="Arial"/>
              <a:cs typeface="Arial"/>
              <a:sym typeface="Arial"/>
            </a:endParaRPr>
          </a:p>
        </p:txBody>
      </p:sp>
      <p:sp>
        <p:nvSpPr>
          <p:cNvPr id="71" name="Google Shape;71;p1"/>
          <p:cNvSpPr/>
          <p:nvPr/>
        </p:nvSpPr>
        <p:spPr>
          <a:xfrm>
            <a:off x="1595225" y="4302235"/>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can write independently in a neat, cursive style, making accurate spelling and punctuation choices.</a:t>
            </a:r>
            <a:r>
              <a:rPr lang="en-GB" sz="900" dirty="0">
                <a:solidFill>
                  <a:schemeClr val="dk1"/>
                </a:solidFill>
              </a:rPr>
              <a:t>   </a:t>
            </a:r>
            <a:endParaRPr lang="en-GB" sz="800" dirty="0">
              <a:solidFill>
                <a:schemeClr val="dk1"/>
              </a:solidFill>
            </a:endParaRPr>
          </a:p>
          <a:p>
            <a:pPr marL="0" marR="0" lvl="0" indent="0" algn="l" rtl="0">
              <a:lnSpc>
                <a:spcPct val="100000"/>
              </a:lnSpc>
              <a:spcBef>
                <a:spcPts val="1200"/>
              </a:spcBef>
              <a:spcAft>
                <a:spcPts val="0"/>
              </a:spcAft>
              <a:buClr>
                <a:schemeClr val="dk1"/>
              </a:buClr>
              <a:buSzPts val="1100"/>
              <a:buFont typeface="Arial"/>
              <a:buNone/>
            </a:pPr>
            <a:r>
              <a:rPr lang="en-GB" sz="900" dirty="0">
                <a:solidFill>
                  <a:schemeClr val="dk1"/>
                </a:solidFill>
              </a:rPr>
              <a:t>,</a:t>
            </a:r>
          </a:p>
        </p:txBody>
      </p:sp>
      <p:sp>
        <p:nvSpPr>
          <p:cNvPr id="72" name="Google Shape;72;p1"/>
          <p:cNvSpPr/>
          <p:nvPr/>
        </p:nvSpPr>
        <p:spPr>
          <a:xfrm>
            <a:off x="3147600" y="4310524"/>
            <a:ext cx="155705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800" b="0" i="0" u="none" strike="noStrike" cap="none" dirty="0">
                <a:solidFill>
                  <a:schemeClr val="dk1"/>
                </a:solidFill>
                <a:latin typeface="Arial"/>
                <a:ea typeface="Arial"/>
                <a:cs typeface="Arial"/>
                <a:sym typeface="Arial"/>
              </a:rPr>
              <a:t>All staff are clear about the progression of English knowledge and skills through school. All children possess a good knowledge of spoken and written English</a:t>
            </a:r>
            <a:r>
              <a:rPr lang="en-GB" sz="600" b="0" i="0" u="none" strike="noStrike" cap="none" dirty="0">
                <a:solidFill>
                  <a:schemeClr val="dk1"/>
                </a:solidFill>
                <a:latin typeface="Arial"/>
                <a:ea typeface="Arial"/>
                <a:cs typeface="Arial"/>
                <a:sym typeface="Arial"/>
              </a:rPr>
              <a:t>.</a:t>
            </a:r>
          </a:p>
          <a:p>
            <a:pPr marL="0" marR="0" lvl="0" indent="0" algn="l" rtl="0">
              <a:lnSpc>
                <a:spcPct val="100000"/>
              </a:lnSpc>
              <a:spcBef>
                <a:spcPts val="1200"/>
              </a:spcBef>
              <a:spcAft>
                <a:spcPts val="0"/>
              </a:spcAft>
              <a:buClr>
                <a:schemeClr val="dk1"/>
              </a:buClr>
              <a:buSzPts val="1100"/>
              <a:buFont typeface="Arial"/>
              <a:buNone/>
            </a:pPr>
            <a:r>
              <a:rPr lang="en-GB" sz="600" b="0" i="0" u="none" strike="noStrike" cap="none" dirty="0">
                <a:solidFill>
                  <a:schemeClr val="dk1"/>
                </a:solidFill>
                <a:latin typeface="Arial"/>
                <a:ea typeface="Arial"/>
                <a:cs typeface="Arial"/>
                <a:sym typeface="Arial"/>
              </a:rPr>
              <a:t>.</a:t>
            </a:r>
            <a:r>
              <a:rPr lang="en-GB" sz="800" b="0" i="0" u="none" strike="noStrike" cap="none" dirty="0">
                <a:solidFill>
                  <a:schemeClr val="dk1"/>
                </a:solidFill>
                <a:latin typeface="Arial"/>
                <a:ea typeface="Arial"/>
                <a:cs typeface="Arial"/>
                <a:sym typeface="Arial"/>
              </a:rPr>
              <a:t>                             </a:t>
            </a: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a:t>
            </a:r>
            <a:r>
              <a:rPr lang="en-GB" sz="900" dirty="0">
                <a:solidFill>
                  <a:schemeClr val="dk1"/>
                </a:solidFill>
              </a:rPr>
              <a:t>possess</a:t>
            </a:r>
            <a:r>
              <a:rPr lang="en-GB" sz="900" b="0" i="0" u="none" strike="noStrike" cap="none" dirty="0">
                <a:solidFill>
                  <a:schemeClr val="dk1"/>
                </a:solidFill>
                <a:latin typeface="Arial"/>
                <a:ea typeface="Arial"/>
                <a:cs typeface="Arial"/>
                <a:sym typeface="Arial"/>
              </a:rPr>
              <a:t> a wide vocabulary with which to articulate their learning.</a:t>
            </a: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a:t>
            </a:r>
            <a:r>
              <a:rPr lang="en-GB" sz="900" dirty="0">
                <a:solidFill>
                  <a:schemeClr val="dk1"/>
                </a:solidFill>
              </a:rPr>
              <a:t>are able to practice and apply their English skills in different subjects. </a:t>
            </a:r>
          </a:p>
          <a:p>
            <a:pPr marL="0" marR="0" lvl="0" indent="0" rtl="0">
              <a:lnSpc>
                <a:spcPct val="100000"/>
              </a:lnSpc>
              <a:spcBef>
                <a:spcPts val="1200"/>
              </a:spcBef>
              <a:spcAft>
                <a:spcPts val="0"/>
              </a:spcAft>
              <a:buClr>
                <a:schemeClr val="dk1"/>
              </a:buClr>
              <a:buSzPts val="1100"/>
              <a:buFont typeface="Arial"/>
              <a:buNone/>
            </a:pPr>
            <a:endParaRPr sz="1100" b="0" i="0" u="none" strike="noStrike" cap="none" dirty="0">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All children are effective and confident communicators, able to express ideas, feelings and opinions clearly.</a:t>
            </a: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Google Shape;54;p1">
            <a:extLst>
              <a:ext uri="{FF2B5EF4-FFF2-40B4-BE49-F238E27FC236}">
                <a16:creationId xmlns:a16="http://schemas.microsoft.com/office/drawing/2014/main" id="{16666623-3553-2443-F1D9-AB6BE7866A8E}"/>
              </a:ext>
            </a:extLst>
          </p:cNvPr>
          <p:cNvSpPr/>
          <p:nvPr/>
        </p:nvSpPr>
        <p:spPr>
          <a:xfrm>
            <a:off x="6197125" y="1000804"/>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900" dirty="0"/>
              <a:t>Integrate </a:t>
            </a:r>
            <a:r>
              <a:rPr lang="en-GB" sz="900" b="0" i="0" u="none" strike="noStrike" cap="none" dirty="0">
                <a:solidFill>
                  <a:srgbClr val="000000"/>
                </a:solidFill>
                <a:latin typeface="Arial"/>
                <a:ea typeface="Arial"/>
                <a:cs typeface="Arial"/>
                <a:sym typeface="Arial"/>
              </a:rPr>
              <a:t>high quality vocabulary acquisition into all learning.</a:t>
            </a: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6KK6NY3JTKCC-849450956-328481</_dlc_DocId>
    <_dlc_DocIdUrl xmlns="7306e3d0-0ae3-4289-81b3-f719923149d7">
      <Url>https://8602326.sharepoint.com/sites/TRJTeachingSharedDrive/_layouts/15/DocIdRedir.aspx?ID=6KK6NY3JTKCC-849450956-328481</Url>
      <Description>6KK6NY3JTKCC-849450956-328481</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2.xml><?xml version="1.0" encoding="utf-8"?>
<ds:datastoreItem xmlns:ds="http://schemas.openxmlformats.org/officeDocument/2006/customXml" ds:itemID="{32C53480-CEF3-49F8-9250-A7308D2C10A1}">
  <ds:schemaRefs>
    <ds:schemaRef ds:uri="7306e3d0-0ae3-4289-81b3-f719923149d7"/>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29bdefce-0881-4b2d-911f-03fd1c1c6f5c"/>
    <ds:schemaRef ds:uri="http://purl.org/dc/dcmitype/"/>
    <ds:schemaRef ds:uri="http://schemas.openxmlformats.org/package/2006/metadata/core-properties"/>
    <ds:schemaRef ds:uri="http://purl.org/dc/terms/"/>
    <ds:schemaRef ds:uri="http://purl.org/dc/elements/1.1/"/>
  </ds:schemaRefs>
</ds:datastoreItem>
</file>

<file path=customXml/itemProps3.xml><?xml version="1.0" encoding="utf-8"?>
<ds:datastoreItem xmlns:ds="http://schemas.openxmlformats.org/officeDocument/2006/customXml" ds:itemID="{5B9B1342-069C-40C4-AE5C-4EA9711956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06e3d0-0ae3-4289-81b3-f719923149d7"/>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9B4928A4-7A74-4E69-A628-B2FBE73558B7}">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754</TotalTime>
  <Words>738</Words>
  <Application>Microsoft Office PowerPoint</Application>
  <PresentationFormat>On-screen Show (16:9)</PresentationFormat>
  <Paragraphs>30</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Miss C Murfin</cp:lastModifiedBy>
  <cp:revision>16</cp:revision>
  <dcterms:modified xsi:type="dcterms:W3CDTF">2023-11-13T11:53:03Z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MediaServiceImageTags">
    <vt:lpwstr/>
  </property>
  <property fmtid="{D5CDD505-2E9C-101B-9397-08002B2CF9AE}" pid="4" name="_dlc_DocIdItemGuid">
    <vt:lpwstr>2f4ab118-e8bd-4cd0-9da7-fe016587d6b0</vt:lpwstr>
  </property>
</Properties>
</file>