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313" r:id="rId2"/>
    <p:sldId id="306" r:id="rId3"/>
    <p:sldId id="314" r:id="rId4"/>
    <p:sldId id="326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600"/>
    <a:srgbClr val="253746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6" autoAdjust="0"/>
    <p:restoredTop sz="84082" autoAdjust="0"/>
  </p:normalViewPr>
  <p:slideViewPr>
    <p:cSldViewPr snapToGrid="0">
      <p:cViewPr varScale="1">
        <p:scale>
          <a:sx n="61" d="100"/>
          <a:sy n="61" d="100"/>
        </p:scale>
        <p:origin x="183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26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01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2516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97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maths/year-6-maths/" TargetMode="External"/><Relationship Id="rId2" Type="http://schemas.openxmlformats.org/officeDocument/2006/relationships/hyperlink" Target="http://www.hamilton-trust.org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6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3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6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480194" y="1743331"/>
            <a:ext cx="8130503" cy="1449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45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1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Understand what each digit represents in 7-digit numbers.                Compare numbers up to 10 million.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4F3FED-3247-4F55-BF8A-D1D9E087C650}"/>
              </a:ext>
            </a:extLst>
          </p:cNvPr>
          <p:cNvSpPr txBox="1"/>
          <p:nvPr/>
        </p:nvSpPr>
        <p:spPr>
          <a:xfrm>
            <a:off x="116680" y="16610"/>
            <a:ext cx="89381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More </a:t>
            </a:r>
            <a:r>
              <a:rPr lang="en-GB" sz="2800" b="1" dirty="0"/>
              <a:t>Place Value, Addition, Subtraction </a:t>
            </a:r>
            <a:endParaRPr lang="en-GB" sz="2800" b="1" dirty="0">
              <a:solidFill>
                <a:srgbClr val="253746"/>
              </a:solidFill>
            </a:endParaRPr>
          </a:p>
          <a:p>
            <a:pPr algn="ctr"/>
            <a:r>
              <a:rPr lang="en-GB" sz="2400" b="1" dirty="0"/>
              <a:t>Use place value to add, subtract and round 6- and 7-digit numbers</a:t>
            </a:r>
            <a:endParaRPr lang="en-GB" sz="2400" b="1" dirty="0">
              <a:solidFill>
                <a:srgbClr val="2537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72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1519387-AC9D-4D21-9943-B2859D7C38C1}"/>
              </a:ext>
            </a:extLst>
          </p:cNvPr>
          <p:cNvSpPr/>
          <p:nvPr/>
        </p:nvSpPr>
        <p:spPr>
          <a:xfrm>
            <a:off x="3152289" y="1541036"/>
            <a:ext cx="1649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4</a:t>
            </a:r>
            <a:r>
              <a:rPr lang="en-GB" sz="2800" b="1" dirty="0">
                <a:solidFill>
                  <a:srgbClr val="C00000"/>
                </a:solidFill>
              </a:rPr>
              <a:t>,</a:t>
            </a:r>
            <a:r>
              <a:rPr lang="en-GB" sz="2800" b="1" dirty="0">
                <a:solidFill>
                  <a:schemeClr val="accent1"/>
                </a:solidFill>
              </a:rPr>
              <a:t>351</a:t>
            </a:r>
            <a:r>
              <a:rPr lang="en-GB" sz="2800" b="1" dirty="0">
                <a:solidFill>
                  <a:srgbClr val="C00000"/>
                </a:solidFill>
              </a:rPr>
              <a:t>,</a:t>
            </a:r>
            <a:r>
              <a:rPr lang="en-GB" sz="2800" b="1" dirty="0">
                <a:solidFill>
                  <a:schemeClr val="accent1"/>
                </a:solidFill>
              </a:rPr>
              <a:t>468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6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1: 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Understand what each digit represents in 7-digit numbers; Compare numbers up to 10 million.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3D5F578-CA79-4B3A-BB9F-5D9B8CA8F7DA}"/>
              </a:ext>
            </a:extLst>
          </p:cNvPr>
          <p:cNvSpPr/>
          <p:nvPr/>
        </p:nvSpPr>
        <p:spPr>
          <a:xfrm>
            <a:off x="5938365" y="893188"/>
            <a:ext cx="3005640" cy="1323144"/>
          </a:xfrm>
          <a:prstGeom prst="wedgeRoundRectCallout">
            <a:avLst>
              <a:gd name="adj1" fmla="val -75707"/>
              <a:gd name="adj2" fmla="val 1970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Commas or thin spaces (in print) are used to group digits in groups of three to help us to read big numbers. 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will use </a:t>
            </a:r>
            <a:r>
              <a:rPr lang="en-GB" sz="1600" b="1" dirty="0">
                <a:solidFill>
                  <a:srgbClr val="C00000"/>
                </a:solidFill>
              </a:rPr>
              <a:t>commas</a:t>
            </a:r>
            <a:r>
              <a:rPr lang="en-GB" sz="1600" b="1" dirty="0">
                <a:solidFill>
                  <a:srgbClr val="253746"/>
                </a:solidFill>
              </a:rPr>
              <a:t> to do this.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FE6D0A-590F-4EE7-A28D-5170DC6CE490}"/>
              </a:ext>
            </a:extLst>
          </p:cNvPr>
          <p:cNvSpPr/>
          <p:nvPr/>
        </p:nvSpPr>
        <p:spPr>
          <a:xfrm>
            <a:off x="3151778" y="1616922"/>
            <a:ext cx="986118" cy="46166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57E929F4-7F8A-450B-8912-F9D925B73A0B}"/>
              </a:ext>
            </a:extLst>
          </p:cNvPr>
          <p:cNvSpPr/>
          <p:nvPr/>
        </p:nvSpPr>
        <p:spPr>
          <a:xfrm>
            <a:off x="4762757" y="2078587"/>
            <a:ext cx="2677947" cy="865314"/>
          </a:xfrm>
          <a:prstGeom prst="wedgeRoundRectCallout">
            <a:avLst>
              <a:gd name="adj1" fmla="val -62669"/>
              <a:gd name="adj2" fmla="val -4964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Let’s read the part of the number that we can see: </a:t>
            </a:r>
            <a:r>
              <a:rPr lang="en-GB" sz="1600" b="1" dirty="0">
                <a:solidFill>
                  <a:schemeClr val="accent1"/>
                </a:solidFill>
              </a:rPr>
              <a:t>four hundred and sixty-eight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48579A8C-9C8F-4C0C-A827-6978C1AEF0E2}"/>
              </a:ext>
            </a:extLst>
          </p:cNvPr>
          <p:cNvSpPr/>
          <p:nvPr/>
        </p:nvSpPr>
        <p:spPr>
          <a:xfrm>
            <a:off x="3151778" y="2632491"/>
            <a:ext cx="3135347" cy="1087696"/>
          </a:xfrm>
          <a:prstGeom prst="wedgeRoundRectCallout">
            <a:avLst>
              <a:gd name="adj1" fmla="val -28850"/>
              <a:gd name="adj2" fmla="val -9684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These digits tell us how many 1000s there are. </a:t>
            </a:r>
            <a:r>
              <a:rPr lang="en-GB" sz="1600" b="1" dirty="0">
                <a:solidFill>
                  <a:schemeClr val="accent1"/>
                </a:solidFill>
              </a:rPr>
              <a:t>Three hundred and fifty-one </a:t>
            </a:r>
            <a:r>
              <a:rPr lang="en-GB" sz="1600" b="1" i="1" dirty="0">
                <a:solidFill>
                  <a:srgbClr val="C00000"/>
                </a:solidFill>
              </a:rPr>
              <a:t>thousand</a:t>
            </a:r>
            <a:r>
              <a:rPr lang="en-GB" sz="1600" b="1" dirty="0">
                <a:solidFill>
                  <a:schemeClr val="accent1"/>
                </a:solidFill>
              </a:rPr>
              <a:t>, four hundred and sixty-eight.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0295A86B-8EE3-46AC-A5F3-D2A32E6F892B}"/>
              </a:ext>
            </a:extLst>
          </p:cNvPr>
          <p:cNvSpPr/>
          <p:nvPr/>
        </p:nvSpPr>
        <p:spPr>
          <a:xfrm>
            <a:off x="661902" y="2632491"/>
            <a:ext cx="3295365" cy="1288580"/>
          </a:xfrm>
          <a:prstGeom prst="wedgeRoundRectCallout">
            <a:avLst>
              <a:gd name="adj1" fmla="val 31994"/>
              <a:gd name="adj2" fmla="val -9868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This digit tells us how many millions there are. Read the whole number: </a:t>
            </a:r>
            <a:r>
              <a:rPr lang="en-GB" sz="1600" b="1" dirty="0">
                <a:solidFill>
                  <a:schemeClr val="accent1"/>
                </a:solidFill>
              </a:rPr>
              <a:t>four </a:t>
            </a:r>
            <a:r>
              <a:rPr lang="en-GB" sz="1600" b="1" i="1" dirty="0">
                <a:solidFill>
                  <a:srgbClr val="C00000"/>
                </a:solidFill>
              </a:rPr>
              <a:t>million</a:t>
            </a:r>
            <a:r>
              <a:rPr lang="en-GB" sz="1600" b="1" dirty="0">
                <a:solidFill>
                  <a:schemeClr val="accent1"/>
                </a:solidFill>
              </a:rPr>
              <a:t>, three hundred and fifty-one </a:t>
            </a:r>
            <a:r>
              <a:rPr lang="en-GB" sz="1600" b="1" i="1" dirty="0">
                <a:solidFill>
                  <a:schemeClr val="accent1"/>
                </a:solidFill>
              </a:rPr>
              <a:t>thousand</a:t>
            </a:r>
            <a:r>
              <a:rPr lang="en-GB" sz="1600" b="1" dirty="0">
                <a:solidFill>
                  <a:schemeClr val="accent1"/>
                </a:solidFill>
              </a:rPr>
              <a:t>, four hundred and sixty-eight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26DC153-041A-44DC-A14F-EA8C746A968C}"/>
              </a:ext>
            </a:extLst>
          </p:cNvPr>
          <p:cNvGrpSpPr/>
          <p:nvPr/>
        </p:nvGrpSpPr>
        <p:grpSpPr>
          <a:xfrm>
            <a:off x="2058525" y="4180164"/>
            <a:ext cx="4682935" cy="1472040"/>
            <a:chOff x="817087" y="4174632"/>
            <a:chExt cx="6243913" cy="1666780"/>
          </a:xfrm>
        </p:grpSpPr>
        <p:sp>
          <p:nvSpPr>
            <p:cNvPr id="14" name="Speech Bubble: Rectangle with Corners Rounded 13">
              <a:extLst>
                <a:ext uri="{FF2B5EF4-FFF2-40B4-BE49-F238E27FC236}">
                  <a16:creationId xmlns:a16="http://schemas.microsoft.com/office/drawing/2014/main" id="{5388716E-093E-4A01-8730-246FCDDB3239}"/>
                </a:ext>
              </a:extLst>
            </p:cNvPr>
            <p:cNvSpPr/>
            <p:nvPr/>
          </p:nvSpPr>
          <p:spPr>
            <a:xfrm>
              <a:off x="817087" y="4609823"/>
              <a:ext cx="6243913" cy="1231589"/>
            </a:xfrm>
            <a:prstGeom prst="wedgeRoundRectCallout">
              <a:avLst>
                <a:gd name="adj1" fmla="val -69773"/>
                <a:gd name="adj2" fmla="val 36485"/>
                <a:gd name="adj3" fmla="val 16667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Count on in 1s to write the next three numbers on your whiteboards: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40E801C-6C29-4CD6-AA1C-6721FA8012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9582" y="4174632"/>
              <a:ext cx="1017063" cy="537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6" name="Picture 2">
            <a:extLst>
              <a:ext uri="{FF2B5EF4-FFF2-40B4-BE49-F238E27FC236}">
                <a16:creationId xmlns:a16="http://schemas.microsoft.com/office/drawing/2014/main" id="{78EA5D47-3B99-426C-8791-64255D5CB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2086" y="4522130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517F29-1FA1-41B5-9008-EB987BFC71D8}"/>
              </a:ext>
            </a:extLst>
          </p:cNvPr>
          <p:cNvSpPr txBox="1"/>
          <p:nvPr/>
        </p:nvSpPr>
        <p:spPr>
          <a:xfrm>
            <a:off x="2058524" y="5109808"/>
            <a:ext cx="4682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4,351,469   4,351,470   4,351,471 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Practise reading them out </a:t>
            </a:r>
            <a:r>
              <a:rPr lang="en-GB" sz="1600" b="1" dirty="0" smtClean="0">
                <a:solidFill>
                  <a:srgbClr val="253746"/>
                </a:solidFill>
              </a:rPr>
              <a:t>aloud.</a:t>
            </a:r>
            <a:endParaRPr lang="en-GB" sz="1600" b="1" dirty="0">
              <a:solidFill>
                <a:srgbClr val="2537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07135 -4.44444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6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1: 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Understand what each digit represents in 7-digit numbers; Compare numbers up to 10 million.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FCFC8F-D69E-4FB9-BAC1-F5BAB0668F71}"/>
              </a:ext>
            </a:extLst>
          </p:cNvPr>
          <p:cNvSpPr/>
          <p:nvPr/>
        </p:nvSpPr>
        <p:spPr>
          <a:xfrm>
            <a:off x="3151778" y="1555367"/>
            <a:ext cx="1649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2,743,561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3AD644-BAC2-49B5-98C2-046406B1B178}"/>
              </a:ext>
            </a:extLst>
          </p:cNvPr>
          <p:cNvSpPr/>
          <p:nvPr/>
        </p:nvSpPr>
        <p:spPr>
          <a:xfrm>
            <a:off x="3151778" y="1616922"/>
            <a:ext cx="986118" cy="46166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D4651CA1-967D-48E8-9FC2-79A4731EFEE7}"/>
              </a:ext>
            </a:extLst>
          </p:cNvPr>
          <p:cNvSpPr/>
          <p:nvPr/>
        </p:nvSpPr>
        <p:spPr>
          <a:xfrm>
            <a:off x="5705283" y="1616922"/>
            <a:ext cx="2925061" cy="911367"/>
          </a:xfrm>
          <a:prstGeom prst="wedgeRoundRectCallout">
            <a:avLst>
              <a:gd name="adj1" fmla="val -67356"/>
              <a:gd name="adj2" fmla="val -3928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 smtClean="0">
                <a:solidFill>
                  <a:srgbClr val="253746"/>
                </a:solidFill>
              </a:rPr>
              <a:t>Now </a:t>
            </a:r>
            <a:r>
              <a:rPr lang="en-GB" sz="1600" b="1" dirty="0">
                <a:solidFill>
                  <a:srgbClr val="253746"/>
                </a:solidFill>
              </a:rPr>
              <a:t>read the last three digits, and then read the thousands, then the whole number.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B4A6D81-1191-41AF-847C-3663C6D76CD3}"/>
              </a:ext>
            </a:extLst>
          </p:cNvPr>
          <p:cNvGrpSpPr/>
          <p:nvPr/>
        </p:nvGrpSpPr>
        <p:grpSpPr>
          <a:xfrm>
            <a:off x="1336873" y="2416724"/>
            <a:ext cx="2848614" cy="741397"/>
            <a:chOff x="1167141" y="956494"/>
            <a:chExt cx="3798151" cy="839479"/>
          </a:xfrm>
        </p:grpSpPr>
        <p:sp>
          <p:nvSpPr>
            <p:cNvPr id="14" name="Speech Bubble: Rectangle with Corners Rounded 13">
              <a:extLst>
                <a:ext uri="{FF2B5EF4-FFF2-40B4-BE49-F238E27FC236}">
                  <a16:creationId xmlns:a16="http://schemas.microsoft.com/office/drawing/2014/main" id="{77AA1071-016A-46A4-8FE9-C4C7E5BC93D3}"/>
                </a:ext>
              </a:extLst>
            </p:cNvPr>
            <p:cNvSpPr/>
            <p:nvPr/>
          </p:nvSpPr>
          <p:spPr>
            <a:xfrm>
              <a:off x="1167141" y="956494"/>
              <a:ext cx="3734697" cy="83947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is 2,743,561 – 40,000? Which digit will change?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5460084-36F9-45D9-BA76-F5EAF3EE88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7371" y="1116299"/>
              <a:ext cx="307921" cy="519867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34E4E92-DF83-49F6-8D87-C1D02052D1EB}"/>
              </a:ext>
            </a:extLst>
          </p:cNvPr>
          <p:cNvGrpSpPr/>
          <p:nvPr/>
        </p:nvGrpSpPr>
        <p:grpSpPr>
          <a:xfrm>
            <a:off x="2457312" y="3110885"/>
            <a:ext cx="2848614" cy="741397"/>
            <a:chOff x="1167141" y="956494"/>
            <a:chExt cx="3798151" cy="839479"/>
          </a:xfrm>
        </p:grpSpPr>
        <p:sp>
          <p:nvSpPr>
            <p:cNvPr id="17" name="Speech Bubble: Rectangle with Corners Rounded 16">
              <a:extLst>
                <a:ext uri="{FF2B5EF4-FFF2-40B4-BE49-F238E27FC236}">
                  <a16:creationId xmlns:a16="http://schemas.microsoft.com/office/drawing/2014/main" id="{30C16C16-334E-4725-8A2F-1991D79AF7B2}"/>
                </a:ext>
              </a:extLst>
            </p:cNvPr>
            <p:cNvSpPr/>
            <p:nvPr/>
          </p:nvSpPr>
          <p:spPr>
            <a:xfrm>
              <a:off x="1167141" y="956494"/>
              <a:ext cx="3734697" cy="83947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Now subtract 500. 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are we left with?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5C9043B-537C-424A-929E-8025379D85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7371" y="1116299"/>
              <a:ext cx="307921" cy="519867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26B1712-E24C-4227-AAA7-4ABCE8971090}"/>
              </a:ext>
            </a:extLst>
          </p:cNvPr>
          <p:cNvGrpSpPr/>
          <p:nvPr/>
        </p:nvGrpSpPr>
        <p:grpSpPr>
          <a:xfrm>
            <a:off x="3857823" y="3742678"/>
            <a:ext cx="2848614" cy="741397"/>
            <a:chOff x="1167141" y="956494"/>
            <a:chExt cx="3798151" cy="839479"/>
          </a:xfrm>
        </p:grpSpPr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A356C522-B7B0-4B7B-9806-1BEAA4AD3C0C}"/>
                </a:ext>
              </a:extLst>
            </p:cNvPr>
            <p:cNvSpPr/>
            <p:nvPr/>
          </p:nvSpPr>
          <p:spPr>
            <a:xfrm>
              <a:off x="1167141" y="956494"/>
              <a:ext cx="3734697" cy="83947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Now subtract 700,000. 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are we left with?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176313A-C99D-45F7-B884-D0D4E2D42A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7371" y="1116299"/>
              <a:ext cx="307921" cy="519867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50389CF-FAB9-479A-80B1-B4B25A38A04E}"/>
              </a:ext>
            </a:extLst>
          </p:cNvPr>
          <p:cNvGrpSpPr/>
          <p:nvPr/>
        </p:nvGrpSpPr>
        <p:grpSpPr>
          <a:xfrm>
            <a:off x="5258334" y="4357578"/>
            <a:ext cx="2848614" cy="741397"/>
            <a:chOff x="1167141" y="956494"/>
            <a:chExt cx="3798151" cy="839479"/>
          </a:xfrm>
        </p:grpSpPr>
        <p:sp>
          <p:nvSpPr>
            <p:cNvPr id="23" name="Speech Bubble: Rectangle with Corners Rounded 22">
              <a:extLst>
                <a:ext uri="{FF2B5EF4-FFF2-40B4-BE49-F238E27FC236}">
                  <a16:creationId xmlns:a16="http://schemas.microsoft.com/office/drawing/2014/main" id="{674DC4B2-6769-491A-96AA-EEE97A2F6D81}"/>
                </a:ext>
              </a:extLst>
            </p:cNvPr>
            <p:cNvSpPr/>
            <p:nvPr/>
          </p:nvSpPr>
          <p:spPr>
            <a:xfrm>
              <a:off x="1167141" y="956494"/>
              <a:ext cx="3734697" cy="83947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Now subtract 3001. 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are we left with?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6676647-928E-41F3-A3B9-362EA82DED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7371" y="1116299"/>
              <a:ext cx="307921" cy="519867"/>
            </a:xfrm>
            <a:prstGeom prst="rect">
              <a:avLst/>
            </a:prstGeom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F1CC49E-7397-4899-8E67-E3800C7DD071}"/>
              </a:ext>
            </a:extLst>
          </p:cNvPr>
          <p:cNvSpPr/>
          <p:nvPr/>
        </p:nvSpPr>
        <p:spPr>
          <a:xfrm>
            <a:off x="6379983" y="5240109"/>
            <a:ext cx="23920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2,000,060</a:t>
            </a:r>
          </a:p>
          <a:p>
            <a:pPr algn="ctr"/>
            <a:r>
              <a:rPr lang="en-GB" sz="2000" b="1" i="1" dirty="0">
                <a:solidFill>
                  <a:srgbClr val="C00000"/>
                </a:solidFill>
              </a:rPr>
              <a:t>two million and sixty</a:t>
            </a:r>
          </a:p>
        </p:txBody>
      </p:sp>
    </p:spTree>
    <p:extLst>
      <p:ext uri="{BB962C8B-B14F-4D97-AF65-F5344CB8AC3E}">
        <p14:creationId xmlns:p14="http://schemas.microsoft.com/office/powerpoint/2010/main" val="169012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07135 -4.4444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6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what each digit represents in 7-digit numbers; Compare numbers up to 10 million.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C73FD1-5F6E-4BD0-9EA7-C243CF074C13}"/>
              </a:ext>
            </a:extLst>
          </p:cNvPr>
          <p:cNvSpPr/>
          <p:nvPr/>
        </p:nvSpPr>
        <p:spPr>
          <a:xfrm>
            <a:off x="702087" y="1300337"/>
            <a:ext cx="7686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</a:t>
            </a: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☐☐☐</a:t>
            </a: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☐☐☐</a:t>
            </a: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&gt; </a:t>
            </a:r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</a:t>
            </a: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☐☐☐</a:t>
            </a: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n-GB" sz="3600" b="1" dirty="0">
                <a:solidFill>
                  <a:srgbClr val="002060"/>
                </a:solidFill>
                <a:latin typeface="Segoe UI Symbol" panose="020B0502040204020203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☐☐☐</a:t>
            </a:r>
            <a:r>
              <a:rPr lang="en-US" sz="3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1EB47F-502B-4DB4-8708-B6E0DD10E693}"/>
              </a:ext>
            </a:extLst>
          </p:cNvPr>
          <p:cNvSpPr/>
          <p:nvPr/>
        </p:nvSpPr>
        <p:spPr>
          <a:xfrm>
            <a:off x="231436" y="2398926"/>
            <a:ext cx="46739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2060"/>
                </a:solidFill>
              </a:rPr>
              <a:t>Roll a 0–9 dice.</a:t>
            </a:r>
          </a:p>
          <a:p>
            <a:r>
              <a:rPr lang="en-GB" sz="2400" i="1" dirty="0">
                <a:solidFill>
                  <a:srgbClr val="002060"/>
                </a:solidFill>
              </a:rPr>
              <a:t>Repeat until all the spaces are filled.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8B2AB4F-50E3-440B-BA64-6C13FD8CE7BF}"/>
              </a:ext>
            </a:extLst>
          </p:cNvPr>
          <p:cNvGrpSpPr/>
          <p:nvPr/>
        </p:nvGrpSpPr>
        <p:grpSpPr>
          <a:xfrm>
            <a:off x="5305926" y="2090658"/>
            <a:ext cx="3347522" cy="1338342"/>
            <a:chOff x="686541" y="762281"/>
            <a:chExt cx="4458682" cy="1212672"/>
          </a:xfrm>
        </p:grpSpPr>
        <p:sp>
          <p:nvSpPr>
            <p:cNvPr id="8" name="Speech Bubble: Rectangle with Corners Rounded 7">
              <a:extLst>
                <a:ext uri="{FF2B5EF4-FFF2-40B4-BE49-F238E27FC236}">
                  <a16:creationId xmlns:a16="http://schemas.microsoft.com/office/drawing/2014/main" id="{7AAE1D01-580C-47D0-AC49-AFC05EEF933F}"/>
                </a:ext>
              </a:extLst>
            </p:cNvPr>
            <p:cNvSpPr/>
            <p:nvPr/>
          </p:nvSpPr>
          <p:spPr>
            <a:xfrm>
              <a:off x="686541" y="762281"/>
              <a:ext cx="4215296" cy="1212672"/>
            </a:xfrm>
            <a:prstGeom prst="wedgeRoundRectCallout">
              <a:avLst>
                <a:gd name="adj1" fmla="val -72761"/>
                <a:gd name="adj2" fmla="val -3623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 smtClean="0">
                  <a:solidFill>
                    <a:srgbClr val="253746"/>
                  </a:solidFill>
                </a:rPr>
                <a:t>You </a:t>
              </a:r>
              <a:r>
                <a:rPr lang="en-GB" sz="1600" b="1" dirty="0">
                  <a:solidFill>
                    <a:srgbClr val="253746"/>
                  </a:solidFill>
                </a:rPr>
                <a:t>are to going try to make the first number greater than the second number. 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Where should we place the first digit rolled?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4AC4003-4B73-4F0F-A7F8-649493C213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92738" y="1116299"/>
              <a:ext cx="352485" cy="519867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4F7DB-E5C1-45DD-A82F-7D59D2F85CD0}"/>
              </a:ext>
            </a:extLst>
          </p:cNvPr>
          <p:cNvGrpSpPr/>
          <p:nvPr/>
        </p:nvGrpSpPr>
        <p:grpSpPr>
          <a:xfrm>
            <a:off x="702087" y="3887281"/>
            <a:ext cx="3347522" cy="911367"/>
            <a:chOff x="2907774" y="2556892"/>
            <a:chExt cx="3347522" cy="911367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9E65C1A8-76D0-41DD-BF82-6EA4C97AC1CD}"/>
                </a:ext>
              </a:extLst>
            </p:cNvPr>
            <p:cNvSpPr/>
            <p:nvPr/>
          </p:nvSpPr>
          <p:spPr>
            <a:xfrm>
              <a:off x="2907774" y="2556892"/>
              <a:ext cx="2925061" cy="911367"/>
            </a:xfrm>
            <a:prstGeom prst="wedgeRoundRectCallout">
              <a:avLst>
                <a:gd name="adj1" fmla="val 50945"/>
                <a:gd name="adj2" fmla="val 80721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 smtClean="0">
                  <a:solidFill>
                    <a:srgbClr val="253746"/>
                  </a:solidFill>
                </a:rPr>
                <a:t>Write </a:t>
              </a:r>
              <a:r>
                <a:rPr lang="en-GB" sz="1600" b="1" dirty="0">
                  <a:solidFill>
                    <a:srgbClr val="253746"/>
                  </a:solidFill>
                </a:rPr>
                <a:t>the biggest number possible using the seven digits on the left.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8A04E5E4-3833-46BA-B433-77DEEA8DB3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1907" y="2700881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FDCF54-6C54-4D71-BCE8-9CF8ED409CC0}"/>
              </a:ext>
            </a:extLst>
          </p:cNvPr>
          <p:cNvGrpSpPr/>
          <p:nvPr/>
        </p:nvGrpSpPr>
        <p:grpSpPr>
          <a:xfrm>
            <a:off x="5305926" y="3887281"/>
            <a:ext cx="3347522" cy="911367"/>
            <a:chOff x="2907774" y="2556892"/>
            <a:chExt cx="3347522" cy="911367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E89931A5-BBA6-45E6-A1E4-7BC438356E79}"/>
                </a:ext>
              </a:extLst>
            </p:cNvPr>
            <p:cNvSpPr/>
            <p:nvPr/>
          </p:nvSpPr>
          <p:spPr>
            <a:xfrm>
              <a:off x="2907774" y="2556892"/>
              <a:ext cx="2925061" cy="911367"/>
            </a:xfrm>
            <a:prstGeom prst="wedgeRoundRectCallout">
              <a:avLst>
                <a:gd name="adj1" fmla="val -50806"/>
                <a:gd name="adj2" fmla="val 80721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 smtClean="0">
                  <a:solidFill>
                    <a:srgbClr val="253746"/>
                  </a:solidFill>
                </a:rPr>
                <a:t>Write the </a:t>
              </a:r>
              <a:r>
                <a:rPr lang="en-GB" sz="1600" b="1" dirty="0">
                  <a:solidFill>
                    <a:srgbClr val="253746"/>
                  </a:solidFill>
                </a:rPr>
                <a:t>smallest number possible using the seven digits on the right.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5E1B4D9A-FF82-4DF5-81B3-A60797BEE1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1907" y="2700881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B111F66-CEE4-42AA-835F-A4556D52C45F}"/>
              </a:ext>
            </a:extLst>
          </p:cNvPr>
          <p:cNvGrpSpPr/>
          <p:nvPr/>
        </p:nvGrpSpPr>
        <p:grpSpPr>
          <a:xfrm>
            <a:off x="3059805" y="5051931"/>
            <a:ext cx="3347522" cy="911367"/>
            <a:chOff x="2907774" y="2556892"/>
            <a:chExt cx="3347522" cy="911367"/>
          </a:xfrm>
        </p:grpSpPr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4B788C1B-A2D0-47E5-9716-9A287A07FC9D}"/>
                </a:ext>
              </a:extLst>
            </p:cNvPr>
            <p:cNvSpPr/>
            <p:nvPr/>
          </p:nvSpPr>
          <p:spPr>
            <a:xfrm>
              <a:off x="2907774" y="2556892"/>
              <a:ext cx="2925061" cy="911367"/>
            </a:xfrm>
            <a:prstGeom prst="wedgeRoundRectCallout">
              <a:avLst>
                <a:gd name="adj1" fmla="val -1156"/>
                <a:gd name="adj2" fmla="val 74819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Now write a number in between these two 7-digit numbers.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D4F3FFD8-AB14-4C9F-8BF8-949A218EFE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1907" y="2700881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846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6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A0350E-914F-45B1-931E-1B26B7B1A9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894" y="61331"/>
            <a:ext cx="4812488" cy="6096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EAD577B-4F64-4FF7-964C-2B2973B7722E}"/>
              </a:ext>
            </a:extLst>
          </p:cNvPr>
          <p:cNvGrpSpPr/>
          <p:nvPr/>
        </p:nvGrpSpPr>
        <p:grpSpPr>
          <a:xfrm>
            <a:off x="3960899" y="1153492"/>
            <a:ext cx="4958513" cy="1121349"/>
            <a:chOff x="-3696998" y="2805193"/>
            <a:chExt cx="7148189" cy="1596326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857D519D-B307-46B3-9E49-282B049CCC03}"/>
                </a:ext>
              </a:extLst>
            </p:cNvPr>
            <p:cNvSpPr/>
            <p:nvPr/>
          </p:nvSpPr>
          <p:spPr>
            <a:xfrm>
              <a:off x="-3696998" y="2805193"/>
              <a:ext cx="7148189" cy="1596326"/>
            </a:xfrm>
            <a:prstGeom prst="roundRect">
              <a:avLst>
                <a:gd name="adj" fmla="val 6322"/>
              </a:avLst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9543401-17E2-47FA-BA3A-F94C21720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574942" y="2957685"/>
              <a:ext cx="6904076" cy="133783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</p:grpSp>
      <p:grpSp>
        <p:nvGrpSpPr>
          <p:cNvPr id="11" name="Group 10"/>
          <p:cNvGrpSpPr/>
          <p:nvPr/>
        </p:nvGrpSpPr>
        <p:grpSpPr>
          <a:xfrm>
            <a:off x="5782236" y="1153492"/>
            <a:ext cx="1750677" cy="1149964"/>
            <a:chOff x="1834709" y="4015907"/>
            <a:chExt cx="1606379" cy="935174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70831" y="4345600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5786872" y="3166641"/>
            <a:ext cx="32428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sheet 1 and/ or 2 with</a:t>
            </a:r>
          </a:p>
          <a:p>
            <a:r>
              <a:rPr lang="en-GB" dirty="0"/>
              <a:t>this heading.</a:t>
            </a:r>
          </a:p>
          <a:p>
            <a:r>
              <a:rPr lang="en-GB" dirty="0"/>
              <a:t>They are saved as activity sheets </a:t>
            </a:r>
          </a:p>
          <a:p>
            <a:r>
              <a:rPr lang="en-GB" dirty="0"/>
              <a:t>Wed and Thur.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863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1821</TotalTime>
  <Words>412</Words>
  <Application>Microsoft Office PowerPoint</Application>
  <PresentationFormat>On-screen Show (4:3)</PresentationFormat>
  <Paragraphs>56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MS Gothic</vt:lpstr>
      <vt:lpstr>Arial</vt:lpstr>
      <vt:lpstr>Calibri</vt:lpstr>
      <vt:lpstr>Calibri Light</vt:lpstr>
      <vt:lpstr>Segoe UI 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KPress</cp:lastModifiedBy>
  <cp:revision>185</cp:revision>
  <dcterms:created xsi:type="dcterms:W3CDTF">2018-09-13T11:08:58Z</dcterms:created>
  <dcterms:modified xsi:type="dcterms:W3CDTF">2021-01-05T16:49:58Z</dcterms:modified>
</cp:coreProperties>
</file>