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Lst>
  <p:notesMasterIdLst>
    <p:notesMasterId r:id="rId21"/>
  </p:notesMasterIdLst>
  <p:sldIdLst>
    <p:sldId id="337" r:id="rId6"/>
    <p:sldId id="338" r:id="rId7"/>
    <p:sldId id="339" r:id="rId8"/>
    <p:sldId id="336" r:id="rId9"/>
    <p:sldId id="320" r:id="rId10"/>
    <p:sldId id="340" r:id="rId11"/>
    <p:sldId id="342" r:id="rId12"/>
    <p:sldId id="343" r:id="rId13"/>
    <p:sldId id="322" r:id="rId14"/>
    <p:sldId id="349" r:id="rId15"/>
    <p:sldId id="345" r:id="rId16"/>
    <p:sldId id="348" r:id="rId17"/>
    <p:sldId id="344" r:id="rId18"/>
    <p:sldId id="346" r:id="rId19"/>
    <p:sldId id="347"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B635"/>
    <a:srgbClr val="85F45E"/>
    <a:srgbClr val="253746"/>
    <a:srgbClr val="EA7600"/>
    <a:srgbClr val="9AF67A"/>
    <a:srgbClr val="E7B8F6"/>
    <a:srgbClr val="F4D2FE"/>
    <a:srgbClr val="E2AAF4"/>
    <a:srgbClr val="F1C6FE"/>
    <a:srgbClr val="F9B1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17" autoAdjust="0"/>
    <p:restoredTop sz="85986" autoAdjust="0"/>
  </p:normalViewPr>
  <p:slideViewPr>
    <p:cSldViewPr snapToGrid="0">
      <p:cViewPr varScale="1">
        <p:scale>
          <a:sx n="52" d="100"/>
          <a:sy n="52" d="100"/>
        </p:scale>
        <p:origin x="10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notesMaster" Target="notesMasters/notesMaster1.xml"/><Relationship Id="rId42"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k Barwick" userId="a840bca8-ab8f-498d-9fe6-1d70d1b0b672" providerId="ADAL" clId="{4F7F9E19-EAFB-4FAB-9C26-CEA91D1E78EF}"/>
    <pc:docChg chg="modSld">
      <pc:chgData name="Nick Barwick" userId="a840bca8-ab8f-498d-9fe6-1d70d1b0b672" providerId="ADAL" clId="{4F7F9E19-EAFB-4FAB-9C26-CEA91D1E78EF}" dt="2020-12-16T10:32:14.491" v="19" actId="6549"/>
      <pc:docMkLst>
        <pc:docMk/>
      </pc:docMkLst>
      <pc:sldChg chg="modSp mod">
        <pc:chgData name="Nick Barwick" userId="a840bca8-ab8f-498d-9fe6-1d70d1b0b672" providerId="ADAL" clId="{4F7F9E19-EAFB-4FAB-9C26-CEA91D1E78EF}" dt="2020-12-16T10:32:14.491" v="19" actId="6549"/>
        <pc:sldMkLst>
          <pc:docMk/>
          <pc:sldMk cId="1361606156" sldId="337"/>
        </pc:sldMkLst>
        <pc:spChg chg="mod">
          <ac:chgData name="Nick Barwick" userId="a840bca8-ab8f-498d-9fe6-1d70d1b0b672" providerId="ADAL" clId="{4F7F9E19-EAFB-4FAB-9C26-CEA91D1E78EF}" dt="2020-12-16T10:32:14.491" v="19" actId="6549"/>
          <ac:spMkLst>
            <pc:docMk/>
            <pc:sldMk cId="1361606156" sldId="337"/>
            <ac:spMk id="4" creationId="{F9B104D7-5CC7-EE42-A14B-52F89BD440B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ECC001-2C7A-4C2A-8B06-705CA02DC7C6}" type="datetimeFigureOut">
              <a:rPr lang="en-GB" smtClean="0"/>
              <a:t>22/02/2021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873E03-7F6C-40B1-9C82-92C8804404E5}" type="slidenum">
              <a:rPr lang="en-GB" smtClean="0"/>
              <a:t>‹#›</a:t>
            </a:fld>
            <a:endParaRPr lang="en-GB"/>
          </a:p>
        </p:txBody>
      </p:sp>
    </p:spTree>
    <p:extLst>
      <p:ext uri="{BB962C8B-B14F-4D97-AF65-F5344CB8AC3E}">
        <p14:creationId xmlns:p14="http://schemas.microsoft.com/office/powerpoint/2010/main" val="186270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solidFill>
                <a:srgbClr val="253746"/>
              </a:solidFill>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3742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lnSpc>
                <a:spcPct val="115000"/>
              </a:lnSpc>
              <a:spcAft>
                <a:spcPts val="0"/>
              </a:spcAft>
              <a:buFont typeface="Symbol" panose="05050102010706020507" pitchFamily="18" charset="2"/>
              <a:buNone/>
            </a:pPr>
            <a:r>
              <a:rPr lang="en-GB" sz="1200" dirty="0">
                <a:effectLst/>
                <a:latin typeface="Calibri" panose="020F0502020204030204" pitchFamily="34" charset="0"/>
                <a:ea typeface="Times New Roman" panose="02020603050405020304" pitchFamily="18" charset="0"/>
                <a:cs typeface="Calibri" panose="020F0502020204030204" pitchFamily="34" charset="0"/>
              </a:rPr>
              <a:t>Take feedback and agree the answers (48 and 80 respectively). </a:t>
            </a:r>
            <a:endParaRPr lang="en-GB" sz="1200" dirty="0">
              <a:effectLst/>
              <a:latin typeface="Cambria" panose="02040503050406030204" pitchFamily="18" charset="0"/>
              <a:ea typeface="Times New Roman" panose="02020603050405020304" pitchFamily="18" charset="0"/>
              <a:cs typeface="Times New Roman" panose="02020603050405020304" pitchFamily="18" charset="0"/>
            </a:endParaRPr>
          </a:p>
          <a:p>
            <a:r>
              <a:rPr lang="en-GB" sz="1200" dirty="0">
                <a:effectLst/>
                <a:latin typeface="Calibri" panose="020F0502020204030204" pitchFamily="34" charset="0"/>
                <a:ea typeface="Times New Roman" panose="02020603050405020304" pitchFamily="18" charset="0"/>
                <a:cs typeface="Calibri" panose="020F0502020204030204" pitchFamily="34" charset="0"/>
              </a:rPr>
              <a:t>Discuss how we knew that one answer would be less than </a:t>
            </a:r>
            <a:r>
              <a:rPr lang="en-GB" sz="1200" baseline="30000" dirty="0">
                <a:effectLst/>
                <a:latin typeface="Calibri" panose="020F0502020204030204" pitchFamily="34" charset="0"/>
                <a:ea typeface="Times New Roman" panose="02020603050405020304" pitchFamily="18" charset="0"/>
                <a:cs typeface="Calibri" panose="020F0502020204030204" pitchFamily="34" charset="0"/>
              </a:rPr>
              <a:t>1</a:t>
            </a:r>
            <a:r>
              <a:rPr lang="en-GB" sz="1200" dirty="0">
                <a:effectLst/>
                <a:latin typeface="Calibri" panose="020F0502020204030204" pitchFamily="34" charset="0"/>
                <a:ea typeface="Times New Roman" panose="02020603050405020304" pitchFamily="18" charset="0"/>
                <a:cs typeface="Calibri" panose="020F0502020204030204" pitchFamily="34" charset="0"/>
              </a:rPr>
              <a:t>/</a:t>
            </a:r>
            <a:r>
              <a:rPr lang="en-GB" sz="1200" baseline="-25000" dirty="0">
                <a:effectLst/>
                <a:latin typeface="Calibri" panose="020F0502020204030204" pitchFamily="34" charset="0"/>
                <a:ea typeface="Times New Roman" panose="02020603050405020304" pitchFamily="18" charset="0"/>
                <a:cs typeface="Calibri" panose="020F0502020204030204" pitchFamily="34" charset="0"/>
              </a:rPr>
              <a:t>2</a:t>
            </a:r>
            <a:r>
              <a:rPr lang="en-GB" sz="1200" dirty="0">
                <a:effectLst/>
                <a:latin typeface="Calibri" panose="020F0502020204030204" pitchFamily="34" charset="0"/>
                <a:ea typeface="Times New Roman" panose="02020603050405020304" pitchFamily="18" charset="0"/>
                <a:cs typeface="Calibri" panose="020F0502020204030204" pitchFamily="34" charset="0"/>
              </a:rPr>
              <a:t> of 120 and the other would be more than </a:t>
            </a:r>
            <a:r>
              <a:rPr lang="en-GB" sz="1200" baseline="30000" dirty="0">
                <a:effectLst/>
                <a:latin typeface="Calibri" panose="020F0502020204030204" pitchFamily="34" charset="0"/>
                <a:ea typeface="Times New Roman" panose="02020603050405020304" pitchFamily="18" charset="0"/>
                <a:cs typeface="Calibri" panose="020F0502020204030204" pitchFamily="34" charset="0"/>
              </a:rPr>
              <a:t>1</a:t>
            </a:r>
            <a:r>
              <a:rPr lang="en-GB" sz="1200" dirty="0">
                <a:effectLst/>
                <a:latin typeface="Calibri" panose="020F0502020204030204" pitchFamily="34" charset="0"/>
                <a:ea typeface="Times New Roman" panose="02020603050405020304" pitchFamily="18" charset="0"/>
                <a:cs typeface="Calibri" panose="020F0502020204030204" pitchFamily="34" charset="0"/>
              </a:rPr>
              <a:t>/</a:t>
            </a:r>
            <a:r>
              <a:rPr lang="en-GB" sz="1200" baseline="-25000" dirty="0">
                <a:effectLst/>
                <a:latin typeface="Calibri" panose="020F0502020204030204" pitchFamily="34" charset="0"/>
                <a:ea typeface="Times New Roman" panose="02020603050405020304" pitchFamily="18" charset="0"/>
                <a:cs typeface="Calibri" panose="020F0502020204030204" pitchFamily="34" charset="0"/>
              </a:rPr>
              <a:t>2</a:t>
            </a:r>
            <a:r>
              <a:rPr lang="en-GB" sz="1200" dirty="0">
                <a:effectLst/>
                <a:latin typeface="Calibri" panose="020F0502020204030204" pitchFamily="34" charset="0"/>
                <a:ea typeface="Times New Roman" panose="02020603050405020304" pitchFamily="18" charset="0"/>
                <a:cs typeface="Calibri" panose="020F0502020204030204" pitchFamily="34" charset="0"/>
              </a:rPr>
              <a:t> of 120.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Children can now go on to do differentiated GROUP ACTIVITIES. You can find Hamilton’s group activities in this unit’s TEACHING AND GROUP ACTIVITIES download on our website.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  Use unit fractions as a building block to calculate non-unit fractions of amounts.</a:t>
            </a:r>
            <a:endParaRPr kumimoji="0" lang="en-GB"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ARE/GD:  Create non-unit fractions problems for others to solve.</a:t>
            </a:r>
          </a:p>
          <a:p>
            <a:endParaRPr lang="en-GB" dirty="0">
              <a:solidFill>
                <a:srgbClr val="253746"/>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3152610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rgbClr val="253746"/>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9</a:t>
            </a:fld>
            <a:endParaRPr lang="en-GB"/>
          </a:p>
        </p:txBody>
      </p:sp>
    </p:spTree>
    <p:extLst>
      <p:ext uri="{BB962C8B-B14F-4D97-AF65-F5344CB8AC3E}">
        <p14:creationId xmlns:p14="http://schemas.microsoft.com/office/powerpoint/2010/main" val="4047272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rgbClr val="253746"/>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11</a:t>
            </a:fld>
            <a:endParaRPr lang="en-GB"/>
          </a:p>
        </p:txBody>
      </p:sp>
    </p:spTree>
    <p:extLst>
      <p:ext uri="{BB962C8B-B14F-4D97-AF65-F5344CB8AC3E}">
        <p14:creationId xmlns:p14="http://schemas.microsoft.com/office/powerpoint/2010/main" val="106061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www.hamilton-trust.org.uk/maths/year-5-maths/"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s://www.hamilton-trust.org.uk/maths/year-5-maths/"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1618754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2211625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077515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FB96D1F-83BC-4887-89A5-175B6E6C68B9}"/>
              </a:ext>
            </a:extLst>
          </p:cNvPr>
          <p:cNvSpPr/>
          <p:nvPr userDrawn="1"/>
        </p:nvSpPr>
        <p:spPr>
          <a:xfrm>
            <a:off x="-53107" y="6221405"/>
            <a:ext cx="9197108" cy="657069"/>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b="1" dirty="0"/>
          </a:p>
        </p:txBody>
      </p:sp>
      <p:sp>
        <p:nvSpPr>
          <p:cNvPr id="3" name="Subtitle 2">
            <a:extLst>
              <a:ext uri="{FF2B5EF4-FFF2-40B4-BE49-F238E27FC236}">
                <a16:creationId xmlns:a16="http://schemas.microsoft.com/office/drawing/2014/main" id="{7413BC91-F6D0-4DC8-B0B8-6E7E7FAB663D}"/>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16" name="Footer Placeholder 15">
            <a:extLst>
              <a:ext uri="{FF2B5EF4-FFF2-40B4-BE49-F238E27FC236}">
                <a16:creationId xmlns:a16="http://schemas.microsoft.com/office/drawing/2014/main" id="{7E7D638D-B41C-46A9-87E5-34C770A46C82}"/>
              </a:ext>
            </a:extLst>
          </p:cNvPr>
          <p:cNvSpPr>
            <a:spLocks noGrp="1"/>
          </p:cNvSpPr>
          <p:nvPr>
            <p:ph type="ftr" sz="quarter" idx="11"/>
          </p:nvPr>
        </p:nvSpPr>
        <p:spPr>
          <a:xfrm>
            <a:off x="5943602" y="6367376"/>
            <a:ext cx="3086100" cy="365125"/>
          </a:xfrm>
        </p:spPr>
        <p:txBody>
          <a:bodyPr/>
          <a:lstStyle>
            <a:lvl1pPr>
              <a:defRPr sz="1200" b="0">
                <a:solidFill>
                  <a:srgbClr val="EA7600"/>
                </a:solidFill>
                <a:latin typeface="+mn-lt"/>
              </a:defRPr>
            </a:lvl1pPr>
          </a:lstStyle>
          <a:p>
            <a:pPr algn="r"/>
            <a:r>
              <a:rPr lang="en-GB"/>
              <a:t>Year 5</a:t>
            </a:r>
            <a:endParaRPr lang="en-GB" dirty="0"/>
          </a:p>
        </p:txBody>
      </p:sp>
      <p:sp>
        <p:nvSpPr>
          <p:cNvPr id="17" name="Slide Number Placeholder 16">
            <a:extLst>
              <a:ext uri="{FF2B5EF4-FFF2-40B4-BE49-F238E27FC236}">
                <a16:creationId xmlns:a16="http://schemas.microsoft.com/office/drawing/2014/main" id="{5D9A2E24-96C9-44BE-881E-97F4ADE1902D}"/>
              </a:ext>
            </a:extLst>
          </p:cNvPr>
          <p:cNvSpPr>
            <a:spLocks noGrp="1"/>
          </p:cNvSpPr>
          <p:nvPr>
            <p:ph type="sldNum" sz="quarter" idx="12"/>
          </p:nvPr>
        </p:nvSpPr>
        <p:spPr>
          <a:xfrm>
            <a:off x="4185487" y="6367375"/>
            <a:ext cx="719921" cy="365125"/>
          </a:xfrm>
        </p:spPr>
        <p:txBody>
          <a:bodyPr/>
          <a:lstStyle>
            <a:lvl1pPr algn="ctr">
              <a:defRPr sz="1200" b="0">
                <a:solidFill>
                  <a:srgbClr val="EA7600"/>
                </a:solidFill>
                <a:latin typeface="+mn-lt"/>
              </a:defRPr>
            </a:lvl1pPr>
          </a:lstStyle>
          <a:p>
            <a:fld id="{BA0EE811-478C-4958-8104-2A70B5A19611}" type="slidenum">
              <a:rPr lang="en-GB" smtClean="0"/>
              <a:pPr/>
              <a:t>‹#›</a:t>
            </a:fld>
            <a:endParaRPr lang="en-GB" dirty="0"/>
          </a:p>
        </p:txBody>
      </p:sp>
      <p:pic>
        <p:nvPicPr>
          <p:cNvPr id="9" name="Picture 8">
            <a:extLst>
              <a:ext uri="{FF2B5EF4-FFF2-40B4-BE49-F238E27FC236}">
                <a16:creationId xmlns:a16="http://schemas.microsoft.com/office/drawing/2014/main" id="{251EBB7B-6C39-48C7-850C-99BEC78CA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058" y="6091747"/>
            <a:ext cx="775846" cy="721945"/>
          </a:xfrm>
          <a:prstGeom prst="rect">
            <a:avLst/>
          </a:prstGeom>
        </p:spPr>
      </p:pic>
      <p:sp>
        <p:nvSpPr>
          <p:cNvPr id="10" name="Rectangle 9">
            <a:extLst>
              <a:ext uri="{FF2B5EF4-FFF2-40B4-BE49-F238E27FC236}">
                <a16:creationId xmlns:a16="http://schemas.microsoft.com/office/drawing/2014/main" id="{364C67C1-2FEC-41FF-9C37-A794BDB64C40}"/>
              </a:ext>
            </a:extLst>
          </p:cNvPr>
          <p:cNvSpPr/>
          <p:nvPr userDrawn="1"/>
        </p:nvSpPr>
        <p:spPr>
          <a:xfrm>
            <a:off x="810410" y="6390463"/>
            <a:ext cx="1681358" cy="276999"/>
          </a:xfrm>
          <a:prstGeom prst="rect">
            <a:avLst/>
          </a:prstGeom>
        </p:spPr>
        <p:txBody>
          <a:bodyPr wrap="none">
            <a:spAutoFit/>
          </a:bodyPr>
          <a:lstStyle/>
          <a:p>
            <a:pPr algn="l"/>
            <a:r>
              <a:rPr lang="en-GB" sz="1200" b="0" dirty="0">
                <a:solidFill>
                  <a:srgbClr val="EA7600"/>
                </a:solidFill>
              </a:rPr>
              <a:t>© </a:t>
            </a:r>
            <a:r>
              <a:rPr lang="en-GB" sz="1200" b="0" dirty="0">
                <a:solidFill>
                  <a:srgbClr val="EA7600"/>
                </a:solidFill>
                <a:hlinkClick r:id="rId3"/>
              </a:rPr>
              <a:t>hamilton-trust.org.uk</a:t>
            </a:r>
            <a:endParaRPr lang="en-GB" sz="1200" b="0" dirty="0">
              <a:solidFill>
                <a:srgbClr val="EA7600"/>
              </a:solidFill>
            </a:endParaRPr>
          </a:p>
        </p:txBody>
      </p:sp>
    </p:spTree>
    <p:extLst>
      <p:ext uri="{BB962C8B-B14F-4D97-AF65-F5344CB8AC3E}">
        <p14:creationId xmlns:p14="http://schemas.microsoft.com/office/powerpoint/2010/main" val="8421408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r>
              <a:rPr lang="en-GB">
                <a:solidFill>
                  <a:prstClr val="black">
                    <a:tint val="75000"/>
                  </a:prstClr>
                </a:solidFill>
              </a:rPr>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0162575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r>
              <a:rPr lang="en-GB">
                <a:solidFill>
                  <a:prstClr val="black">
                    <a:tint val="75000"/>
                  </a:prstClr>
                </a:solidFill>
              </a:rPr>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4183069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r>
              <a:rPr lang="en-GB">
                <a:solidFill>
                  <a:prstClr val="black">
                    <a:tint val="75000"/>
                  </a:prstClr>
                </a:solidFill>
              </a:rPr>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525716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r>
              <a:rPr lang="en-GB">
                <a:solidFill>
                  <a:prstClr val="black">
                    <a:tint val="75000"/>
                  </a:prstClr>
                </a:solidFill>
              </a:rPr>
              <a:t>Year 5</a:t>
            </a:r>
          </a:p>
        </p:txBody>
      </p:sp>
      <p:sp>
        <p:nvSpPr>
          <p:cNvPr id="7" name="Slide Number Placeholder 6"/>
          <p:cNvSpPr>
            <a:spLocks noGrp="1"/>
          </p:cNvSpPr>
          <p:nvPr>
            <p:ph type="sldNum" sz="quarter" idx="12"/>
          </p:nvPr>
        </p:nvSpPr>
        <p:spPr/>
        <p:txBody>
          <a:body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661156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GB">
              <a:solidFill>
                <a:prstClr val="black">
                  <a:tint val="75000"/>
                </a:prstClr>
              </a:solidFill>
            </a:endParaRPr>
          </a:p>
        </p:txBody>
      </p:sp>
      <p:sp>
        <p:nvSpPr>
          <p:cNvPr id="8" name="Footer Placeholder 7"/>
          <p:cNvSpPr>
            <a:spLocks noGrp="1"/>
          </p:cNvSpPr>
          <p:nvPr>
            <p:ph type="ftr" sz="quarter" idx="11"/>
          </p:nvPr>
        </p:nvSpPr>
        <p:spPr/>
        <p:txBody>
          <a:bodyPr/>
          <a:lstStyle/>
          <a:p>
            <a:r>
              <a:rPr lang="en-GB">
                <a:solidFill>
                  <a:prstClr val="black">
                    <a:tint val="75000"/>
                  </a:prstClr>
                </a:solidFill>
              </a:rPr>
              <a:t>Year 5</a:t>
            </a:r>
          </a:p>
        </p:txBody>
      </p:sp>
      <p:sp>
        <p:nvSpPr>
          <p:cNvPr id="9" name="Slide Number Placeholder 8"/>
          <p:cNvSpPr>
            <a:spLocks noGrp="1"/>
          </p:cNvSpPr>
          <p:nvPr>
            <p:ph type="sldNum" sz="quarter" idx="12"/>
          </p:nvPr>
        </p:nvSpPr>
        <p:spPr/>
        <p:txBody>
          <a:body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152956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GB">
              <a:solidFill>
                <a:prstClr val="black">
                  <a:tint val="75000"/>
                </a:prstClr>
              </a:solidFill>
            </a:endParaRPr>
          </a:p>
        </p:txBody>
      </p:sp>
      <p:sp>
        <p:nvSpPr>
          <p:cNvPr id="4" name="Footer Placeholder 3"/>
          <p:cNvSpPr>
            <a:spLocks noGrp="1"/>
          </p:cNvSpPr>
          <p:nvPr>
            <p:ph type="ftr" sz="quarter" idx="11"/>
          </p:nvPr>
        </p:nvSpPr>
        <p:spPr/>
        <p:txBody>
          <a:bodyPr/>
          <a:lstStyle/>
          <a:p>
            <a:r>
              <a:rPr lang="en-GB">
                <a:solidFill>
                  <a:prstClr val="black">
                    <a:tint val="75000"/>
                  </a:prstClr>
                </a:solidFill>
              </a:rPr>
              <a:t>Year 5</a:t>
            </a:r>
          </a:p>
        </p:txBody>
      </p:sp>
      <p:sp>
        <p:nvSpPr>
          <p:cNvPr id="5" name="Slide Number Placeholder 4"/>
          <p:cNvSpPr>
            <a:spLocks noGrp="1"/>
          </p:cNvSpPr>
          <p:nvPr>
            <p:ph type="sldNum" sz="quarter" idx="12"/>
          </p:nvPr>
        </p:nvSpPr>
        <p:spPr/>
        <p:txBody>
          <a:body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78768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solidFill>
                <a:prstClr val="black">
                  <a:tint val="75000"/>
                </a:prstClr>
              </a:solidFill>
            </a:endParaRPr>
          </a:p>
        </p:txBody>
      </p:sp>
      <p:sp>
        <p:nvSpPr>
          <p:cNvPr id="3" name="Footer Placeholder 2"/>
          <p:cNvSpPr>
            <a:spLocks noGrp="1"/>
          </p:cNvSpPr>
          <p:nvPr>
            <p:ph type="ftr" sz="quarter" idx="11"/>
          </p:nvPr>
        </p:nvSpPr>
        <p:spPr/>
        <p:txBody>
          <a:bodyPr/>
          <a:lstStyle/>
          <a:p>
            <a:r>
              <a:rPr lang="en-GB">
                <a:solidFill>
                  <a:prstClr val="black">
                    <a:tint val="75000"/>
                  </a:prstClr>
                </a:solidFill>
              </a:rPr>
              <a:t>Year 5</a:t>
            </a:r>
          </a:p>
        </p:txBody>
      </p:sp>
      <p:sp>
        <p:nvSpPr>
          <p:cNvPr id="4" name="Slide Number Placeholder 3"/>
          <p:cNvSpPr>
            <a:spLocks noGrp="1"/>
          </p:cNvSpPr>
          <p:nvPr>
            <p:ph type="sldNum" sz="quarter" idx="12"/>
          </p:nvPr>
        </p:nvSpPr>
        <p:spPr/>
        <p:txBody>
          <a:body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11195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7631847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r>
              <a:rPr lang="en-GB">
                <a:solidFill>
                  <a:prstClr val="black">
                    <a:tint val="75000"/>
                  </a:prstClr>
                </a:solidFill>
              </a:rPr>
              <a:t>Year 5</a:t>
            </a:r>
          </a:p>
        </p:txBody>
      </p:sp>
      <p:sp>
        <p:nvSpPr>
          <p:cNvPr id="7" name="Slide Number Placeholder 6"/>
          <p:cNvSpPr>
            <a:spLocks noGrp="1"/>
          </p:cNvSpPr>
          <p:nvPr>
            <p:ph type="sldNum" sz="quarter" idx="12"/>
          </p:nvPr>
        </p:nvSpPr>
        <p:spPr/>
        <p:txBody>
          <a:body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84011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r>
              <a:rPr lang="en-GB">
                <a:solidFill>
                  <a:prstClr val="black">
                    <a:tint val="75000"/>
                  </a:prstClr>
                </a:solidFill>
              </a:rPr>
              <a:t>Year 5</a:t>
            </a:r>
          </a:p>
        </p:txBody>
      </p:sp>
      <p:sp>
        <p:nvSpPr>
          <p:cNvPr id="7" name="Slide Number Placeholder 6"/>
          <p:cNvSpPr>
            <a:spLocks noGrp="1"/>
          </p:cNvSpPr>
          <p:nvPr>
            <p:ph type="sldNum" sz="quarter" idx="12"/>
          </p:nvPr>
        </p:nvSpPr>
        <p:spPr/>
        <p:txBody>
          <a:body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1485964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r>
              <a:rPr lang="en-GB">
                <a:solidFill>
                  <a:prstClr val="black">
                    <a:tint val="75000"/>
                  </a:prstClr>
                </a:solidFill>
              </a:rPr>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203219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r>
              <a:rPr lang="en-GB">
                <a:solidFill>
                  <a:prstClr val="black">
                    <a:tint val="75000"/>
                  </a:prstClr>
                </a:solidFill>
              </a:rPr>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1830822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FB96D1F-83BC-4887-89A5-175B6E6C68B9}"/>
              </a:ext>
            </a:extLst>
          </p:cNvPr>
          <p:cNvSpPr/>
          <p:nvPr userDrawn="1"/>
        </p:nvSpPr>
        <p:spPr>
          <a:xfrm>
            <a:off x="-53107" y="6221405"/>
            <a:ext cx="9197108" cy="657069"/>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b="1" dirty="0">
              <a:solidFill>
                <a:prstClr val="white"/>
              </a:solidFill>
            </a:endParaRPr>
          </a:p>
        </p:txBody>
      </p:sp>
      <p:sp>
        <p:nvSpPr>
          <p:cNvPr id="3" name="Subtitle 2">
            <a:extLst>
              <a:ext uri="{FF2B5EF4-FFF2-40B4-BE49-F238E27FC236}">
                <a16:creationId xmlns:a16="http://schemas.microsoft.com/office/drawing/2014/main" id="{7413BC91-F6D0-4DC8-B0B8-6E7E7FAB663D}"/>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16" name="Footer Placeholder 15">
            <a:extLst>
              <a:ext uri="{FF2B5EF4-FFF2-40B4-BE49-F238E27FC236}">
                <a16:creationId xmlns:a16="http://schemas.microsoft.com/office/drawing/2014/main" id="{7E7D638D-B41C-46A9-87E5-34C770A46C82}"/>
              </a:ext>
            </a:extLst>
          </p:cNvPr>
          <p:cNvSpPr>
            <a:spLocks noGrp="1"/>
          </p:cNvSpPr>
          <p:nvPr>
            <p:ph type="ftr" sz="quarter" idx="11"/>
          </p:nvPr>
        </p:nvSpPr>
        <p:spPr>
          <a:xfrm>
            <a:off x="5943602" y="6367376"/>
            <a:ext cx="3086100" cy="365125"/>
          </a:xfrm>
        </p:spPr>
        <p:txBody>
          <a:bodyPr/>
          <a:lstStyle>
            <a:lvl1pPr>
              <a:defRPr sz="1200" b="0">
                <a:solidFill>
                  <a:srgbClr val="EA7600"/>
                </a:solidFill>
                <a:latin typeface="+mn-lt"/>
              </a:defRPr>
            </a:lvl1pPr>
          </a:lstStyle>
          <a:p>
            <a:pPr algn="r"/>
            <a:r>
              <a:rPr lang="en-GB"/>
              <a:t>Year 5</a:t>
            </a:r>
            <a:endParaRPr lang="en-GB" dirty="0"/>
          </a:p>
        </p:txBody>
      </p:sp>
      <p:sp>
        <p:nvSpPr>
          <p:cNvPr id="17" name="Slide Number Placeholder 16">
            <a:extLst>
              <a:ext uri="{FF2B5EF4-FFF2-40B4-BE49-F238E27FC236}">
                <a16:creationId xmlns:a16="http://schemas.microsoft.com/office/drawing/2014/main" id="{5D9A2E24-96C9-44BE-881E-97F4ADE1902D}"/>
              </a:ext>
            </a:extLst>
          </p:cNvPr>
          <p:cNvSpPr>
            <a:spLocks noGrp="1"/>
          </p:cNvSpPr>
          <p:nvPr>
            <p:ph type="sldNum" sz="quarter" idx="12"/>
          </p:nvPr>
        </p:nvSpPr>
        <p:spPr>
          <a:xfrm>
            <a:off x="4185487" y="6367375"/>
            <a:ext cx="719921" cy="365125"/>
          </a:xfrm>
        </p:spPr>
        <p:txBody>
          <a:bodyPr/>
          <a:lstStyle>
            <a:lvl1pPr algn="ctr">
              <a:defRPr sz="1200" b="0">
                <a:solidFill>
                  <a:srgbClr val="EA7600"/>
                </a:solidFill>
                <a:latin typeface="+mn-lt"/>
              </a:defRPr>
            </a:lvl1pPr>
          </a:lstStyle>
          <a:p>
            <a:fld id="{BA0EE811-478C-4958-8104-2A70B5A19611}" type="slidenum">
              <a:rPr lang="en-GB" smtClean="0"/>
              <a:pPr/>
              <a:t>‹#›</a:t>
            </a:fld>
            <a:endParaRPr lang="en-GB" dirty="0"/>
          </a:p>
        </p:txBody>
      </p:sp>
      <p:pic>
        <p:nvPicPr>
          <p:cNvPr id="9" name="Picture 8">
            <a:extLst>
              <a:ext uri="{FF2B5EF4-FFF2-40B4-BE49-F238E27FC236}">
                <a16:creationId xmlns:a16="http://schemas.microsoft.com/office/drawing/2014/main" id="{251EBB7B-6C39-48C7-850C-99BEC78CA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5058" y="6091747"/>
            <a:ext cx="775846" cy="721945"/>
          </a:xfrm>
          <a:prstGeom prst="rect">
            <a:avLst/>
          </a:prstGeom>
        </p:spPr>
      </p:pic>
      <p:sp>
        <p:nvSpPr>
          <p:cNvPr id="10" name="Rectangle 9">
            <a:extLst>
              <a:ext uri="{FF2B5EF4-FFF2-40B4-BE49-F238E27FC236}">
                <a16:creationId xmlns:a16="http://schemas.microsoft.com/office/drawing/2014/main" id="{3BD0A3D1-DF55-4BD8-8ACB-B89DB24B9883}"/>
              </a:ext>
            </a:extLst>
          </p:cNvPr>
          <p:cNvSpPr/>
          <p:nvPr userDrawn="1"/>
        </p:nvSpPr>
        <p:spPr>
          <a:xfrm>
            <a:off x="810410" y="6390463"/>
            <a:ext cx="1681358" cy="276999"/>
          </a:xfrm>
          <a:prstGeom prst="rect">
            <a:avLst/>
          </a:prstGeom>
        </p:spPr>
        <p:txBody>
          <a:bodyPr wrap="none">
            <a:spAutoFit/>
          </a:bodyPr>
          <a:lstStyle/>
          <a:p>
            <a:pPr algn="l"/>
            <a:r>
              <a:rPr lang="en-GB" sz="1200" b="0" dirty="0">
                <a:solidFill>
                  <a:srgbClr val="EA7600"/>
                </a:solidFill>
              </a:rPr>
              <a:t>© </a:t>
            </a:r>
            <a:r>
              <a:rPr lang="en-GB" sz="1200" b="0" dirty="0">
                <a:solidFill>
                  <a:srgbClr val="EA7600"/>
                </a:solidFill>
                <a:hlinkClick r:id="rId3"/>
              </a:rPr>
              <a:t>hamilton-trust.org.uk</a:t>
            </a:r>
            <a:endParaRPr lang="en-GB" sz="1200" b="0" dirty="0">
              <a:solidFill>
                <a:srgbClr val="EA7600"/>
              </a:solidFill>
            </a:endParaRPr>
          </a:p>
        </p:txBody>
      </p:sp>
    </p:spTree>
    <p:extLst>
      <p:ext uri="{BB962C8B-B14F-4D97-AF65-F5344CB8AC3E}">
        <p14:creationId xmlns:p14="http://schemas.microsoft.com/office/powerpoint/2010/main" val="807453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r>
              <a:rPr lang="en-GB"/>
              <a:t>Year 5</a:t>
            </a:r>
          </a:p>
        </p:txBody>
      </p:sp>
      <p:sp>
        <p:nvSpPr>
          <p:cNvPr id="6" name="Slide Number Placeholder 5"/>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391776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Year 5</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686770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GB"/>
          </a:p>
        </p:txBody>
      </p:sp>
      <p:sp>
        <p:nvSpPr>
          <p:cNvPr id="8" name="Footer Placeholder 7"/>
          <p:cNvSpPr>
            <a:spLocks noGrp="1"/>
          </p:cNvSpPr>
          <p:nvPr>
            <p:ph type="ftr" sz="quarter" idx="11"/>
          </p:nvPr>
        </p:nvSpPr>
        <p:spPr/>
        <p:txBody>
          <a:bodyPr/>
          <a:lstStyle/>
          <a:p>
            <a:r>
              <a:rPr lang="en-GB"/>
              <a:t>Year 5</a:t>
            </a:r>
          </a:p>
        </p:txBody>
      </p:sp>
      <p:sp>
        <p:nvSpPr>
          <p:cNvPr id="9" name="Slide Number Placeholder 8"/>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882469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GB"/>
          </a:p>
        </p:txBody>
      </p:sp>
      <p:sp>
        <p:nvSpPr>
          <p:cNvPr id="4" name="Footer Placeholder 3"/>
          <p:cNvSpPr>
            <a:spLocks noGrp="1"/>
          </p:cNvSpPr>
          <p:nvPr>
            <p:ph type="ftr" sz="quarter" idx="11"/>
          </p:nvPr>
        </p:nvSpPr>
        <p:spPr/>
        <p:txBody>
          <a:bodyPr/>
          <a:lstStyle/>
          <a:p>
            <a:r>
              <a:rPr lang="en-GB"/>
              <a:t>Year 5</a:t>
            </a:r>
          </a:p>
        </p:txBody>
      </p:sp>
      <p:sp>
        <p:nvSpPr>
          <p:cNvPr id="5" name="Slide Number Placeholder 4"/>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766172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p>
        </p:txBody>
      </p:sp>
      <p:sp>
        <p:nvSpPr>
          <p:cNvPr id="3" name="Footer Placeholder 2"/>
          <p:cNvSpPr>
            <a:spLocks noGrp="1"/>
          </p:cNvSpPr>
          <p:nvPr>
            <p:ph type="ftr" sz="quarter" idx="11"/>
          </p:nvPr>
        </p:nvSpPr>
        <p:spPr/>
        <p:txBody>
          <a:bodyPr/>
          <a:lstStyle/>
          <a:p>
            <a:r>
              <a:rPr lang="en-GB"/>
              <a:t>Year 5</a:t>
            </a:r>
          </a:p>
        </p:txBody>
      </p:sp>
      <p:sp>
        <p:nvSpPr>
          <p:cNvPr id="4" name="Slide Number Placeholder 3"/>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848032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Year 5</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686641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Year 5</a:t>
            </a:r>
          </a:p>
        </p:txBody>
      </p:sp>
      <p:sp>
        <p:nvSpPr>
          <p:cNvPr id="7" name="Slide Number Placeholder 6"/>
          <p:cNvSpPr>
            <a:spLocks noGrp="1"/>
          </p:cNvSpPr>
          <p:nvPr>
            <p:ph type="sldNum" sz="quarter" idx="12"/>
          </p:nvPr>
        </p:nvSpPr>
        <p:spPr/>
        <p:txBody>
          <a:bodyPr/>
          <a:lstStyle/>
          <a:p>
            <a:fld id="{BA0EE811-478C-4958-8104-2A70B5A19611}" type="slidenum">
              <a:rPr lang="en-GB" smtClean="0"/>
              <a:t>‹#›</a:t>
            </a:fld>
            <a:endParaRPr lang="en-GB"/>
          </a:p>
        </p:txBody>
      </p:sp>
    </p:spTree>
    <p:extLst>
      <p:ext uri="{BB962C8B-B14F-4D97-AF65-F5344CB8AC3E}">
        <p14:creationId xmlns:p14="http://schemas.microsoft.com/office/powerpoint/2010/main" val="3111712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1000">
              <a:schemeClr val="bg1">
                <a:lumMod val="95000"/>
              </a:schemeClr>
            </a:gs>
            <a:gs pos="0">
              <a:schemeClr val="accent1">
                <a:lumMod val="20000"/>
                <a:lumOff val="80000"/>
              </a:schemeClr>
            </a:gs>
            <a:gs pos="100000">
              <a:schemeClr val="accent1">
                <a:lumMod val="40000"/>
                <a:lumOff val="6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Year 5</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0EE811-478C-4958-8104-2A70B5A19611}" type="slidenum">
              <a:rPr lang="en-GB" smtClean="0"/>
              <a:t>‹#›</a:t>
            </a:fld>
            <a:endParaRPr lang="en-GB"/>
          </a:p>
        </p:txBody>
      </p:sp>
    </p:spTree>
    <p:extLst>
      <p:ext uri="{BB962C8B-B14F-4D97-AF65-F5344CB8AC3E}">
        <p14:creationId xmlns:p14="http://schemas.microsoft.com/office/powerpoint/2010/main" val="41282761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1000">
              <a:schemeClr val="bg1">
                <a:lumMod val="95000"/>
              </a:schemeClr>
            </a:gs>
            <a:gs pos="0">
              <a:schemeClr val="accent1">
                <a:lumMod val="20000"/>
                <a:lumOff val="80000"/>
              </a:schemeClr>
            </a:gs>
            <a:gs pos="100000">
              <a:schemeClr val="accent1">
                <a:lumMod val="40000"/>
                <a:lumOff val="6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solidFill>
                  <a:prstClr val="black">
                    <a:tint val="75000"/>
                  </a:prstClr>
                </a:solidFill>
              </a:rPr>
              <a:t>Year 5</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8818818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GB"/>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a:t>
            </a:fld>
            <a:endParaRPr lang="en-GB" dirty="0"/>
          </a:p>
        </p:txBody>
      </p:sp>
      <p:pic>
        <p:nvPicPr>
          <p:cNvPr id="5" name="Picture 4"/>
          <p:cNvPicPr>
            <a:picLocks noChangeAspect="1"/>
          </p:cNvPicPr>
          <p:nvPr/>
        </p:nvPicPr>
        <p:blipFill>
          <a:blip r:embed="rId2"/>
          <a:stretch>
            <a:fillRect/>
          </a:stretch>
        </p:blipFill>
        <p:spPr>
          <a:xfrm>
            <a:off x="816409" y="316662"/>
            <a:ext cx="7458075" cy="5495925"/>
          </a:xfrm>
          <a:prstGeom prst="rect">
            <a:avLst/>
          </a:prstGeom>
        </p:spPr>
      </p:pic>
    </p:spTree>
    <p:extLst>
      <p:ext uri="{BB962C8B-B14F-4D97-AF65-F5344CB8AC3E}">
        <p14:creationId xmlns:p14="http://schemas.microsoft.com/office/powerpoint/2010/main" val="2531469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GB"/>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10</a:t>
            </a:fld>
            <a:endParaRPr lang="en-GB" dirty="0"/>
          </a:p>
        </p:txBody>
      </p:sp>
      <p:pic>
        <p:nvPicPr>
          <p:cNvPr id="5" name="Picture 4"/>
          <p:cNvPicPr>
            <a:picLocks noChangeAspect="1"/>
          </p:cNvPicPr>
          <p:nvPr/>
        </p:nvPicPr>
        <p:blipFill>
          <a:blip r:embed="rId2"/>
          <a:stretch>
            <a:fillRect/>
          </a:stretch>
        </p:blipFill>
        <p:spPr>
          <a:xfrm>
            <a:off x="1375612" y="1212012"/>
            <a:ext cx="2809875" cy="4600575"/>
          </a:xfrm>
          <a:prstGeom prst="rect">
            <a:avLst/>
          </a:prstGeom>
        </p:spPr>
      </p:pic>
      <p:pic>
        <p:nvPicPr>
          <p:cNvPr id="6" name="Picture 5"/>
          <p:cNvPicPr>
            <a:picLocks noChangeAspect="1"/>
          </p:cNvPicPr>
          <p:nvPr/>
        </p:nvPicPr>
        <p:blipFill>
          <a:blip r:embed="rId3"/>
          <a:stretch>
            <a:fillRect/>
          </a:stretch>
        </p:blipFill>
        <p:spPr>
          <a:xfrm>
            <a:off x="4478657" y="1604432"/>
            <a:ext cx="3733800" cy="3648075"/>
          </a:xfrm>
          <a:prstGeom prst="rect">
            <a:avLst/>
          </a:prstGeom>
        </p:spPr>
      </p:pic>
      <p:sp>
        <p:nvSpPr>
          <p:cNvPr id="7" name="Rectangle 6"/>
          <p:cNvSpPr/>
          <p:nvPr/>
        </p:nvSpPr>
        <p:spPr>
          <a:xfrm>
            <a:off x="1231695" y="287892"/>
            <a:ext cx="3218317" cy="369332"/>
          </a:xfrm>
          <a:prstGeom prst="rect">
            <a:avLst/>
          </a:prstGeom>
        </p:spPr>
        <p:txBody>
          <a:bodyPr wrap="none">
            <a:spAutoFit/>
          </a:bodyPr>
          <a:lstStyle/>
          <a:p>
            <a:r>
              <a:rPr lang="en-GB" b="1" dirty="0">
                <a:latin typeface="Calibri" panose="020F0502020204030204" pitchFamily="34" charset="0"/>
                <a:ea typeface="Times New Roman" panose="02020603050405020304" pitchFamily="18" charset="0"/>
              </a:rPr>
              <a:t>Extension for </a:t>
            </a:r>
            <a:r>
              <a:rPr lang="en-GB" b="1" dirty="0" smtClean="0">
                <a:latin typeface="Calibri" panose="020F0502020204030204" pitchFamily="34" charset="0"/>
                <a:ea typeface="Times New Roman" panose="02020603050405020304" pitchFamily="18" charset="0"/>
              </a:rPr>
              <a:t>Purple  </a:t>
            </a:r>
            <a:r>
              <a:rPr lang="en-GB" b="1" dirty="0">
                <a:latin typeface="Calibri" panose="020F0502020204030204" pitchFamily="34" charset="0"/>
                <a:ea typeface="Times New Roman" panose="02020603050405020304" pitchFamily="18" charset="0"/>
              </a:rPr>
              <a:t>and </a:t>
            </a:r>
            <a:r>
              <a:rPr lang="en-GB" b="1" dirty="0" smtClean="0">
                <a:latin typeface="Calibri" panose="020F0502020204030204" pitchFamily="34" charset="0"/>
                <a:ea typeface="Times New Roman" panose="02020603050405020304" pitchFamily="18" charset="0"/>
              </a:rPr>
              <a:t>Green</a:t>
            </a:r>
            <a:endParaRPr lang="en-GB" dirty="0"/>
          </a:p>
        </p:txBody>
      </p:sp>
    </p:spTree>
    <p:extLst>
      <p:ext uri="{BB962C8B-B14F-4D97-AF65-F5344CB8AC3E}">
        <p14:creationId xmlns:p14="http://schemas.microsoft.com/office/powerpoint/2010/main" val="2401136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2" descr="Image result for hamilton trust"/>
          <p:cNvSpPr>
            <a:spLocks noChangeAspect="1" noChangeArrowheads="1"/>
          </p:cNvSpPr>
          <p:nvPr/>
        </p:nvSpPr>
        <p:spPr bwMode="auto">
          <a:xfrm>
            <a:off x="116681" y="74890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1350"/>
          </a:p>
        </p:txBody>
      </p:sp>
      <p:sp>
        <p:nvSpPr>
          <p:cNvPr id="8" name="AutoShape 4" descr="Image result for hamilton trust"/>
          <p:cNvSpPr>
            <a:spLocks noChangeAspect="1" noChangeArrowheads="1"/>
          </p:cNvSpPr>
          <p:nvPr/>
        </p:nvSpPr>
        <p:spPr bwMode="auto">
          <a:xfrm>
            <a:off x="230981" y="86320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1350"/>
          </a:p>
        </p:txBody>
      </p:sp>
      <p:sp>
        <p:nvSpPr>
          <p:cNvPr id="9" name="AutoShape 8" descr="Image result for hamilton trust"/>
          <p:cNvSpPr>
            <a:spLocks noChangeAspect="1" noChangeArrowheads="1"/>
          </p:cNvSpPr>
          <p:nvPr/>
        </p:nvSpPr>
        <p:spPr bwMode="auto">
          <a:xfrm>
            <a:off x="345281" y="97750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1350"/>
          </a:p>
        </p:txBody>
      </p:sp>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11</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5</a:t>
            </a:r>
            <a:endParaRPr lang="en-GB" dirty="0"/>
          </a:p>
        </p:txBody>
      </p:sp>
      <p:pic>
        <p:nvPicPr>
          <p:cNvPr id="4" name="Picture 3"/>
          <p:cNvPicPr>
            <a:picLocks noChangeAspect="1"/>
          </p:cNvPicPr>
          <p:nvPr/>
        </p:nvPicPr>
        <p:blipFill>
          <a:blip r:embed="rId3"/>
          <a:stretch>
            <a:fillRect/>
          </a:stretch>
        </p:blipFill>
        <p:spPr>
          <a:xfrm>
            <a:off x="265349" y="597159"/>
            <a:ext cx="8311913" cy="5465503"/>
          </a:xfrm>
          <a:prstGeom prst="rect">
            <a:avLst/>
          </a:prstGeom>
        </p:spPr>
      </p:pic>
      <p:sp>
        <p:nvSpPr>
          <p:cNvPr id="5" name="Rectangle 4"/>
          <p:cNvSpPr/>
          <p:nvPr/>
        </p:nvSpPr>
        <p:spPr>
          <a:xfrm>
            <a:off x="457087" y="107779"/>
            <a:ext cx="925574" cy="369332"/>
          </a:xfrm>
          <a:prstGeom prst="rect">
            <a:avLst/>
          </a:prstGeom>
        </p:spPr>
        <p:txBody>
          <a:bodyPr wrap="none">
            <a:spAutoFit/>
          </a:bodyPr>
          <a:lstStyle/>
          <a:p>
            <a:r>
              <a:rPr lang="en-GB" b="1" dirty="0">
                <a:solidFill>
                  <a:srgbClr val="FFFF00"/>
                </a:solidFill>
                <a:latin typeface="Calibri" panose="020F0502020204030204" pitchFamily="34" charset="0"/>
                <a:ea typeface="Times New Roman" panose="02020603050405020304" pitchFamily="18" charset="0"/>
              </a:rPr>
              <a:t>Yellow: </a:t>
            </a:r>
            <a:endParaRPr lang="en-GB" dirty="0"/>
          </a:p>
        </p:txBody>
      </p:sp>
    </p:spTree>
    <p:extLst>
      <p:ext uri="{BB962C8B-B14F-4D97-AF65-F5344CB8AC3E}">
        <p14:creationId xmlns:p14="http://schemas.microsoft.com/office/powerpoint/2010/main" val="662631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12</a:t>
            </a:fld>
            <a:endParaRPr lang="en-GB" dirty="0"/>
          </a:p>
        </p:txBody>
      </p:sp>
      <p:pic>
        <p:nvPicPr>
          <p:cNvPr id="5" name="Picture 4"/>
          <p:cNvPicPr>
            <a:picLocks noChangeAspect="1"/>
          </p:cNvPicPr>
          <p:nvPr/>
        </p:nvPicPr>
        <p:blipFill>
          <a:blip r:embed="rId2"/>
          <a:stretch>
            <a:fillRect/>
          </a:stretch>
        </p:blipFill>
        <p:spPr>
          <a:xfrm>
            <a:off x="148116" y="886228"/>
            <a:ext cx="8886825" cy="819150"/>
          </a:xfrm>
          <a:prstGeom prst="rect">
            <a:avLst/>
          </a:prstGeom>
        </p:spPr>
      </p:pic>
      <p:sp>
        <p:nvSpPr>
          <p:cNvPr id="6" name="Rectangle 5"/>
          <p:cNvSpPr/>
          <p:nvPr/>
        </p:nvSpPr>
        <p:spPr>
          <a:xfrm>
            <a:off x="471738" y="258538"/>
            <a:ext cx="1818383" cy="369332"/>
          </a:xfrm>
          <a:prstGeom prst="rect">
            <a:avLst/>
          </a:prstGeom>
        </p:spPr>
        <p:txBody>
          <a:bodyPr wrap="none">
            <a:spAutoFit/>
          </a:bodyPr>
          <a:lstStyle/>
          <a:p>
            <a:r>
              <a:rPr lang="en-GB" b="1" dirty="0">
                <a:solidFill>
                  <a:srgbClr val="FF6600"/>
                </a:solidFill>
                <a:latin typeface="Calibri" panose="020F0502020204030204" pitchFamily="34" charset="0"/>
                <a:ea typeface="Times New Roman" panose="02020603050405020304" pitchFamily="18" charset="0"/>
              </a:rPr>
              <a:t>Orange </a:t>
            </a:r>
            <a:r>
              <a:rPr lang="en-GB" dirty="0">
                <a:latin typeface="Calibri" panose="020F0502020204030204" pitchFamily="34" charset="0"/>
                <a:ea typeface="Times New Roman" panose="02020603050405020304" pitchFamily="18" charset="0"/>
              </a:rPr>
              <a:t>and</a:t>
            </a:r>
            <a:r>
              <a:rPr lang="en-GB" b="1" dirty="0">
                <a:latin typeface="Calibri" panose="020F0502020204030204" pitchFamily="34" charset="0"/>
                <a:ea typeface="Times New Roman" panose="02020603050405020304" pitchFamily="18" charset="0"/>
              </a:rPr>
              <a:t> </a:t>
            </a:r>
            <a:r>
              <a:rPr lang="en-GB" b="1" dirty="0">
                <a:solidFill>
                  <a:srgbClr val="C00000"/>
                </a:solidFill>
                <a:latin typeface="Calibri" panose="020F0502020204030204" pitchFamily="34" charset="0"/>
                <a:ea typeface="Times New Roman" panose="02020603050405020304" pitchFamily="18" charset="0"/>
              </a:rPr>
              <a:t>Red: </a:t>
            </a:r>
            <a:endParaRPr lang="en-GB" dirty="0"/>
          </a:p>
        </p:txBody>
      </p:sp>
      <p:pic>
        <p:nvPicPr>
          <p:cNvPr id="8" name="Picture 7"/>
          <p:cNvPicPr>
            <a:picLocks noChangeAspect="1"/>
          </p:cNvPicPr>
          <p:nvPr/>
        </p:nvPicPr>
        <p:blipFill>
          <a:blip r:embed="rId3"/>
          <a:stretch>
            <a:fillRect/>
          </a:stretch>
        </p:blipFill>
        <p:spPr>
          <a:xfrm>
            <a:off x="148117" y="1705378"/>
            <a:ext cx="8881586" cy="2654603"/>
          </a:xfrm>
          <a:prstGeom prst="rect">
            <a:avLst/>
          </a:prstGeom>
        </p:spPr>
      </p:pic>
      <p:pic>
        <p:nvPicPr>
          <p:cNvPr id="9" name="Picture 8"/>
          <p:cNvPicPr>
            <a:picLocks noChangeAspect="1"/>
          </p:cNvPicPr>
          <p:nvPr/>
        </p:nvPicPr>
        <p:blipFill>
          <a:blip r:embed="rId4"/>
          <a:stretch>
            <a:fillRect/>
          </a:stretch>
        </p:blipFill>
        <p:spPr>
          <a:xfrm>
            <a:off x="148116" y="4359982"/>
            <a:ext cx="8881586" cy="2189956"/>
          </a:xfrm>
          <a:prstGeom prst="rect">
            <a:avLst/>
          </a:prstGeom>
        </p:spPr>
      </p:pic>
    </p:spTree>
    <p:extLst>
      <p:ext uri="{BB962C8B-B14F-4D97-AF65-F5344CB8AC3E}">
        <p14:creationId xmlns:p14="http://schemas.microsoft.com/office/powerpoint/2010/main" val="4265481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13</a:t>
            </a:fld>
            <a:endParaRPr lang="en-GB" dirty="0"/>
          </a:p>
        </p:txBody>
      </p:sp>
      <p:sp>
        <p:nvSpPr>
          <p:cNvPr id="5" name="Rectangle 4"/>
          <p:cNvSpPr/>
          <p:nvPr/>
        </p:nvSpPr>
        <p:spPr>
          <a:xfrm>
            <a:off x="471738" y="258538"/>
            <a:ext cx="1818383" cy="369332"/>
          </a:xfrm>
          <a:prstGeom prst="rect">
            <a:avLst/>
          </a:prstGeom>
        </p:spPr>
        <p:txBody>
          <a:bodyPr wrap="none">
            <a:spAutoFit/>
          </a:bodyPr>
          <a:lstStyle/>
          <a:p>
            <a:r>
              <a:rPr lang="en-GB" b="1" dirty="0">
                <a:solidFill>
                  <a:srgbClr val="FF6600"/>
                </a:solidFill>
                <a:latin typeface="Calibri" panose="020F0502020204030204" pitchFamily="34" charset="0"/>
                <a:ea typeface="Times New Roman" panose="02020603050405020304" pitchFamily="18" charset="0"/>
              </a:rPr>
              <a:t>Orange </a:t>
            </a:r>
            <a:r>
              <a:rPr lang="en-GB" dirty="0">
                <a:latin typeface="Calibri" panose="020F0502020204030204" pitchFamily="34" charset="0"/>
                <a:ea typeface="Times New Roman" panose="02020603050405020304" pitchFamily="18" charset="0"/>
              </a:rPr>
              <a:t>and</a:t>
            </a:r>
            <a:r>
              <a:rPr lang="en-GB" b="1" dirty="0">
                <a:latin typeface="Calibri" panose="020F0502020204030204" pitchFamily="34" charset="0"/>
                <a:ea typeface="Times New Roman" panose="02020603050405020304" pitchFamily="18" charset="0"/>
              </a:rPr>
              <a:t> </a:t>
            </a:r>
            <a:r>
              <a:rPr lang="en-GB" b="1" dirty="0">
                <a:solidFill>
                  <a:srgbClr val="C00000"/>
                </a:solidFill>
                <a:latin typeface="Calibri" panose="020F0502020204030204" pitchFamily="34" charset="0"/>
                <a:ea typeface="Times New Roman" panose="02020603050405020304" pitchFamily="18" charset="0"/>
              </a:rPr>
              <a:t>Red: </a:t>
            </a:r>
            <a:endParaRPr lang="en-GB" dirty="0"/>
          </a:p>
        </p:txBody>
      </p:sp>
      <p:pic>
        <p:nvPicPr>
          <p:cNvPr id="6" name="Picture 5"/>
          <p:cNvPicPr>
            <a:picLocks noChangeAspect="1"/>
          </p:cNvPicPr>
          <p:nvPr/>
        </p:nvPicPr>
        <p:blipFill>
          <a:blip r:embed="rId2"/>
          <a:stretch>
            <a:fillRect/>
          </a:stretch>
        </p:blipFill>
        <p:spPr>
          <a:xfrm>
            <a:off x="0" y="762000"/>
            <a:ext cx="9029702" cy="5334000"/>
          </a:xfrm>
          <a:prstGeom prst="rect">
            <a:avLst/>
          </a:prstGeom>
        </p:spPr>
      </p:pic>
    </p:spTree>
    <p:extLst>
      <p:ext uri="{BB962C8B-B14F-4D97-AF65-F5344CB8AC3E}">
        <p14:creationId xmlns:p14="http://schemas.microsoft.com/office/powerpoint/2010/main" val="2679501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GB"/>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14</a:t>
            </a:fld>
            <a:endParaRPr lang="en-GB" dirty="0"/>
          </a:p>
        </p:txBody>
      </p:sp>
      <p:pic>
        <p:nvPicPr>
          <p:cNvPr id="5" name="Picture 4"/>
          <p:cNvPicPr>
            <a:picLocks noChangeAspect="1"/>
          </p:cNvPicPr>
          <p:nvPr/>
        </p:nvPicPr>
        <p:blipFill>
          <a:blip r:embed="rId2"/>
          <a:stretch>
            <a:fillRect/>
          </a:stretch>
        </p:blipFill>
        <p:spPr>
          <a:xfrm>
            <a:off x="412829" y="1080796"/>
            <a:ext cx="8616873" cy="3949693"/>
          </a:xfrm>
          <a:prstGeom prst="rect">
            <a:avLst/>
          </a:prstGeom>
        </p:spPr>
      </p:pic>
      <p:sp>
        <p:nvSpPr>
          <p:cNvPr id="6" name="Rectangle 5"/>
          <p:cNvSpPr/>
          <p:nvPr/>
        </p:nvSpPr>
        <p:spPr>
          <a:xfrm>
            <a:off x="680213" y="1227453"/>
            <a:ext cx="1167248" cy="369332"/>
          </a:xfrm>
          <a:prstGeom prst="rect">
            <a:avLst/>
          </a:prstGeom>
          <a:solidFill>
            <a:srgbClr val="85F45E"/>
          </a:solidFill>
        </p:spPr>
        <p:txBody>
          <a:bodyPr wrap="square">
            <a:spAutoFit/>
          </a:bodyPr>
          <a:lstStyle/>
          <a:p>
            <a:r>
              <a:rPr lang="en-GB" b="1" dirty="0">
                <a:solidFill>
                  <a:srgbClr val="FFFF00"/>
                </a:solidFill>
                <a:latin typeface="Calibri" panose="020F0502020204030204" pitchFamily="34" charset="0"/>
                <a:ea typeface="Times New Roman" panose="02020603050405020304" pitchFamily="18" charset="0"/>
              </a:rPr>
              <a:t>Yellow: </a:t>
            </a:r>
            <a:endParaRPr lang="en-GB" dirty="0"/>
          </a:p>
        </p:txBody>
      </p:sp>
    </p:spTree>
    <p:extLst>
      <p:ext uri="{BB962C8B-B14F-4D97-AF65-F5344CB8AC3E}">
        <p14:creationId xmlns:p14="http://schemas.microsoft.com/office/powerpoint/2010/main" val="4151528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GB"/>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15</a:t>
            </a:fld>
            <a:endParaRPr lang="en-GB" dirty="0"/>
          </a:p>
        </p:txBody>
      </p:sp>
      <p:pic>
        <p:nvPicPr>
          <p:cNvPr id="5" name="Picture 4"/>
          <p:cNvPicPr>
            <a:picLocks noChangeAspect="1"/>
          </p:cNvPicPr>
          <p:nvPr/>
        </p:nvPicPr>
        <p:blipFill>
          <a:blip r:embed="rId2"/>
          <a:stretch>
            <a:fillRect/>
          </a:stretch>
        </p:blipFill>
        <p:spPr>
          <a:xfrm>
            <a:off x="372455" y="671804"/>
            <a:ext cx="8211707" cy="5391367"/>
          </a:xfrm>
          <a:prstGeom prst="rect">
            <a:avLst/>
          </a:prstGeom>
        </p:spPr>
      </p:pic>
      <p:sp>
        <p:nvSpPr>
          <p:cNvPr id="6" name="Rectangle 5"/>
          <p:cNvSpPr/>
          <p:nvPr/>
        </p:nvSpPr>
        <p:spPr>
          <a:xfrm>
            <a:off x="701693" y="826077"/>
            <a:ext cx="1145768" cy="369332"/>
          </a:xfrm>
          <a:prstGeom prst="rect">
            <a:avLst/>
          </a:prstGeom>
          <a:solidFill>
            <a:srgbClr val="F7B635"/>
          </a:solidFill>
        </p:spPr>
        <p:txBody>
          <a:bodyPr wrap="square">
            <a:spAutoFit/>
          </a:bodyPr>
          <a:lstStyle/>
          <a:p>
            <a:r>
              <a:rPr lang="en-GB" b="1" dirty="0">
                <a:solidFill>
                  <a:srgbClr val="00B050"/>
                </a:solidFill>
                <a:latin typeface="Calibri" panose="020F0502020204030204" pitchFamily="34" charset="0"/>
                <a:ea typeface="Times New Roman" panose="02020603050405020304" pitchFamily="18" charset="0"/>
              </a:rPr>
              <a:t>Green:</a:t>
            </a:r>
            <a:r>
              <a:rPr lang="en-GB" dirty="0">
                <a:solidFill>
                  <a:srgbClr val="00B050"/>
                </a:solidFill>
                <a:latin typeface="Calibri" panose="020F0502020204030204" pitchFamily="34" charset="0"/>
                <a:ea typeface="Times New Roman" panose="02020603050405020304" pitchFamily="18" charset="0"/>
              </a:rPr>
              <a:t> </a:t>
            </a:r>
            <a:endParaRPr lang="en-GB" dirty="0"/>
          </a:p>
        </p:txBody>
      </p:sp>
    </p:spTree>
    <p:extLst>
      <p:ext uri="{BB962C8B-B14F-4D97-AF65-F5344CB8AC3E}">
        <p14:creationId xmlns:p14="http://schemas.microsoft.com/office/powerpoint/2010/main" val="2901708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2</a:t>
            </a:fld>
            <a:endParaRPr lang="en-GB" dirty="0"/>
          </a:p>
        </p:txBody>
      </p:sp>
      <p:pic>
        <p:nvPicPr>
          <p:cNvPr id="5" name="Picture 4"/>
          <p:cNvPicPr>
            <a:picLocks noChangeAspect="1"/>
          </p:cNvPicPr>
          <p:nvPr/>
        </p:nvPicPr>
        <p:blipFill>
          <a:blip r:embed="rId2"/>
          <a:stretch>
            <a:fillRect/>
          </a:stretch>
        </p:blipFill>
        <p:spPr>
          <a:xfrm>
            <a:off x="320040" y="173296"/>
            <a:ext cx="8260079" cy="5663624"/>
          </a:xfrm>
          <a:prstGeom prst="rect">
            <a:avLst/>
          </a:prstGeom>
        </p:spPr>
      </p:pic>
    </p:spTree>
    <p:extLst>
      <p:ext uri="{BB962C8B-B14F-4D97-AF65-F5344CB8AC3E}">
        <p14:creationId xmlns:p14="http://schemas.microsoft.com/office/powerpoint/2010/main" val="23988167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3</a:t>
            </a:fld>
            <a:endParaRPr lang="en-GB" dirty="0"/>
          </a:p>
        </p:txBody>
      </p:sp>
      <p:pic>
        <p:nvPicPr>
          <p:cNvPr id="5" name="Picture 4"/>
          <p:cNvPicPr/>
          <p:nvPr/>
        </p:nvPicPr>
        <p:blipFill>
          <a:blip r:embed="rId2"/>
          <a:stretch>
            <a:fillRect/>
          </a:stretch>
        </p:blipFill>
        <p:spPr>
          <a:xfrm>
            <a:off x="1143000" y="485192"/>
            <a:ext cx="6857999" cy="4030824"/>
          </a:xfrm>
          <a:prstGeom prst="rect">
            <a:avLst/>
          </a:prstGeom>
        </p:spPr>
      </p:pic>
    </p:spTree>
    <p:extLst>
      <p:ext uri="{BB962C8B-B14F-4D97-AF65-F5344CB8AC3E}">
        <p14:creationId xmlns:p14="http://schemas.microsoft.com/office/powerpoint/2010/main" val="3072716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48517931"/>
              </p:ext>
            </p:extLst>
          </p:nvPr>
        </p:nvGraphicFramePr>
        <p:xfrm>
          <a:off x="701974" y="1931422"/>
          <a:ext cx="7746720" cy="767080"/>
        </p:xfrm>
        <a:graphic>
          <a:graphicData uri="http://schemas.openxmlformats.org/drawingml/2006/table">
            <a:tbl>
              <a:tblPr firstRow="1" bandRow="1">
                <a:tableStyleId>{5C22544A-7EE6-4342-B048-85BDC9FD1C3A}</a:tableStyleId>
              </a:tblPr>
              <a:tblGrid>
                <a:gridCol w="1291120">
                  <a:extLst>
                    <a:ext uri="{9D8B030D-6E8A-4147-A177-3AD203B41FA5}">
                      <a16:colId xmlns:a16="http://schemas.microsoft.com/office/drawing/2014/main" val="20000"/>
                    </a:ext>
                  </a:extLst>
                </a:gridCol>
                <a:gridCol w="1291120">
                  <a:extLst>
                    <a:ext uri="{9D8B030D-6E8A-4147-A177-3AD203B41FA5}">
                      <a16:colId xmlns:a16="http://schemas.microsoft.com/office/drawing/2014/main" val="20001"/>
                    </a:ext>
                  </a:extLst>
                </a:gridCol>
                <a:gridCol w="1291120">
                  <a:extLst>
                    <a:ext uri="{9D8B030D-6E8A-4147-A177-3AD203B41FA5}">
                      <a16:colId xmlns:a16="http://schemas.microsoft.com/office/drawing/2014/main" val="20002"/>
                    </a:ext>
                  </a:extLst>
                </a:gridCol>
                <a:gridCol w="1291120">
                  <a:extLst>
                    <a:ext uri="{9D8B030D-6E8A-4147-A177-3AD203B41FA5}">
                      <a16:colId xmlns:a16="http://schemas.microsoft.com/office/drawing/2014/main" val="20003"/>
                    </a:ext>
                  </a:extLst>
                </a:gridCol>
                <a:gridCol w="1291120">
                  <a:extLst>
                    <a:ext uri="{9D8B030D-6E8A-4147-A177-3AD203B41FA5}">
                      <a16:colId xmlns:a16="http://schemas.microsoft.com/office/drawing/2014/main" val="20004"/>
                    </a:ext>
                  </a:extLst>
                </a:gridCol>
                <a:gridCol w="1291120">
                  <a:extLst>
                    <a:ext uri="{9D8B030D-6E8A-4147-A177-3AD203B41FA5}">
                      <a16:colId xmlns:a16="http://schemas.microsoft.com/office/drawing/2014/main" val="20005"/>
                    </a:ext>
                  </a:extLst>
                </a:gridCol>
              </a:tblGrid>
              <a:tr h="370840">
                <a:tc gridSpan="6">
                  <a:txBody>
                    <a:bodyPr/>
                    <a:lstStyle/>
                    <a:p>
                      <a:pPr algn="ctr"/>
                      <a:r>
                        <a:rPr lang="en-GB" sz="2000" b="1" dirty="0">
                          <a:solidFill>
                            <a:schemeClr val="tx1"/>
                          </a:solidFill>
                        </a:rPr>
                        <a:t>132</a:t>
                      </a:r>
                      <a:endParaRPr lang="en-GB"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a:p>
                  </a:txBody>
                  <a:tcPr/>
                </a:tc>
                <a:tc hMerge="1">
                  <a:txBody>
                    <a:bodyPr/>
                    <a:lstStyle/>
                    <a:p>
                      <a:endParaRPr lang="en-GB" dirty="0"/>
                    </a:p>
                  </a:txBody>
                  <a:tcPr/>
                </a:tc>
                <a:extLst>
                  <a:ext uri="{0D108BD9-81ED-4DB2-BD59-A6C34878D82A}">
                    <a16:rowId xmlns:a16="http://schemas.microsoft.com/office/drawing/2014/main" val="10000"/>
                  </a:ext>
                </a:extLst>
              </a:tr>
              <a:tr h="370840">
                <a:tc>
                  <a:txBody>
                    <a:bodyPr/>
                    <a:lstStyle/>
                    <a:p>
                      <a:pPr algn="ctr"/>
                      <a:endParaRPr lang="en-GB"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endParaRPr lang="en-GB"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endParaRPr lang="en-GB"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endParaRPr lang="en-GB"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endParaRPr lang="en-GB"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a:endParaRPr lang="en-GB"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7" name="AutoShape 2" descr="Image result for hamilton trust"/>
          <p:cNvSpPr>
            <a:spLocks noChangeAspect="1" noChangeArrowheads="1"/>
          </p:cNvSpPr>
          <p:nvPr/>
        </p:nvSpPr>
        <p:spPr bwMode="auto">
          <a:xfrm>
            <a:off x="116681" y="74890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AutoShape 4" descr="Image result for hamilton trust"/>
          <p:cNvSpPr>
            <a:spLocks noChangeAspect="1" noChangeArrowheads="1"/>
          </p:cNvSpPr>
          <p:nvPr/>
        </p:nvSpPr>
        <p:spPr bwMode="auto">
          <a:xfrm>
            <a:off x="230981" y="86320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AutoShape 8" descr="Image result for hamilton trust"/>
          <p:cNvSpPr>
            <a:spLocks noChangeAspect="1" noChangeArrowheads="1"/>
          </p:cNvSpPr>
          <p:nvPr/>
        </p:nvSpPr>
        <p:spPr bwMode="auto">
          <a:xfrm>
            <a:off x="345281" y="97750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5</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573881" y="138645"/>
            <a:ext cx="8130503"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EA7600"/>
              </a:buClr>
              <a:buSzPct val="120000"/>
              <a:buFontTx/>
              <a:buNone/>
              <a:tabLst/>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3: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Find non-unit fractions of amounts.</a:t>
            </a:r>
          </a:p>
        </p:txBody>
      </p:sp>
      <p:sp>
        <p:nvSpPr>
          <p:cNvPr id="3" name="Rectangle 2">
            <a:extLst>
              <a:ext uri="{FF2B5EF4-FFF2-40B4-BE49-F238E27FC236}">
                <a16:creationId xmlns:a16="http://schemas.microsoft.com/office/drawing/2014/main" id="{FFD56CCF-E9F8-4266-AD3F-2EF79A8D88B9}"/>
              </a:ext>
            </a:extLst>
          </p:cNvPr>
          <p:cNvSpPr/>
          <p:nvPr/>
        </p:nvSpPr>
        <p:spPr>
          <a:xfrm>
            <a:off x="1534435" y="975271"/>
            <a:ext cx="1393330" cy="461665"/>
          </a:xfrm>
          <a:prstGeom prst="rect">
            <a:avLst/>
          </a:prstGeom>
        </p:spPr>
        <p:txBody>
          <a:bodyPr wrap="none">
            <a:spAutoFit/>
          </a:bodyPr>
          <a:lstStyle/>
          <a:p>
            <a:r>
              <a:rPr lang="en-GB" sz="2400" b="1" baseline="30000" dirty="0">
                <a:solidFill>
                  <a:schemeClr val="accent1"/>
                </a:solidFill>
                <a:latin typeface="Calibri" panose="020F0502020204030204" pitchFamily="34" charset="0"/>
                <a:ea typeface="Times New Roman" panose="02020603050405020304" pitchFamily="18" charset="0"/>
                <a:cs typeface="Calibri" panose="020F0502020204030204" pitchFamily="34" charset="0"/>
              </a:rPr>
              <a:t>5</a:t>
            </a:r>
            <a:r>
              <a:rPr lang="en-GB" sz="2400" b="1" dirty="0">
                <a:solidFill>
                  <a:schemeClr val="accent1"/>
                </a:solidFill>
                <a:latin typeface="Calibri" panose="020F0502020204030204" pitchFamily="34" charset="0"/>
                <a:ea typeface="Times New Roman" panose="02020603050405020304" pitchFamily="18" charset="0"/>
                <a:cs typeface="Calibri" panose="020F0502020204030204" pitchFamily="34" charset="0"/>
              </a:rPr>
              <a:t>/</a:t>
            </a:r>
            <a:r>
              <a:rPr lang="en-GB" sz="2400" b="1" baseline="-25000" dirty="0">
                <a:solidFill>
                  <a:schemeClr val="accent1"/>
                </a:solidFill>
                <a:latin typeface="Calibri" panose="020F0502020204030204" pitchFamily="34" charset="0"/>
                <a:ea typeface="Times New Roman" panose="02020603050405020304" pitchFamily="18" charset="0"/>
                <a:cs typeface="Calibri" panose="020F0502020204030204" pitchFamily="34" charset="0"/>
              </a:rPr>
              <a:t>6</a:t>
            </a:r>
            <a:r>
              <a:rPr lang="en-GB" sz="2400" b="1" dirty="0">
                <a:solidFill>
                  <a:schemeClr val="accent1"/>
                </a:solidFill>
                <a:latin typeface="Calibri" panose="020F0502020204030204" pitchFamily="34" charset="0"/>
                <a:ea typeface="Times New Roman" panose="02020603050405020304" pitchFamily="18" charset="0"/>
                <a:cs typeface="Calibri" panose="020F0502020204030204" pitchFamily="34" charset="0"/>
              </a:rPr>
              <a:t> of 132</a:t>
            </a:r>
            <a:endParaRPr lang="en-GB" sz="2400" b="1" dirty="0">
              <a:solidFill>
                <a:schemeClr val="accent1"/>
              </a:solidFill>
            </a:endParaRPr>
          </a:p>
        </p:txBody>
      </p:sp>
      <p:grpSp>
        <p:nvGrpSpPr>
          <p:cNvPr id="15" name="Group 14">
            <a:extLst>
              <a:ext uri="{FF2B5EF4-FFF2-40B4-BE49-F238E27FC236}">
                <a16:creationId xmlns:a16="http://schemas.microsoft.com/office/drawing/2014/main" id="{B3C69F5A-D25A-4554-A015-D201413B0E10}"/>
              </a:ext>
            </a:extLst>
          </p:cNvPr>
          <p:cNvGrpSpPr/>
          <p:nvPr/>
        </p:nvGrpSpPr>
        <p:grpSpPr>
          <a:xfrm>
            <a:off x="4606513" y="538755"/>
            <a:ext cx="2882347" cy="1027832"/>
            <a:chOff x="817087" y="4218353"/>
            <a:chExt cx="3843129" cy="1163807"/>
          </a:xfrm>
        </p:grpSpPr>
        <p:sp>
          <p:nvSpPr>
            <p:cNvPr id="16" name="Speech Bubble: Rectangle with Corners Rounded 15">
              <a:extLst>
                <a:ext uri="{FF2B5EF4-FFF2-40B4-BE49-F238E27FC236}">
                  <a16:creationId xmlns:a16="http://schemas.microsoft.com/office/drawing/2014/main" id="{B7BC280E-44A0-4EF7-82A5-2C2BB29F98A2}"/>
                </a:ext>
              </a:extLst>
            </p:cNvPr>
            <p:cNvSpPr/>
            <p:nvPr/>
          </p:nvSpPr>
          <p:spPr>
            <a:xfrm>
              <a:off x="817087" y="4609824"/>
              <a:ext cx="3843129" cy="772336"/>
            </a:xfrm>
            <a:prstGeom prst="wedgeRoundRectCallout">
              <a:avLst>
                <a:gd name="adj1" fmla="val -69007"/>
                <a:gd name="adj2" fmla="val 812"/>
                <a:gd name="adj3" fmla="val 16667"/>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6350" cap="flat" cmpd="sng" algn="ctr">
              <a:solidFill>
                <a:srgbClr val="5B9BD5"/>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253746"/>
                  </a:solidFill>
                  <a:effectLst/>
                  <a:uLnTx/>
                  <a:uFillTx/>
                  <a:latin typeface="Calibri" panose="020F0502020204030204"/>
                  <a:ea typeface="+mn-ea"/>
                  <a:cs typeface="+mn-cs"/>
                </a:rPr>
                <a:t>Talk to your partner about how we can work this out. </a:t>
              </a:r>
            </a:p>
          </p:txBody>
        </p:sp>
        <p:pic>
          <p:nvPicPr>
            <p:cNvPr id="17" name="Picture 16">
              <a:extLst>
                <a:ext uri="{FF2B5EF4-FFF2-40B4-BE49-F238E27FC236}">
                  <a16:creationId xmlns:a16="http://schemas.microsoft.com/office/drawing/2014/main" id="{EB4AA55E-55F4-4B14-B3B1-E201CCB76B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73207" y="4218353"/>
              <a:ext cx="952189" cy="537925"/>
            </a:xfrm>
            <a:prstGeom prst="rect">
              <a:avLst/>
            </a:prstGeom>
            <a:effectLst>
              <a:outerShdw blurRad="50800" dist="38100" dir="2700000" algn="tl" rotWithShape="0">
                <a:prstClr val="black">
                  <a:alpha val="40000"/>
                </a:prstClr>
              </a:outerShdw>
            </a:effectLst>
          </p:spPr>
        </p:pic>
      </p:grpSp>
      <p:sp>
        <p:nvSpPr>
          <p:cNvPr id="6" name="TextBox 5">
            <a:extLst>
              <a:ext uri="{FF2B5EF4-FFF2-40B4-BE49-F238E27FC236}">
                <a16:creationId xmlns:a16="http://schemas.microsoft.com/office/drawing/2014/main" id="{5A09E88D-9238-4072-B845-200106AB4AAB}"/>
              </a:ext>
            </a:extLst>
          </p:cNvPr>
          <p:cNvSpPr txBox="1"/>
          <p:nvPr/>
        </p:nvSpPr>
        <p:spPr>
          <a:xfrm>
            <a:off x="807086" y="2839289"/>
            <a:ext cx="7507574" cy="3216265"/>
          </a:xfrm>
          <a:prstGeom prst="rect">
            <a:avLst/>
          </a:prstGeom>
          <a:noFill/>
        </p:spPr>
        <p:txBody>
          <a:bodyPr wrap="square" rtlCol="0">
            <a:spAutoFit/>
          </a:bodyPr>
          <a:lstStyle/>
          <a:p>
            <a:pPr marL="228600" indent="262255">
              <a:lnSpc>
                <a:spcPct val="115000"/>
              </a:lnSpc>
              <a:spcAft>
                <a:spcPts val="0"/>
              </a:spcAft>
            </a:pPr>
            <a:r>
              <a:rPr lang="en-GB" sz="2000" b="1" dirty="0">
                <a:solidFill>
                  <a:srgbClr val="253746"/>
                </a:solidFill>
                <a:ea typeface="Times New Roman" panose="02020603050405020304" pitchFamily="18" charset="0"/>
                <a:cs typeface="Calibri" panose="020F0502020204030204" pitchFamily="34" charset="0"/>
              </a:rPr>
              <a:t>To find a non-unit fraction of an amount we:</a:t>
            </a:r>
            <a:endParaRPr lang="en-GB" sz="2000" b="1" dirty="0">
              <a:solidFill>
                <a:srgbClr val="253746"/>
              </a:solidFill>
              <a:ea typeface="Times New Roman" panose="02020603050405020304" pitchFamily="18" charset="0"/>
              <a:cs typeface="Times New Roman" panose="02020603050405020304" pitchFamily="18" charset="0"/>
            </a:endParaRPr>
          </a:p>
          <a:p>
            <a:pPr marL="342900" lvl="0" indent="-342900" hangingPunct="0">
              <a:spcAft>
                <a:spcPts val="0"/>
              </a:spcAft>
              <a:buFont typeface="Wingdings" panose="05000000000000000000" pitchFamily="2" charset="2"/>
              <a:buChar char="§"/>
            </a:pPr>
            <a:r>
              <a:rPr lang="en-GB" sz="2000" b="1" dirty="0">
                <a:solidFill>
                  <a:srgbClr val="253746"/>
                </a:solidFill>
                <a:ea typeface="Times New Roman" panose="02020603050405020304" pitchFamily="18" charset="0"/>
                <a:cs typeface="Calibri" panose="020F0502020204030204" pitchFamily="34" charset="0"/>
              </a:rPr>
              <a:t>Look at the denominator of the fraction and divide the whole amount into this number of </a:t>
            </a:r>
            <a:r>
              <a:rPr lang="en-GB" sz="2000" b="1" i="1" dirty="0">
                <a:solidFill>
                  <a:srgbClr val="253746"/>
                </a:solidFill>
                <a:ea typeface="Times New Roman" panose="02020603050405020304" pitchFamily="18" charset="0"/>
                <a:cs typeface="Calibri" panose="020F0502020204030204" pitchFamily="34" charset="0"/>
              </a:rPr>
              <a:t>parts. </a:t>
            </a:r>
            <a:r>
              <a:rPr lang="en-GB" sz="2000" b="1" dirty="0">
                <a:solidFill>
                  <a:srgbClr val="253746"/>
                </a:solidFill>
                <a:ea typeface="Times New Roman" panose="02020603050405020304" pitchFamily="18" charset="0"/>
                <a:cs typeface="Calibri" panose="020F0502020204030204" pitchFamily="34" charset="0"/>
              </a:rPr>
              <a:t>This gives the amount of the unit fraction.</a:t>
            </a:r>
            <a:r>
              <a:rPr lang="en-GB" sz="2000" b="1" i="1" dirty="0">
                <a:solidFill>
                  <a:srgbClr val="253746"/>
                </a:solidFill>
                <a:ea typeface="Times New Roman" panose="02020603050405020304" pitchFamily="18" charset="0"/>
                <a:cs typeface="Calibri" panose="020F0502020204030204" pitchFamily="34" charset="0"/>
              </a:rPr>
              <a:t> </a:t>
            </a:r>
          </a:p>
          <a:p>
            <a:pPr lvl="0" hangingPunct="0">
              <a:spcAft>
                <a:spcPts val="800"/>
              </a:spcAft>
            </a:pPr>
            <a:r>
              <a:rPr lang="en-GB" sz="2000" b="1" i="1" dirty="0">
                <a:solidFill>
                  <a:srgbClr val="253746"/>
                </a:solidFill>
                <a:ea typeface="Times New Roman" panose="02020603050405020304" pitchFamily="18" charset="0"/>
                <a:cs typeface="Calibri" panose="020F0502020204030204" pitchFamily="34" charset="0"/>
              </a:rPr>
              <a:t>      In our example, </a:t>
            </a:r>
            <a:r>
              <a:rPr lang="en-GB" sz="2000" b="1" i="1" baseline="30000" dirty="0">
                <a:solidFill>
                  <a:srgbClr val="253746"/>
                </a:solidFill>
                <a:ea typeface="Times New Roman" panose="02020603050405020304" pitchFamily="18" charset="0"/>
                <a:cs typeface="Calibri" panose="020F0502020204030204" pitchFamily="34" charset="0"/>
              </a:rPr>
              <a:t>1</a:t>
            </a:r>
            <a:r>
              <a:rPr lang="en-GB" sz="2000" b="1" i="1" dirty="0">
                <a:solidFill>
                  <a:srgbClr val="253746"/>
                </a:solidFill>
                <a:ea typeface="Times New Roman" panose="02020603050405020304" pitchFamily="18" charset="0"/>
                <a:cs typeface="Calibri" panose="020F0502020204030204" pitchFamily="34" charset="0"/>
              </a:rPr>
              <a:t>/</a:t>
            </a:r>
            <a:r>
              <a:rPr lang="en-GB" sz="2000" b="1" i="1" baseline="-25000" dirty="0">
                <a:solidFill>
                  <a:srgbClr val="253746"/>
                </a:solidFill>
                <a:ea typeface="Times New Roman" panose="02020603050405020304" pitchFamily="18" charset="0"/>
                <a:cs typeface="Calibri" panose="020F0502020204030204" pitchFamily="34" charset="0"/>
              </a:rPr>
              <a:t>6</a:t>
            </a:r>
            <a:r>
              <a:rPr lang="en-GB" sz="2000" b="1" i="1" dirty="0">
                <a:solidFill>
                  <a:srgbClr val="253746"/>
                </a:solidFill>
                <a:ea typeface="Times New Roman" panose="02020603050405020304" pitchFamily="18" charset="0"/>
                <a:cs typeface="Calibri" panose="020F0502020204030204" pitchFamily="34" charset="0"/>
              </a:rPr>
              <a:t> of 132 = 132 ÷ 6 = 22</a:t>
            </a:r>
            <a:endParaRPr lang="en-GB" sz="2000" b="1" dirty="0">
              <a:solidFill>
                <a:srgbClr val="253746"/>
              </a:solidFill>
              <a:ea typeface="Times New Roman" panose="02020603050405020304" pitchFamily="18" charset="0"/>
              <a:cs typeface="Times New Roman" panose="02020603050405020304" pitchFamily="18" charset="0"/>
            </a:endParaRPr>
          </a:p>
          <a:p>
            <a:pPr marL="342900" lvl="0" indent="-342900" hangingPunct="0">
              <a:spcAft>
                <a:spcPts val="800"/>
              </a:spcAft>
              <a:buFont typeface="Wingdings" panose="05000000000000000000" pitchFamily="2" charset="2"/>
              <a:buChar char="§"/>
            </a:pPr>
            <a:r>
              <a:rPr lang="en-GB" sz="2000" b="1" dirty="0">
                <a:solidFill>
                  <a:srgbClr val="253746"/>
                </a:solidFill>
                <a:ea typeface="Times New Roman" panose="02020603050405020304" pitchFamily="18" charset="0"/>
                <a:cs typeface="Calibri" panose="020F0502020204030204" pitchFamily="34" charset="0"/>
              </a:rPr>
              <a:t>Multiply by the numerator – the number of parts – to give the non-unit fraction of the amount.</a:t>
            </a:r>
          </a:p>
          <a:p>
            <a:pPr lvl="0" hangingPunct="0">
              <a:spcAft>
                <a:spcPts val="800"/>
              </a:spcAft>
            </a:pPr>
            <a:r>
              <a:rPr lang="en-GB" sz="2000" b="1" i="1" dirty="0">
                <a:solidFill>
                  <a:srgbClr val="253746"/>
                </a:solidFill>
                <a:ea typeface="Times New Roman" panose="02020603050405020304" pitchFamily="18" charset="0"/>
                <a:cs typeface="Calibri" panose="020F0502020204030204" pitchFamily="34" charset="0"/>
              </a:rPr>
              <a:t>      In our example, 22 × 5 = 110</a:t>
            </a:r>
            <a:endParaRPr lang="en-GB" sz="2000" b="1" dirty="0">
              <a:solidFill>
                <a:srgbClr val="253746"/>
              </a:solidFill>
              <a:ea typeface="Times New Roman" panose="02020603050405020304" pitchFamily="18" charset="0"/>
              <a:cs typeface="Times New Roman" panose="02020603050405020304" pitchFamily="18" charset="0"/>
            </a:endParaRPr>
          </a:p>
          <a:p>
            <a:pPr marL="342900" lvl="0" indent="-342900" hangingPunct="0">
              <a:spcAft>
                <a:spcPts val="0"/>
              </a:spcAft>
              <a:buFont typeface="Wingdings" panose="05000000000000000000" pitchFamily="2" charset="2"/>
              <a:buChar char="§"/>
            </a:pPr>
            <a:r>
              <a:rPr lang="en-GB" sz="2000" b="1" dirty="0">
                <a:solidFill>
                  <a:srgbClr val="253746"/>
                </a:solidFill>
                <a:ea typeface="Times New Roman" panose="02020603050405020304" pitchFamily="18" charset="0"/>
                <a:cs typeface="Calibri" panose="020F0502020204030204" pitchFamily="34" charset="0"/>
              </a:rPr>
              <a:t>Check that the answer seems reasonable.</a:t>
            </a:r>
            <a:endParaRPr lang="en-GB" sz="2000" b="1" dirty="0">
              <a:solidFill>
                <a:srgbClr val="253746"/>
              </a:solidFill>
              <a:ea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E271893A-B8CF-4558-BCBB-AA0FAD50C463}"/>
              </a:ext>
            </a:extLst>
          </p:cNvPr>
          <p:cNvSpPr txBox="1"/>
          <p:nvPr/>
        </p:nvSpPr>
        <p:spPr>
          <a:xfrm>
            <a:off x="917379" y="2285940"/>
            <a:ext cx="914400" cy="461665"/>
          </a:xfrm>
          <a:prstGeom prst="rect">
            <a:avLst/>
          </a:prstGeom>
          <a:noFill/>
        </p:spPr>
        <p:txBody>
          <a:bodyPr wrap="square" rtlCol="0">
            <a:spAutoFit/>
          </a:bodyPr>
          <a:lstStyle/>
          <a:p>
            <a:pPr algn="ctr"/>
            <a:r>
              <a:rPr lang="en-GB" sz="2400" b="1" dirty="0">
                <a:solidFill>
                  <a:srgbClr val="C00000"/>
                </a:solidFill>
              </a:rPr>
              <a:t>22</a:t>
            </a:r>
          </a:p>
        </p:txBody>
      </p:sp>
      <p:sp>
        <p:nvSpPr>
          <p:cNvPr id="19" name="TextBox 18">
            <a:extLst>
              <a:ext uri="{FF2B5EF4-FFF2-40B4-BE49-F238E27FC236}">
                <a16:creationId xmlns:a16="http://schemas.microsoft.com/office/drawing/2014/main" id="{5CE41377-942B-4B45-8122-D40CF56C3EDF}"/>
              </a:ext>
            </a:extLst>
          </p:cNvPr>
          <p:cNvSpPr txBox="1"/>
          <p:nvPr/>
        </p:nvSpPr>
        <p:spPr>
          <a:xfrm>
            <a:off x="2208465" y="2283063"/>
            <a:ext cx="914400" cy="461665"/>
          </a:xfrm>
          <a:prstGeom prst="rect">
            <a:avLst/>
          </a:prstGeom>
          <a:noFill/>
        </p:spPr>
        <p:txBody>
          <a:bodyPr wrap="square" rtlCol="0">
            <a:spAutoFit/>
          </a:bodyPr>
          <a:lstStyle/>
          <a:p>
            <a:pPr algn="ctr"/>
            <a:r>
              <a:rPr lang="en-GB" sz="2400" b="1" dirty="0">
                <a:solidFill>
                  <a:srgbClr val="C00000"/>
                </a:solidFill>
              </a:rPr>
              <a:t>22</a:t>
            </a:r>
          </a:p>
        </p:txBody>
      </p:sp>
      <p:sp>
        <p:nvSpPr>
          <p:cNvPr id="20" name="TextBox 19">
            <a:extLst>
              <a:ext uri="{FF2B5EF4-FFF2-40B4-BE49-F238E27FC236}">
                <a16:creationId xmlns:a16="http://schemas.microsoft.com/office/drawing/2014/main" id="{5F9E31EA-37CD-4B77-9921-B5D0B816777A}"/>
              </a:ext>
            </a:extLst>
          </p:cNvPr>
          <p:cNvSpPr txBox="1"/>
          <p:nvPr/>
        </p:nvSpPr>
        <p:spPr>
          <a:xfrm>
            <a:off x="3450673" y="2283063"/>
            <a:ext cx="914400" cy="461665"/>
          </a:xfrm>
          <a:prstGeom prst="rect">
            <a:avLst/>
          </a:prstGeom>
          <a:noFill/>
        </p:spPr>
        <p:txBody>
          <a:bodyPr wrap="square" rtlCol="0">
            <a:spAutoFit/>
          </a:bodyPr>
          <a:lstStyle/>
          <a:p>
            <a:pPr algn="ctr"/>
            <a:r>
              <a:rPr lang="en-GB" sz="2400" b="1" dirty="0">
                <a:solidFill>
                  <a:srgbClr val="C00000"/>
                </a:solidFill>
              </a:rPr>
              <a:t>22</a:t>
            </a:r>
          </a:p>
        </p:txBody>
      </p:sp>
      <p:sp>
        <p:nvSpPr>
          <p:cNvPr id="21" name="TextBox 20">
            <a:extLst>
              <a:ext uri="{FF2B5EF4-FFF2-40B4-BE49-F238E27FC236}">
                <a16:creationId xmlns:a16="http://schemas.microsoft.com/office/drawing/2014/main" id="{973DF4A7-C035-4EB7-9917-84FE10F3DA68}"/>
              </a:ext>
            </a:extLst>
          </p:cNvPr>
          <p:cNvSpPr txBox="1"/>
          <p:nvPr/>
        </p:nvSpPr>
        <p:spPr>
          <a:xfrm>
            <a:off x="4744630" y="2283063"/>
            <a:ext cx="914400" cy="461665"/>
          </a:xfrm>
          <a:prstGeom prst="rect">
            <a:avLst/>
          </a:prstGeom>
          <a:noFill/>
        </p:spPr>
        <p:txBody>
          <a:bodyPr wrap="square" rtlCol="0">
            <a:spAutoFit/>
          </a:bodyPr>
          <a:lstStyle/>
          <a:p>
            <a:pPr algn="ctr"/>
            <a:r>
              <a:rPr lang="en-GB" sz="2400" b="1" dirty="0">
                <a:solidFill>
                  <a:srgbClr val="C00000"/>
                </a:solidFill>
              </a:rPr>
              <a:t>22</a:t>
            </a:r>
          </a:p>
        </p:txBody>
      </p:sp>
      <p:sp>
        <p:nvSpPr>
          <p:cNvPr id="22" name="TextBox 21">
            <a:extLst>
              <a:ext uri="{FF2B5EF4-FFF2-40B4-BE49-F238E27FC236}">
                <a16:creationId xmlns:a16="http://schemas.microsoft.com/office/drawing/2014/main" id="{6D9D9934-7E7F-4EC0-B660-78C348C235DB}"/>
              </a:ext>
            </a:extLst>
          </p:cNvPr>
          <p:cNvSpPr txBox="1"/>
          <p:nvPr/>
        </p:nvSpPr>
        <p:spPr>
          <a:xfrm>
            <a:off x="6038589" y="2283063"/>
            <a:ext cx="914400" cy="461665"/>
          </a:xfrm>
          <a:prstGeom prst="rect">
            <a:avLst/>
          </a:prstGeom>
          <a:noFill/>
        </p:spPr>
        <p:txBody>
          <a:bodyPr wrap="square" rtlCol="0">
            <a:spAutoFit/>
          </a:bodyPr>
          <a:lstStyle/>
          <a:p>
            <a:pPr algn="ctr"/>
            <a:r>
              <a:rPr lang="en-GB" sz="2400" b="1" dirty="0">
                <a:solidFill>
                  <a:srgbClr val="C00000"/>
                </a:solidFill>
              </a:rPr>
              <a:t>22</a:t>
            </a:r>
          </a:p>
        </p:txBody>
      </p:sp>
      <p:sp>
        <p:nvSpPr>
          <p:cNvPr id="23" name="TextBox 22">
            <a:extLst>
              <a:ext uri="{FF2B5EF4-FFF2-40B4-BE49-F238E27FC236}">
                <a16:creationId xmlns:a16="http://schemas.microsoft.com/office/drawing/2014/main" id="{D2C72056-E078-426F-B309-302E83EC8D66}"/>
              </a:ext>
            </a:extLst>
          </p:cNvPr>
          <p:cNvSpPr txBox="1"/>
          <p:nvPr/>
        </p:nvSpPr>
        <p:spPr>
          <a:xfrm>
            <a:off x="7280793" y="2283063"/>
            <a:ext cx="914400" cy="461665"/>
          </a:xfrm>
          <a:prstGeom prst="rect">
            <a:avLst/>
          </a:prstGeom>
          <a:noFill/>
        </p:spPr>
        <p:txBody>
          <a:bodyPr wrap="square" rtlCol="0">
            <a:spAutoFit/>
          </a:bodyPr>
          <a:lstStyle/>
          <a:p>
            <a:pPr algn="ctr"/>
            <a:r>
              <a:rPr lang="en-GB" sz="2400" b="1" dirty="0">
                <a:solidFill>
                  <a:srgbClr val="C00000"/>
                </a:solidFill>
              </a:rPr>
              <a:t>22</a:t>
            </a:r>
          </a:p>
        </p:txBody>
      </p:sp>
    </p:spTree>
    <p:extLst>
      <p:ext uri="{BB962C8B-B14F-4D97-AF65-F5344CB8AC3E}">
        <p14:creationId xmlns:p14="http://schemas.microsoft.com/office/powerpoint/2010/main" val="441383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250"/>
                                        <p:tgtEl>
                                          <p:spTgt spid="19"/>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250"/>
                                        <p:tgtEl>
                                          <p:spTgt spid="2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250"/>
                                        <p:tgtEl>
                                          <p:spTgt spid="21"/>
                                        </p:tgtEl>
                                      </p:cBhvr>
                                    </p:animEffect>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250"/>
                                        <p:tgtEl>
                                          <p:spTgt spid="2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25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6">
                                            <p:txEl>
                                              <p:pRg st="2" end="2"/>
                                            </p:txEl>
                                          </p:spTgt>
                                        </p:tgtEl>
                                        <p:attrNameLst>
                                          <p:attrName>style.visibility</p:attrName>
                                        </p:attrNameLst>
                                      </p:cBhvr>
                                      <p:to>
                                        <p:strVal val="visible"/>
                                      </p:to>
                                    </p:set>
                                    <p:animEffect transition="in" filter="fade">
                                      <p:cBhvr>
                                        <p:cTn id="41" dur="750"/>
                                        <p:tgtEl>
                                          <p:spTgt spid="6">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1000"/>
                                        <p:tgtEl>
                                          <p:spTgt spid="6">
                                            <p:txEl>
                                              <p:pRg st="3" end="3"/>
                                            </p:txEl>
                                          </p:spTgt>
                                        </p:tgtEl>
                                      </p:cBhvr>
                                    </p:animEffec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6">
                                            <p:txEl>
                                              <p:pRg st="4" end="4"/>
                                            </p:txEl>
                                          </p:spTgt>
                                        </p:tgtEl>
                                        <p:attrNameLst>
                                          <p:attrName>style.visibility</p:attrName>
                                        </p:attrNameLst>
                                      </p:cBhvr>
                                      <p:to>
                                        <p:strVal val="visible"/>
                                      </p:to>
                                    </p:set>
                                    <p:animEffect transition="in" filter="fade">
                                      <p:cBhvr>
                                        <p:cTn id="50" dur="750"/>
                                        <p:tgtEl>
                                          <p:spTgt spid="6">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animEffect transition="in" filter="fade">
                                      <p:cBhvr>
                                        <p:cTn id="55" dur="1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pPr/>
              <a:t>5</a:t>
            </a:fld>
            <a:endParaRPr lang="en-GB" dirty="0"/>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5</a:t>
            </a:r>
            <a:endParaRPr lang="en-GB" dirty="0"/>
          </a:p>
        </p:txBody>
      </p:sp>
      <p:sp>
        <p:nvSpPr>
          <p:cNvPr id="12" name="TextBox 11">
            <a:extLst>
              <a:ext uri="{FF2B5EF4-FFF2-40B4-BE49-F238E27FC236}">
                <a16:creationId xmlns:a16="http://schemas.microsoft.com/office/drawing/2014/main" id="{B69677ED-5C54-4353-B94F-C526DD00205C}"/>
              </a:ext>
            </a:extLst>
          </p:cNvPr>
          <p:cNvSpPr txBox="1"/>
          <p:nvPr/>
        </p:nvSpPr>
        <p:spPr>
          <a:xfrm>
            <a:off x="573881" y="138645"/>
            <a:ext cx="8130503" cy="400110"/>
          </a:xfrm>
          <a:prstGeom prst="rect">
            <a:avLst/>
          </a:prstGeom>
          <a:noFill/>
        </p:spPr>
        <p:txBody>
          <a:bodyPr wrap="square" rtlCol="0">
            <a:spAutoFit/>
          </a:bodyPr>
          <a:lstStyle/>
          <a:p>
            <a:pPr>
              <a:buClr>
                <a:srgbClr val="EA7600"/>
              </a:buClr>
              <a:buSzPct val="120000"/>
            </a:pPr>
            <a:r>
              <a:rPr lang="en-GB" sz="2000" b="1" dirty="0">
                <a:solidFill>
                  <a:srgbClr val="253746"/>
                </a:solidFill>
              </a:rPr>
              <a:t>Day 3: </a:t>
            </a:r>
            <a:r>
              <a:rPr lang="en-GB" sz="2000" b="1" dirty="0">
                <a:solidFill>
                  <a:schemeClr val="accent5">
                    <a:lumMod val="75000"/>
                  </a:schemeClr>
                </a:solidFill>
              </a:rPr>
              <a:t>Find non-unit fractions of amounts.</a:t>
            </a:r>
          </a:p>
        </p:txBody>
      </p:sp>
      <p:sp>
        <p:nvSpPr>
          <p:cNvPr id="3" name="TextBox 2">
            <a:extLst>
              <a:ext uri="{FF2B5EF4-FFF2-40B4-BE49-F238E27FC236}">
                <a16:creationId xmlns:a16="http://schemas.microsoft.com/office/drawing/2014/main" id="{5B0C09C9-9154-4C63-B046-E992C9036822}"/>
              </a:ext>
            </a:extLst>
          </p:cNvPr>
          <p:cNvSpPr txBox="1"/>
          <p:nvPr/>
        </p:nvSpPr>
        <p:spPr>
          <a:xfrm>
            <a:off x="573881" y="3566648"/>
            <a:ext cx="7931764" cy="1791260"/>
          </a:xfrm>
          <a:prstGeom prst="rect">
            <a:avLst/>
          </a:prstGeom>
          <a:noFill/>
        </p:spPr>
        <p:txBody>
          <a:bodyPr wrap="square" rtlCol="0">
            <a:spAutoFit/>
          </a:bodyPr>
          <a:lstStyle/>
          <a:p>
            <a:pPr lvl="0">
              <a:lnSpc>
                <a:spcPct val="115000"/>
              </a:lnSpc>
              <a:spcAft>
                <a:spcPts val="0"/>
              </a:spcAft>
            </a:pPr>
            <a:r>
              <a:rPr lang="en-GB" sz="24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Work in groups of three: each person to work on one step to work out the answers to:</a:t>
            </a:r>
          </a:p>
          <a:p>
            <a:pPr lvl="0" algn="ctr">
              <a:lnSpc>
                <a:spcPct val="115000"/>
              </a:lnSpc>
              <a:spcAft>
                <a:spcPts val="0"/>
              </a:spcAft>
            </a:pPr>
            <a:r>
              <a:rPr lang="en-GB" sz="24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 </a:t>
            </a:r>
            <a:r>
              <a:rPr lang="en-GB" sz="2400" b="1" baseline="30000" dirty="0">
                <a:solidFill>
                  <a:srgbClr val="253746"/>
                </a:solidFill>
                <a:latin typeface="Calibri" panose="020F0502020204030204" pitchFamily="34" charset="0"/>
                <a:ea typeface="Times New Roman" panose="02020603050405020304" pitchFamily="18" charset="0"/>
                <a:cs typeface="Calibri" panose="020F0502020204030204" pitchFamily="34" charset="0"/>
              </a:rPr>
              <a:t>2</a:t>
            </a:r>
            <a:r>
              <a:rPr lang="en-GB" sz="24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a:t>
            </a:r>
            <a:r>
              <a:rPr lang="en-GB" sz="2400" b="1" baseline="-25000" dirty="0">
                <a:solidFill>
                  <a:srgbClr val="253746"/>
                </a:solidFill>
                <a:latin typeface="Calibri" panose="020F0502020204030204" pitchFamily="34" charset="0"/>
                <a:ea typeface="Times New Roman" panose="02020603050405020304" pitchFamily="18" charset="0"/>
                <a:cs typeface="Calibri" panose="020F0502020204030204" pitchFamily="34" charset="0"/>
              </a:rPr>
              <a:t>5</a:t>
            </a:r>
            <a:r>
              <a:rPr lang="en-GB" sz="24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 of 120</a:t>
            </a:r>
          </a:p>
          <a:p>
            <a:pPr lvl="0" algn="ctr">
              <a:lnSpc>
                <a:spcPct val="115000"/>
              </a:lnSpc>
              <a:spcAft>
                <a:spcPts val="0"/>
              </a:spcAft>
            </a:pPr>
            <a:r>
              <a:rPr lang="en-GB" sz="24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 </a:t>
            </a:r>
            <a:r>
              <a:rPr lang="en-GB" sz="2400" b="1" baseline="30000" dirty="0">
                <a:solidFill>
                  <a:srgbClr val="253746"/>
                </a:solidFill>
                <a:latin typeface="Calibri" panose="020F0502020204030204" pitchFamily="34" charset="0"/>
                <a:ea typeface="Times New Roman" panose="02020603050405020304" pitchFamily="18" charset="0"/>
                <a:cs typeface="Calibri" panose="020F0502020204030204" pitchFamily="34" charset="0"/>
              </a:rPr>
              <a:t>2</a:t>
            </a:r>
            <a:r>
              <a:rPr lang="en-GB" sz="24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a:t>
            </a:r>
            <a:r>
              <a:rPr lang="en-GB" sz="2400" b="1" baseline="-25000" dirty="0">
                <a:solidFill>
                  <a:srgbClr val="253746"/>
                </a:solidFill>
                <a:latin typeface="Calibri" panose="020F0502020204030204" pitchFamily="34" charset="0"/>
                <a:ea typeface="Times New Roman" panose="02020603050405020304" pitchFamily="18" charset="0"/>
                <a:cs typeface="Calibri" panose="020F0502020204030204" pitchFamily="34" charset="0"/>
              </a:rPr>
              <a:t>3</a:t>
            </a:r>
            <a:r>
              <a:rPr lang="en-GB" sz="2400" b="1" dirty="0">
                <a:solidFill>
                  <a:srgbClr val="253746"/>
                </a:solidFill>
                <a:latin typeface="Calibri" panose="020F0502020204030204" pitchFamily="34" charset="0"/>
                <a:ea typeface="Times New Roman" panose="02020603050405020304" pitchFamily="18" charset="0"/>
                <a:cs typeface="Calibri" panose="020F0502020204030204" pitchFamily="34" charset="0"/>
              </a:rPr>
              <a:t> of 120</a:t>
            </a:r>
            <a:endParaRPr lang="en-GB" sz="2400" b="1" dirty="0">
              <a:solidFill>
                <a:srgbClr val="253746"/>
              </a:solidFill>
              <a:latin typeface="Cambria" panose="02040503050406030204" pitchFamily="18" charset="0"/>
              <a:ea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873590178"/>
              </p:ext>
            </p:extLst>
          </p:nvPr>
        </p:nvGraphicFramePr>
        <p:xfrm>
          <a:off x="1524000" y="1396999"/>
          <a:ext cx="6096000" cy="1572735"/>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gridCol w="812800">
                  <a:extLst>
                    <a:ext uri="{9D8B030D-6E8A-4147-A177-3AD203B41FA5}">
                      <a16:colId xmlns:a16="http://schemas.microsoft.com/office/drawing/2014/main" val="20001"/>
                    </a:ext>
                  </a:extLst>
                </a:gridCol>
                <a:gridCol w="4064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406400">
                  <a:extLst>
                    <a:ext uri="{9D8B030D-6E8A-4147-A177-3AD203B41FA5}">
                      <a16:colId xmlns:a16="http://schemas.microsoft.com/office/drawing/2014/main" val="20004"/>
                    </a:ext>
                  </a:extLst>
                </a:gridCol>
                <a:gridCol w="812800">
                  <a:extLst>
                    <a:ext uri="{9D8B030D-6E8A-4147-A177-3AD203B41FA5}">
                      <a16:colId xmlns:a16="http://schemas.microsoft.com/office/drawing/2014/main" val="20005"/>
                    </a:ext>
                  </a:extLst>
                </a:gridCol>
                <a:gridCol w="1219200">
                  <a:extLst>
                    <a:ext uri="{9D8B030D-6E8A-4147-A177-3AD203B41FA5}">
                      <a16:colId xmlns:a16="http://schemas.microsoft.com/office/drawing/2014/main" val="20006"/>
                    </a:ext>
                  </a:extLst>
                </a:gridCol>
              </a:tblGrid>
              <a:tr h="524245">
                <a:tc gridSpan="7">
                  <a:txBody>
                    <a:bodyPr/>
                    <a:lstStyle/>
                    <a:p>
                      <a:pPr algn="ctr"/>
                      <a:r>
                        <a:rPr lang="en-GB" sz="2400" dirty="0">
                          <a:solidFill>
                            <a:srgbClr val="253746"/>
                          </a:solidFill>
                        </a:rPr>
                        <a:t>120</a:t>
                      </a:r>
                      <a:endParaRPr lang="en-GB" sz="2000" dirty="0">
                        <a:solidFill>
                          <a:srgbClr val="25374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p>
                  </a:txBody>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a:p>
                  </a:txBody>
                  <a:tcPr/>
                </a:tc>
                <a:tc h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524245">
                <a:tc>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gridSpan="2">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hMerge="1">
                  <a:txBody>
                    <a:bodyPr/>
                    <a:lstStyle/>
                    <a:p>
                      <a:endParaRPr lang="en-GB"/>
                    </a:p>
                  </a:txBody>
                  <a:tcPr/>
                </a:tc>
                <a:tc>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GB"/>
                    </a:p>
                  </a:txBody>
                  <a:tcPr/>
                </a:tc>
                <a:tc>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24245">
                <a:tc gridSpan="2">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60000"/>
                        <a:lumOff val="40000"/>
                      </a:schemeClr>
                    </a:solidFill>
                  </a:tcPr>
                </a:tc>
                <a:tc hMerge="1">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GB"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21769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6</a:t>
            </a:fld>
            <a:endParaRPr lang="en-GB" dirty="0"/>
          </a:p>
        </p:txBody>
      </p:sp>
      <p:sp>
        <p:nvSpPr>
          <p:cNvPr id="5" name="Rectangle 4"/>
          <p:cNvSpPr/>
          <p:nvPr/>
        </p:nvSpPr>
        <p:spPr>
          <a:xfrm>
            <a:off x="1513730" y="430359"/>
            <a:ext cx="6783355" cy="2554545"/>
          </a:xfrm>
          <a:prstGeom prst="rect">
            <a:avLst/>
          </a:prstGeom>
        </p:spPr>
        <p:txBody>
          <a:bodyPr wrap="square">
            <a:spAutoFit/>
          </a:bodyPr>
          <a:lstStyle/>
          <a:p>
            <a:r>
              <a:rPr lang="en-GB" sz="3200" baseline="30000" dirty="0">
                <a:latin typeface="Calibri" panose="020F0502020204030204" pitchFamily="34" charset="0"/>
                <a:ea typeface="Times New Roman" panose="02020603050405020304" pitchFamily="18" charset="0"/>
              </a:rPr>
              <a:t>3</a:t>
            </a:r>
            <a:r>
              <a:rPr lang="en-GB" sz="3200" dirty="0">
                <a:latin typeface="Calibri" panose="020F0502020204030204" pitchFamily="34" charset="0"/>
                <a:ea typeface="Times New Roman" panose="02020603050405020304" pitchFamily="18" charset="0"/>
              </a:rPr>
              <a:t>/</a:t>
            </a:r>
            <a:r>
              <a:rPr lang="en-GB" sz="3200" baseline="-25000" dirty="0">
                <a:latin typeface="Calibri" panose="020F0502020204030204" pitchFamily="34" charset="0"/>
                <a:ea typeface="Times New Roman" panose="02020603050405020304" pitchFamily="18" charset="0"/>
              </a:rPr>
              <a:t>5</a:t>
            </a:r>
            <a:r>
              <a:rPr lang="en-GB" sz="3200" dirty="0">
                <a:latin typeface="Calibri" panose="020F0502020204030204" pitchFamily="34" charset="0"/>
                <a:ea typeface="Times New Roman" panose="02020603050405020304" pitchFamily="18" charset="0"/>
              </a:rPr>
              <a:t> of □ is 90. </a:t>
            </a:r>
            <a:endParaRPr lang="en-GB" sz="3200" dirty="0" smtClean="0">
              <a:latin typeface="Calibri" panose="020F0502020204030204" pitchFamily="34" charset="0"/>
              <a:ea typeface="Times New Roman" panose="02020603050405020304" pitchFamily="18" charset="0"/>
            </a:endParaRPr>
          </a:p>
          <a:p>
            <a:r>
              <a:rPr lang="en-GB" sz="3200" dirty="0" smtClean="0">
                <a:latin typeface="Calibri" panose="020F0502020204030204" pitchFamily="34" charset="0"/>
                <a:ea typeface="Times New Roman" panose="02020603050405020304" pitchFamily="18" charset="0"/>
              </a:rPr>
              <a:t>How </a:t>
            </a:r>
            <a:r>
              <a:rPr lang="en-GB" sz="3200" dirty="0">
                <a:latin typeface="Calibri" panose="020F0502020204030204" pitchFamily="34" charset="0"/>
                <a:ea typeface="Times New Roman" panose="02020603050405020304" pitchFamily="18" charset="0"/>
              </a:rPr>
              <a:t>could </a:t>
            </a:r>
            <a:r>
              <a:rPr lang="en-GB" sz="3200" dirty="0" smtClean="0">
                <a:latin typeface="Calibri" panose="020F0502020204030204" pitchFamily="34" charset="0"/>
                <a:ea typeface="Times New Roman" panose="02020603050405020304" pitchFamily="18" charset="0"/>
              </a:rPr>
              <a:t>you find </a:t>
            </a:r>
            <a:r>
              <a:rPr lang="en-GB" sz="3200" dirty="0">
                <a:latin typeface="Calibri" panose="020F0502020204030204" pitchFamily="34" charset="0"/>
                <a:ea typeface="Times New Roman" panose="02020603050405020304" pitchFamily="18" charset="0"/>
              </a:rPr>
              <a:t>the missing </a:t>
            </a:r>
            <a:r>
              <a:rPr lang="en-GB" sz="3200" dirty="0" smtClean="0">
                <a:latin typeface="Calibri" panose="020F0502020204030204" pitchFamily="34" charset="0"/>
                <a:ea typeface="Times New Roman" panose="02020603050405020304" pitchFamily="18" charset="0"/>
              </a:rPr>
              <a:t>number</a:t>
            </a:r>
            <a:r>
              <a:rPr lang="en-GB" sz="3200" dirty="0">
                <a:latin typeface="Calibri" panose="020F0502020204030204" pitchFamily="34" charset="0"/>
                <a:ea typeface="Times New Roman" panose="02020603050405020304" pitchFamily="18" charset="0"/>
              </a:rPr>
              <a:t>?</a:t>
            </a:r>
            <a:endParaRPr lang="en-GB" sz="3200" dirty="0" smtClean="0">
              <a:latin typeface="Calibri" panose="020F0502020204030204" pitchFamily="34" charset="0"/>
              <a:ea typeface="Times New Roman" panose="02020603050405020304" pitchFamily="18" charset="0"/>
            </a:endParaRPr>
          </a:p>
          <a:p>
            <a:r>
              <a:rPr lang="en-GB" sz="3200" i="1" dirty="0" smtClean="0">
                <a:latin typeface="Calibri" panose="020F0502020204030204" pitchFamily="34" charset="0"/>
                <a:ea typeface="Times New Roman" panose="02020603050405020304" pitchFamily="18" charset="0"/>
              </a:rPr>
              <a:t>Can </a:t>
            </a:r>
            <a:r>
              <a:rPr lang="en-GB" sz="3200" i="1" dirty="0">
                <a:latin typeface="Calibri" panose="020F0502020204030204" pitchFamily="34" charset="0"/>
                <a:ea typeface="Times New Roman" panose="02020603050405020304" pitchFamily="18" charset="0"/>
              </a:rPr>
              <a:t>you sketch a bar model to represent this number sentence?</a:t>
            </a:r>
            <a:endParaRPr lang="en-GB" sz="3200" dirty="0"/>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1513730" y="3123248"/>
            <a:ext cx="5988082" cy="1131512"/>
          </a:xfrm>
          <a:prstGeom prst="rect">
            <a:avLst/>
          </a:prstGeom>
          <a:noFill/>
          <a:ln>
            <a:noFill/>
          </a:ln>
        </p:spPr>
      </p:pic>
      <p:sp>
        <p:nvSpPr>
          <p:cNvPr id="8" name="Rectangle 7"/>
          <p:cNvSpPr/>
          <p:nvPr/>
        </p:nvSpPr>
        <p:spPr>
          <a:xfrm>
            <a:off x="5943602" y="61027"/>
            <a:ext cx="925253" cy="369332"/>
          </a:xfrm>
          <a:prstGeom prst="rect">
            <a:avLst/>
          </a:prstGeom>
        </p:spPr>
        <p:txBody>
          <a:bodyPr wrap="none">
            <a:spAutoFit/>
          </a:bodyPr>
          <a:lstStyle/>
          <a:p>
            <a:r>
              <a:rPr lang="en-GB" b="1" dirty="0">
                <a:solidFill>
                  <a:srgbClr val="9900FF"/>
                </a:solidFill>
                <a:latin typeface="Calibri" panose="020F0502020204030204" pitchFamily="34" charset="0"/>
                <a:ea typeface="Times New Roman" panose="02020603050405020304" pitchFamily="18" charset="0"/>
              </a:rPr>
              <a:t>Purple:</a:t>
            </a:r>
            <a:r>
              <a:rPr lang="en-GB" dirty="0">
                <a:solidFill>
                  <a:srgbClr val="9900FF"/>
                </a:solidFill>
                <a:latin typeface="Calibri" panose="020F0502020204030204" pitchFamily="34" charset="0"/>
                <a:ea typeface="Times New Roman" panose="02020603050405020304" pitchFamily="18" charset="0"/>
              </a:rPr>
              <a:t> </a:t>
            </a:r>
            <a:endParaRPr lang="en-GB" dirty="0"/>
          </a:p>
        </p:txBody>
      </p:sp>
      <p:sp>
        <p:nvSpPr>
          <p:cNvPr id="9" name="Rectangle 8"/>
          <p:cNvSpPr/>
          <p:nvPr/>
        </p:nvSpPr>
        <p:spPr>
          <a:xfrm>
            <a:off x="6868855" y="61027"/>
            <a:ext cx="882614" cy="369332"/>
          </a:xfrm>
          <a:prstGeom prst="rect">
            <a:avLst/>
          </a:prstGeom>
        </p:spPr>
        <p:txBody>
          <a:bodyPr wrap="none">
            <a:spAutoFit/>
          </a:bodyPr>
          <a:lstStyle/>
          <a:p>
            <a:r>
              <a:rPr lang="en-GB" b="1" dirty="0">
                <a:solidFill>
                  <a:srgbClr val="00B050"/>
                </a:solidFill>
                <a:latin typeface="Calibri" panose="020F0502020204030204" pitchFamily="34" charset="0"/>
                <a:ea typeface="Times New Roman" panose="02020603050405020304" pitchFamily="18" charset="0"/>
              </a:rPr>
              <a:t>Green:</a:t>
            </a:r>
            <a:r>
              <a:rPr lang="en-GB" dirty="0">
                <a:solidFill>
                  <a:srgbClr val="00B050"/>
                </a:solidFill>
                <a:latin typeface="Calibri" panose="020F0502020204030204" pitchFamily="34" charset="0"/>
                <a:ea typeface="Times New Roman" panose="02020603050405020304" pitchFamily="18" charset="0"/>
              </a:rPr>
              <a:t> </a:t>
            </a:r>
            <a:endParaRPr lang="en-GB" dirty="0"/>
          </a:p>
        </p:txBody>
      </p:sp>
    </p:spTree>
    <p:extLst>
      <p:ext uri="{BB962C8B-B14F-4D97-AF65-F5344CB8AC3E}">
        <p14:creationId xmlns:p14="http://schemas.microsoft.com/office/powerpoint/2010/main" val="2468715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GB"/>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7</a:t>
            </a:fld>
            <a:endParaRPr lang="en-GB" dirty="0"/>
          </a:p>
        </p:txBody>
      </p:sp>
      <p:sp>
        <p:nvSpPr>
          <p:cNvPr id="5" name="Rectangle 4"/>
          <p:cNvSpPr/>
          <p:nvPr/>
        </p:nvSpPr>
        <p:spPr>
          <a:xfrm>
            <a:off x="5943602" y="61027"/>
            <a:ext cx="925253" cy="369332"/>
          </a:xfrm>
          <a:prstGeom prst="rect">
            <a:avLst/>
          </a:prstGeom>
        </p:spPr>
        <p:txBody>
          <a:bodyPr wrap="none">
            <a:spAutoFit/>
          </a:bodyPr>
          <a:lstStyle/>
          <a:p>
            <a:r>
              <a:rPr lang="en-GB" b="1" dirty="0">
                <a:solidFill>
                  <a:srgbClr val="9900FF"/>
                </a:solidFill>
                <a:latin typeface="Calibri" panose="020F0502020204030204" pitchFamily="34" charset="0"/>
                <a:ea typeface="Times New Roman" panose="02020603050405020304" pitchFamily="18" charset="0"/>
              </a:rPr>
              <a:t>Purple:</a:t>
            </a:r>
            <a:r>
              <a:rPr lang="en-GB" dirty="0">
                <a:solidFill>
                  <a:srgbClr val="9900FF"/>
                </a:solidFill>
                <a:latin typeface="Calibri" panose="020F0502020204030204" pitchFamily="34" charset="0"/>
                <a:ea typeface="Times New Roman" panose="02020603050405020304" pitchFamily="18" charset="0"/>
              </a:rPr>
              <a:t> </a:t>
            </a:r>
            <a:endParaRPr lang="en-GB" dirty="0"/>
          </a:p>
        </p:txBody>
      </p:sp>
      <p:sp>
        <p:nvSpPr>
          <p:cNvPr id="6" name="Rectangle 5"/>
          <p:cNvSpPr/>
          <p:nvPr/>
        </p:nvSpPr>
        <p:spPr>
          <a:xfrm>
            <a:off x="6868855" y="61027"/>
            <a:ext cx="882614" cy="369332"/>
          </a:xfrm>
          <a:prstGeom prst="rect">
            <a:avLst/>
          </a:prstGeom>
        </p:spPr>
        <p:txBody>
          <a:bodyPr wrap="none">
            <a:spAutoFit/>
          </a:bodyPr>
          <a:lstStyle/>
          <a:p>
            <a:r>
              <a:rPr lang="en-GB" b="1" dirty="0">
                <a:solidFill>
                  <a:srgbClr val="00B050"/>
                </a:solidFill>
                <a:latin typeface="Calibri" panose="020F0502020204030204" pitchFamily="34" charset="0"/>
                <a:ea typeface="Times New Roman" panose="02020603050405020304" pitchFamily="18" charset="0"/>
              </a:rPr>
              <a:t>Green:</a:t>
            </a:r>
            <a:r>
              <a:rPr lang="en-GB" dirty="0">
                <a:solidFill>
                  <a:srgbClr val="00B050"/>
                </a:solidFill>
                <a:latin typeface="Calibri" panose="020F0502020204030204" pitchFamily="34" charset="0"/>
                <a:ea typeface="Times New Roman" panose="02020603050405020304" pitchFamily="18" charset="0"/>
              </a:rPr>
              <a:t> </a:t>
            </a:r>
            <a:endParaRPr lang="en-GB" dirty="0"/>
          </a:p>
        </p:txBody>
      </p:sp>
      <p:sp>
        <p:nvSpPr>
          <p:cNvPr id="7" name="Rectangle 6"/>
          <p:cNvSpPr/>
          <p:nvPr/>
        </p:nvSpPr>
        <p:spPr>
          <a:xfrm>
            <a:off x="3056419" y="967664"/>
            <a:ext cx="3029997" cy="769441"/>
          </a:xfrm>
          <a:prstGeom prst="rect">
            <a:avLst/>
          </a:prstGeom>
        </p:spPr>
        <p:txBody>
          <a:bodyPr wrap="none">
            <a:spAutoFit/>
          </a:bodyPr>
          <a:lstStyle/>
          <a:p>
            <a:r>
              <a:rPr lang="en-GB" sz="4400" baseline="30000" dirty="0">
                <a:latin typeface="Calibri" panose="020F0502020204030204" pitchFamily="34" charset="0"/>
                <a:ea typeface="Times New Roman" panose="02020603050405020304" pitchFamily="18" charset="0"/>
              </a:rPr>
              <a:t>5</a:t>
            </a:r>
            <a:r>
              <a:rPr lang="en-GB" sz="4400" dirty="0">
                <a:latin typeface="Calibri" panose="020F0502020204030204" pitchFamily="34" charset="0"/>
                <a:ea typeface="Times New Roman" panose="02020603050405020304" pitchFamily="18" charset="0"/>
              </a:rPr>
              <a:t>/</a:t>
            </a:r>
            <a:r>
              <a:rPr lang="en-GB" sz="4400" baseline="-25000" dirty="0">
                <a:latin typeface="Calibri" panose="020F0502020204030204" pitchFamily="34" charset="0"/>
                <a:ea typeface="Times New Roman" panose="02020603050405020304" pitchFamily="18" charset="0"/>
              </a:rPr>
              <a:t>6</a:t>
            </a:r>
            <a:r>
              <a:rPr lang="en-GB" sz="4400" dirty="0">
                <a:latin typeface="Calibri" panose="020F0502020204030204" pitchFamily="34" charset="0"/>
                <a:ea typeface="Times New Roman" panose="02020603050405020304" pitchFamily="18" charset="0"/>
              </a:rPr>
              <a:t> of □ is 45</a:t>
            </a:r>
            <a:endParaRPr lang="en-GB" sz="4400" dirty="0"/>
          </a:p>
        </p:txBody>
      </p:sp>
    </p:spTree>
    <p:extLst>
      <p:ext uri="{BB962C8B-B14F-4D97-AF65-F5344CB8AC3E}">
        <p14:creationId xmlns:p14="http://schemas.microsoft.com/office/powerpoint/2010/main" val="2718893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GB"/>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8</a:t>
            </a:fld>
            <a:endParaRPr lang="en-GB" dirty="0"/>
          </a:p>
        </p:txBody>
      </p:sp>
      <p:sp>
        <p:nvSpPr>
          <p:cNvPr id="5" name="Rectangle 4"/>
          <p:cNvSpPr/>
          <p:nvPr/>
        </p:nvSpPr>
        <p:spPr>
          <a:xfrm>
            <a:off x="1143000" y="245693"/>
            <a:ext cx="925253" cy="369332"/>
          </a:xfrm>
          <a:prstGeom prst="rect">
            <a:avLst/>
          </a:prstGeom>
        </p:spPr>
        <p:txBody>
          <a:bodyPr wrap="none">
            <a:spAutoFit/>
          </a:bodyPr>
          <a:lstStyle/>
          <a:p>
            <a:r>
              <a:rPr lang="en-GB" b="1" dirty="0">
                <a:solidFill>
                  <a:srgbClr val="9900FF"/>
                </a:solidFill>
                <a:latin typeface="Calibri" panose="020F0502020204030204" pitchFamily="34" charset="0"/>
                <a:ea typeface="Times New Roman" panose="02020603050405020304" pitchFamily="18" charset="0"/>
              </a:rPr>
              <a:t>Purple:</a:t>
            </a:r>
            <a:r>
              <a:rPr lang="en-GB" dirty="0">
                <a:solidFill>
                  <a:srgbClr val="9900FF"/>
                </a:solidFill>
                <a:latin typeface="Calibri" panose="020F0502020204030204" pitchFamily="34" charset="0"/>
                <a:ea typeface="Times New Roman" panose="02020603050405020304" pitchFamily="18" charset="0"/>
              </a:rPr>
              <a:t> </a:t>
            </a:r>
            <a:endParaRPr lang="en-GB" dirty="0"/>
          </a:p>
        </p:txBody>
      </p:sp>
      <p:graphicFrame>
        <p:nvGraphicFramePr>
          <p:cNvPr id="8" name="Table 7"/>
          <p:cNvGraphicFramePr>
            <a:graphicFrameLocks noGrp="1"/>
          </p:cNvGraphicFramePr>
          <p:nvPr>
            <p:extLst>
              <p:ext uri="{D42A27DB-BD31-4B8C-83A1-F6EECF244321}">
                <p14:modId xmlns:p14="http://schemas.microsoft.com/office/powerpoint/2010/main" val="839958432"/>
              </p:ext>
            </p:extLst>
          </p:nvPr>
        </p:nvGraphicFramePr>
        <p:xfrm>
          <a:off x="602097" y="941212"/>
          <a:ext cx="8131356" cy="4876800"/>
        </p:xfrm>
        <a:graphic>
          <a:graphicData uri="http://schemas.openxmlformats.org/drawingml/2006/table">
            <a:tbl>
              <a:tblPr>
                <a:tableStyleId>{5C22544A-7EE6-4342-B048-85BDC9FD1C3A}</a:tableStyleId>
              </a:tblPr>
              <a:tblGrid>
                <a:gridCol w="8131356">
                  <a:extLst>
                    <a:ext uri="{9D8B030D-6E8A-4147-A177-3AD203B41FA5}">
                      <a16:colId xmlns:a16="http://schemas.microsoft.com/office/drawing/2014/main" val="64680288"/>
                    </a:ext>
                  </a:extLst>
                </a:gridCol>
              </a:tblGrid>
              <a:tr h="4825106">
                <a:tc>
                  <a:txBody>
                    <a:bodyPr/>
                    <a:lstStyle/>
                    <a:p>
                      <a:pPr algn="l" fontAlgn="auto" hangingPunct="1">
                        <a:spcAft>
                          <a:spcPts val="0"/>
                        </a:spcAft>
                      </a:pPr>
                      <a:r>
                        <a:rPr lang="en-GB" sz="3200" dirty="0" smtClean="0">
                          <a:effectLst/>
                        </a:rPr>
                        <a:t>Draw </a:t>
                      </a:r>
                      <a:r>
                        <a:rPr lang="en-GB" sz="3200" dirty="0">
                          <a:effectLst/>
                        </a:rPr>
                        <a:t>a bar model with a chosen number of bars (3 to 10) and write the same number (less than 50) in each of the lower bars. Find the total of the lower bars and write it in the upper bar. Write a non-unit fraction sentence to go with their bar model, e.g. </a:t>
                      </a:r>
                      <a:r>
                        <a:rPr lang="en-GB" sz="3200" baseline="30000" dirty="0">
                          <a:effectLst/>
                        </a:rPr>
                        <a:t>4</a:t>
                      </a:r>
                      <a:r>
                        <a:rPr lang="en-GB" sz="3200" dirty="0">
                          <a:effectLst/>
                        </a:rPr>
                        <a:t>/</a:t>
                      </a:r>
                      <a:r>
                        <a:rPr lang="en-GB" sz="3200" baseline="-25000" dirty="0">
                          <a:effectLst/>
                        </a:rPr>
                        <a:t>5</a:t>
                      </a:r>
                      <a:r>
                        <a:rPr lang="en-GB" sz="3200" dirty="0">
                          <a:effectLst/>
                        </a:rPr>
                        <a:t> of 110 is 88. Write the matching empty box sentence </a:t>
                      </a:r>
                      <a:r>
                        <a:rPr lang="en-GB" sz="3200" dirty="0" smtClean="0">
                          <a:effectLst/>
                        </a:rPr>
                        <a:t>for </a:t>
                      </a:r>
                      <a:r>
                        <a:rPr lang="en-GB" sz="3200" dirty="0">
                          <a:effectLst/>
                        </a:rPr>
                        <a:t>the rest of the group to solve, e.g. </a:t>
                      </a:r>
                      <a:r>
                        <a:rPr lang="en-GB" sz="3200" baseline="30000" dirty="0">
                          <a:effectLst/>
                        </a:rPr>
                        <a:t>4</a:t>
                      </a:r>
                      <a:r>
                        <a:rPr lang="en-GB" sz="3200" dirty="0">
                          <a:effectLst/>
                        </a:rPr>
                        <a:t>/</a:t>
                      </a:r>
                      <a:r>
                        <a:rPr lang="en-GB" sz="3200" baseline="-25000" dirty="0">
                          <a:effectLst/>
                        </a:rPr>
                        <a:t>5 </a:t>
                      </a:r>
                      <a:r>
                        <a:rPr lang="en-GB" sz="3200" dirty="0">
                          <a:effectLst/>
                        </a:rPr>
                        <a:t>of □ is 88. Repeat with other bar models and empty box sentences.</a:t>
                      </a:r>
                      <a:endParaRPr lang="en-GB" sz="4400" dirty="0">
                        <a:effectLst/>
                        <a:latin typeface="Times New Roman" panose="02020603050405020304" pitchFamily="18" charset="0"/>
                        <a:ea typeface="Times New Roman" panose="02020603050405020304" pitchFamily="18" charset="0"/>
                      </a:endParaRPr>
                    </a:p>
                  </a:txBody>
                  <a:tcPr marL="114300" marR="114300" marT="0" marB="0"/>
                </a:tc>
                <a:extLst>
                  <a:ext uri="{0D108BD9-81ED-4DB2-BD59-A6C34878D82A}">
                    <a16:rowId xmlns:a16="http://schemas.microsoft.com/office/drawing/2014/main" val="1105671878"/>
                  </a:ext>
                </a:extLst>
              </a:tr>
            </a:tbl>
          </a:graphicData>
        </a:graphic>
      </p:graphicFrame>
    </p:spTree>
    <p:extLst>
      <p:ext uri="{BB962C8B-B14F-4D97-AF65-F5344CB8AC3E}">
        <p14:creationId xmlns:p14="http://schemas.microsoft.com/office/powerpoint/2010/main" val="2296690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2" descr="Image result for hamilton trust"/>
          <p:cNvSpPr>
            <a:spLocks noChangeAspect="1" noChangeArrowheads="1"/>
          </p:cNvSpPr>
          <p:nvPr/>
        </p:nvSpPr>
        <p:spPr bwMode="auto">
          <a:xfrm>
            <a:off x="116681" y="74890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1350"/>
          </a:p>
        </p:txBody>
      </p:sp>
      <p:sp>
        <p:nvSpPr>
          <p:cNvPr id="8" name="AutoShape 4" descr="Image result for hamilton trust"/>
          <p:cNvSpPr>
            <a:spLocks noChangeAspect="1" noChangeArrowheads="1"/>
          </p:cNvSpPr>
          <p:nvPr/>
        </p:nvSpPr>
        <p:spPr bwMode="auto">
          <a:xfrm>
            <a:off x="230981" y="86320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1350"/>
          </a:p>
        </p:txBody>
      </p:sp>
      <p:sp>
        <p:nvSpPr>
          <p:cNvPr id="9" name="AutoShape 8" descr="Image result for hamilton trust"/>
          <p:cNvSpPr>
            <a:spLocks noChangeAspect="1" noChangeArrowheads="1"/>
          </p:cNvSpPr>
          <p:nvPr/>
        </p:nvSpPr>
        <p:spPr bwMode="auto">
          <a:xfrm>
            <a:off x="345281" y="97750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1350"/>
          </a:p>
        </p:txBody>
      </p:sp>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9</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5</a:t>
            </a:r>
            <a:endParaRPr lang="en-GB" dirty="0"/>
          </a:p>
        </p:txBody>
      </p:sp>
      <p:pic>
        <p:nvPicPr>
          <p:cNvPr id="12" name="Picture 11">
            <a:extLst>
              <a:ext uri="{FF2B5EF4-FFF2-40B4-BE49-F238E27FC236}">
                <a16:creationId xmlns:a16="http://schemas.microsoft.com/office/drawing/2014/main" id="{B08C335F-0FEA-4BD1-8D31-CB7976CE02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13774" y="430300"/>
            <a:ext cx="8772120" cy="4839791"/>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459581" y="60968"/>
            <a:ext cx="882614" cy="369332"/>
          </a:xfrm>
          <a:prstGeom prst="rect">
            <a:avLst/>
          </a:prstGeom>
        </p:spPr>
        <p:txBody>
          <a:bodyPr wrap="none">
            <a:spAutoFit/>
          </a:bodyPr>
          <a:lstStyle/>
          <a:p>
            <a:r>
              <a:rPr lang="en-GB" b="1" dirty="0">
                <a:solidFill>
                  <a:srgbClr val="00B050"/>
                </a:solidFill>
                <a:latin typeface="Calibri" panose="020F0502020204030204" pitchFamily="34" charset="0"/>
                <a:ea typeface="Times New Roman" panose="02020603050405020304" pitchFamily="18" charset="0"/>
              </a:rPr>
              <a:t>Green:</a:t>
            </a:r>
            <a:r>
              <a:rPr lang="en-GB" dirty="0">
                <a:solidFill>
                  <a:srgbClr val="00B050"/>
                </a:solidFill>
                <a:latin typeface="Calibri" panose="020F0502020204030204" pitchFamily="34" charset="0"/>
                <a:ea typeface="Times New Roman" panose="02020603050405020304" pitchFamily="18" charset="0"/>
              </a:rPr>
              <a:t> </a:t>
            </a:r>
            <a:endParaRPr lang="en-GB" dirty="0"/>
          </a:p>
        </p:txBody>
      </p:sp>
    </p:spTree>
    <p:extLst>
      <p:ext uri="{BB962C8B-B14F-4D97-AF65-F5344CB8AC3E}">
        <p14:creationId xmlns:p14="http://schemas.microsoft.com/office/powerpoint/2010/main" val="1696801541"/>
      </p:ext>
    </p:extLst>
  </p:cSld>
  <p:clrMapOvr>
    <a:masterClrMapping/>
  </p:clrMapOvr>
</p:sld>
</file>

<file path=ppt/theme/theme1.xml><?xml version="1.0" encoding="utf-8"?>
<a:theme xmlns:a="http://schemas.openxmlformats.org/drawingml/2006/main" name="Office Theme">
  <a:themeElements>
    <a:clrScheme name="Custom 6">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EA7600"/>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1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EA7600"/>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582E3F0B451F429F9F329D40B1CC70" ma:contentTypeVersion="8" ma:contentTypeDescription="Create a new document." ma:contentTypeScope="" ma:versionID="dff8ab6ae558bf8cafb4403981805f2f">
  <xsd:schema xmlns:xsd="http://www.w3.org/2001/XMLSchema" xmlns:xs="http://www.w3.org/2001/XMLSchema" xmlns:p="http://schemas.microsoft.com/office/2006/metadata/properties" xmlns:ns2="43fe4aeb-1f48-488d-80a1-725046893158" targetNamespace="http://schemas.microsoft.com/office/2006/metadata/properties" ma:root="true" ma:fieldsID="0511cc535590a5ebf5ab716b2ffe4f75" ns2:_="">
    <xsd:import namespace="43fe4aeb-1f48-488d-80a1-72504689315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fe4aeb-1f48-488d-80a1-725046893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F4E7C0F-8E5A-452A-AEB2-DC50D2EB2113}">
  <ds:schemaRefs>
    <ds:schemaRef ds:uri="http://purl.org/dc/terms/"/>
    <ds:schemaRef ds:uri="http://schemas.microsoft.com/office/2006/documentManagement/types"/>
    <ds:schemaRef ds:uri="4b756efa-9b49-4f98-968f-46e9b83c250d"/>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f5daa0ad-9060-4071-aaa9-9048be3c42a8"/>
    <ds:schemaRef ds:uri="http://www.w3.org/XML/1998/namespace"/>
    <ds:schemaRef ds:uri="http://purl.org/dc/dcmitype/"/>
  </ds:schemaRefs>
</ds:datastoreItem>
</file>

<file path=customXml/itemProps2.xml><?xml version="1.0" encoding="utf-8"?>
<ds:datastoreItem xmlns:ds="http://schemas.openxmlformats.org/officeDocument/2006/customXml" ds:itemID="{0623CBD2-5CEE-4488-A993-74A29D04592D}">
  <ds:schemaRefs>
    <ds:schemaRef ds:uri="http://schemas.microsoft.com/sharepoint/v3/contenttype/forms"/>
  </ds:schemaRefs>
</ds:datastoreItem>
</file>

<file path=customXml/itemProps3.xml><?xml version="1.0" encoding="utf-8"?>
<ds:datastoreItem xmlns:ds="http://schemas.openxmlformats.org/officeDocument/2006/customXml" ds:itemID="{B64AC813-0627-4D11-BF5F-EE9BBD4D953D}"/>
</file>

<file path=docProps/app.xml><?xml version="1.0" encoding="utf-8"?>
<Properties xmlns="http://schemas.openxmlformats.org/officeDocument/2006/extended-properties" xmlns:vt="http://schemas.openxmlformats.org/officeDocument/2006/docPropsVTypes">
  <Template>Office Theme</Template>
  <TotalTime>1993</TotalTime>
  <Words>460</Words>
  <Application>Microsoft Office PowerPoint</Application>
  <PresentationFormat>On-screen Show (4:3)</PresentationFormat>
  <Paragraphs>77</Paragraphs>
  <Slides>15</Slides>
  <Notes>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15</vt:i4>
      </vt:variant>
    </vt:vector>
  </HeadingPairs>
  <TitlesOfParts>
    <vt:vector size="24" baseType="lpstr">
      <vt:lpstr>Arial</vt:lpstr>
      <vt:lpstr>Calibri</vt:lpstr>
      <vt:lpstr>Calibri Light</vt:lpstr>
      <vt:lpstr>Cambria</vt:lpstr>
      <vt:lpstr>Symbol</vt:lpstr>
      <vt:lpstr>Times New Roman</vt:lpstr>
      <vt:lpstr>Wingdings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Office PC</dc:creator>
  <cp:lastModifiedBy>ZKhalid</cp:lastModifiedBy>
  <cp:revision>187</cp:revision>
  <dcterms:created xsi:type="dcterms:W3CDTF">2018-09-13T11:08:58Z</dcterms:created>
  <dcterms:modified xsi:type="dcterms:W3CDTF">2021-02-22T17:02:25Z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0x01010079582E3F0B451F429F9F329D40B1CC70</vt:lpwstr>
  </property>
</Properties>
</file>