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handoutMasterIdLst>
    <p:handoutMasterId r:id="rId20"/>
  </p:handoutMasterIdLst>
  <p:sldIdLst>
    <p:sldId id="256" r:id="rId6"/>
    <p:sldId id="257" r:id="rId7"/>
    <p:sldId id="258" r:id="rId8"/>
    <p:sldId id="259" r:id="rId9"/>
    <p:sldId id="261" r:id="rId10"/>
    <p:sldId id="271" r:id="rId11"/>
    <p:sldId id="263" r:id="rId12"/>
    <p:sldId id="264" r:id="rId13"/>
    <p:sldId id="268" r:id="rId14"/>
    <p:sldId id="265" r:id="rId15"/>
    <p:sldId id="270" r:id="rId16"/>
    <p:sldId id="269" r:id="rId17"/>
    <p:sldId id="272" r:id="rId18"/>
    <p:sldId id="267" r:id="rId19"/>
  </p:sldIdLst>
  <p:sldSz cx="9144000" cy="6858000" type="screen4x3"/>
  <p:notesSz cx="6797675" cy="99266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B"/>
    <a:srgbClr val="FFFFC9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97" autoAdjust="0"/>
    <p:restoredTop sz="94660"/>
  </p:normalViewPr>
  <p:slideViewPr>
    <p:cSldViewPr>
      <p:cViewPr varScale="1">
        <p:scale>
          <a:sx n="59" d="100"/>
          <a:sy n="59" d="100"/>
        </p:scale>
        <p:origin x="1468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33296528-CC08-2E35-7A7E-F78FFB9527D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D6319ED1-0D51-E0AD-4B9D-59842D317671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0484" name="Rectangle 4">
            <a:extLst>
              <a:ext uri="{FF2B5EF4-FFF2-40B4-BE49-F238E27FC236}">
                <a16:creationId xmlns:a16="http://schemas.microsoft.com/office/drawing/2014/main" id="{E7CACA5D-4FB1-2A2E-74E5-C6733A8FD758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D2253D23-1CDE-DE4D-4A4D-A02497D8C8B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42E10758-8F02-474D-BC9C-4D4EDE05E78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A8ED718-7643-C81D-CD0F-58567ADF37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79AEC8F-61FD-D423-2FDB-C5AFC388B27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1E0955D-4D23-F803-9DC7-E2E24494C1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F83F58-1B38-4384-AFB4-DA15B8A2E44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9780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3D66518-6945-35CA-0F43-D7C1D8E2E44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7FFA71F-8161-CC0E-0220-FED20B64972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37CC1F2-4A9D-BC61-C98F-38F212601E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D40115-D670-4C76-A8B5-C51E232A3FD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62842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8C8B757-0AD1-2146-6202-92E65C5D0E4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D18C3C9-095C-6A76-0C5F-35B2A2649AD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17D6B02-5F27-D90B-AF70-0B992061FD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CC09A5-A54A-405D-8618-E7BA5139797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63794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536A00-167A-2131-1A77-B8643CCF2ED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4B66D16-A200-3B44-30B4-7D1409DBDC6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43A354D-6AD4-B43E-168B-2410563404B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F9F4E0-8835-4120-ACAA-C15744DA4C6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14986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9B28C27-BB0D-AF57-98EB-29FA58A4CE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9BFD99A-94E8-5378-ED7A-7EEDDB1A881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B2C82770-38B0-36BF-EC94-0986109F8F3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90094F-E35A-4D95-BD6E-0069A17A09F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5846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57F4D7B-E05D-E17D-4B7E-7FE46519C4C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031DE70-3B58-0422-837C-6AD3F4320E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E6680ED-85E1-BFAA-1404-DC37BB6EA86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0236AC-C8F2-467A-AF45-6BEFB9B1066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44653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75BFD3B2-D8A7-B989-2835-4EF81419CF8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8C2704C-963F-1405-9D01-7FB8AEA7658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B19CF88-1E47-1F4F-89D3-49A6DD105D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D6F46C-283A-461E-921F-03F42F6EB02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2694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5BC087-880C-E4F4-C5F3-80248C1D306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199DBC7-0894-2617-0A7F-82198BCB1D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EBD7E53-92C5-074C-B4D1-C709CB75926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1017CC-23E6-419B-9726-B0284C9935B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20641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8457004-6A94-1B4E-E56E-74B25BF3A15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100ED4-2001-061C-0398-BB58C40C78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5F4DE07-4CC4-5E11-6100-1947B846E96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0A55EE-2FAB-4426-BBE6-B0A1C02A1E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9892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7F0FDC6-98AE-EA7B-294A-4F4192FC0C9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BAF9B10-4C0B-2A2E-0779-C772881AC4E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632B5AC-6DE6-CE25-1986-93CE2169DA6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301235-F0B9-42B1-AA01-F551A2F1DC0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90477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4D15394-3C0C-E62B-0F3C-004D956E31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B16C6EB-1503-6A39-3D1A-CDEFF56E6A4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537891-73CE-2CD7-15B7-53E4AD8180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D0DC74-CD15-4563-A15C-120914506F6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1420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82E1368-4E08-CD18-8849-F1B5D9DD1F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0120AF6-0A4F-4502-9458-1C238C1B37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5091ACC-7375-9951-7D49-7759E2D7C7E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D98286A2-95B5-C6F3-B0E0-001AAF3C340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B0DCD72A-8836-6D85-8B3D-493BC06FF90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Comic Sans MS" panose="030F0702030302020204" pitchFamily="66" charset="0"/>
              </a:defRPr>
            </a:lvl1pPr>
          </a:lstStyle>
          <a:p>
            <a:fld id="{AEC3B1BF-F171-4710-8178-D518182D6A9D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utdoored.entrust-ed.co.uk/" TargetMode="External"/><Relationship Id="rId2" Type="http://schemas.openxmlformats.org/officeDocument/2006/relationships/hyperlink" Target="mailto:lvardy@thomasrussell-junior.staffs.sch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B5577C84-4ADC-8656-A44E-82C3018D5DD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476250"/>
            <a:ext cx="7772400" cy="5905500"/>
          </a:xfrm>
        </p:spPr>
        <p:txBody>
          <a:bodyPr/>
          <a:lstStyle/>
          <a:p>
            <a:pPr eaLnBrk="1" hangingPunct="1"/>
            <a:r>
              <a:rPr lang="en-GB" altLang="en-US" sz="9600" dirty="0"/>
              <a:t>Y6 Standon Bowers </a:t>
            </a:r>
            <a:br>
              <a:rPr lang="en-GB" altLang="en-US" dirty="0"/>
            </a:br>
            <a:br>
              <a:rPr lang="en-GB" altLang="en-US" dirty="0"/>
            </a:br>
            <a:r>
              <a:rPr lang="en-GB" altLang="en-US" dirty="0"/>
              <a:t>Standon, Stafford</a:t>
            </a:r>
            <a:br>
              <a:rPr lang="en-GB" altLang="en-US" dirty="0"/>
            </a:br>
            <a:r>
              <a:rPr lang="en-GB" altLang="en-US" dirty="0"/>
              <a:t>2</a:t>
            </a:r>
            <a:r>
              <a:rPr lang="en-GB" altLang="en-US" baseline="30000" dirty="0"/>
              <a:t>nd</a:t>
            </a:r>
            <a:r>
              <a:rPr lang="en-GB" altLang="en-US" dirty="0"/>
              <a:t> - 4</a:t>
            </a:r>
            <a:r>
              <a:rPr lang="en-GB" altLang="en-US" baseline="30000" dirty="0"/>
              <a:t>th</a:t>
            </a:r>
            <a:r>
              <a:rPr lang="en-GB" altLang="en-US" dirty="0"/>
              <a:t> June 2025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4D034F47-5AC4-2466-7314-678776DF2E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6088" y="269875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5000" dirty="0"/>
              <a:t>Example activities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CC315464-29AC-CEE8-DA2C-CE122A12FD1A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104900" y="1811338"/>
            <a:ext cx="6911975" cy="2481262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en-GB" dirty="0"/>
              <a:t>Low Ropes			Axe Throwing</a:t>
            </a:r>
            <a:br>
              <a:rPr lang="en-GB" dirty="0"/>
            </a:br>
            <a:r>
              <a:rPr lang="en-GB" dirty="0"/>
              <a:t>Bush Craft			Climbing</a:t>
            </a:r>
            <a:br>
              <a:rPr lang="en-GB" dirty="0"/>
            </a:br>
            <a:r>
              <a:rPr lang="en-GB" dirty="0"/>
              <a:t>Crystal Maze		High Ropes							</a:t>
            </a:r>
            <a:br>
              <a:rPr lang="en-GB" dirty="0"/>
            </a:br>
            <a:r>
              <a:rPr lang="en-GB" dirty="0"/>
              <a:t>    </a:t>
            </a:r>
            <a:r>
              <a:rPr lang="en-GB" sz="5000" dirty="0"/>
              <a:t>Evening Activities</a:t>
            </a:r>
          </a:p>
          <a:p>
            <a:pPr marL="0" indent="0">
              <a:buFontTx/>
              <a:buNone/>
              <a:defRPr/>
            </a:pPr>
            <a:r>
              <a:rPr lang="en-GB" dirty="0"/>
              <a:t>	</a:t>
            </a:r>
          </a:p>
          <a:p>
            <a:pPr marL="0" indent="0">
              <a:buFontTx/>
              <a:buNone/>
              <a:defRPr/>
            </a:pPr>
            <a:r>
              <a:rPr lang="en-GB" dirty="0"/>
              <a:t>Photo maps     Night Walk   Camp Fire 		Scavenger Hunt 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3200" dirty="0"/>
          </a:p>
        </p:txBody>
      </p:sp>
      <p:sp>
        <p:nvSpPr>
          <p:cNvPr id="4100" name="Text Box 6">
            <a:extLst>
              <a:ext uri="{FF2B5EF4-FFF2-40B4-BE49-F238E27FC236}">
                <a16:creationId xmlns:a16="http://schemas.microsoft.com/office/drawing/2014/main" id="{10A49B53-090F-CDA9-F8DA-337EECBDF1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1628775"/>
            <a:ext cx="3455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2132473A-4012-5AC0-CEB4-B8ADF1183D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Timetable for the visit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A4DED2BE-586C-F96D-9EF0-3CB3FEEE4D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BCAF3A6D-E28F-8AEE-6A14-8F54532B1F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2" y="1484313"/>
            <a:ext cx="7704335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8:50 Arrive at school and go to the hall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9:15 Load the coach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9:30 Depart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11:00 Arrive at Standon Bowers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11:15 Unpack and orientation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12:15 Packed lunch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	</a:t>
            </a:r>
            <a:r>
              <a:rPr lang="en-GB" altLang="en-US" sz="2400" dirty="0">
                <a:solidFill>
                  <a:srgbClr val="FF0000"/>
                </a:solidFill>
              </a:rPr>
              <a:t>(please bring from home in a disposable bag)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1:00 Afternoon Activities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>
            <a:extLst>
              <a:ext uri="{FF2B5EF4-FFF2-40B4-BE49-F238E27FC236}">
                <a16:creationId xmlns:a16="http://schemas.microsoft.com/office/drawing/2014/main" id="{A96F71A4-745E-A29D-B4A4-11E52514BA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</p:txBody>
      </p:sp>
      <p:sp>
        <p:nvSpPr>
          <p:cNvPr id="9224" name="Rectangle 8">
            <a:extLst>
              <a:ext uri="{FF2B5EF4-FFF2-40B4-BE49-F238E27FC236}">
                <a16:creationId xmlns:a16="http://schemas.microsoft.com/office/drawing/2014/main" id="{FFD33D68-B58B-1DD5-89CC-6D62B7B4D8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549275"/>
            <a:ext cx="7777162" cy="550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3200" dirty="0">
                <a:latin typeface="+mn-lt"/>
                <a:cs typeface="Arial" charset="0"/>
              </a:rPr>
              <a:t>5:30 Dinner (two main meal choices and a vegetarian option, two dessert choices plus yoghurt or fruit) </a:t>
            </a: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3200" dirty="0">
                <a:latin typeface="+mn-lt"/>
                <a:cs typeface="Arial" charset="0"/>
              </a:rPr>
              <a:t>7:00 Evening activity (such as campfire or night hike)</a:t>
            </a: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3200" dirty="0">
                <a:latin typeface="+mn-lt"/>
                <a:cs typeface="Arial" charset="0"/>
              </a:rPr>
              <a:t>8:30 Bedtime and story</a:t>
            </a: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3200" dirty="0">
                <a:latin typeface="+mn-lt"/>
                <a:cs typeface="Arial" charset="0"/>
              </a:rPr>
              <a:t>9:00 Asleep</a:t>
            </a:r>
          </a:p>
          <a:p>
            <a:pPr eaLnBrk="1" hangingPunct="1">
              <a:defRPr/>
            </a:pPr>
            <a:endParaRPr lang="en-GB" altLang="en-US" sz="3200" dirty="0">
              <a:latin typeface="+mn-lt"/>
              <a:cs typeface="Arial" charset="0"/>
            </a:endParaRPr>
          </a:p>
          <a:p>
            <a:pPr eaLnBrk="1" hangingPunct="1">
              <a:defRPr/>
            </a:pPr>
            <a:r>
              <a:rPr lang="en-GB" altLang="en-US" sz="3200" dirty="0">
                <a:latin typeface="+mn-lt"/>
                <a:cs typeface="Arial" charset="0"/>
              </a:rPr>
              <a:t>Each day follows a similar timetable with double activity sessions for some of the activities.</a:t>
            </a:r>
            <a:endParaRPr lang="en-GB" altLang="en-US" sz="32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5DE7CFA2-5861-B3A6-2DC5-45A9AE42D7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GB" altLang="en-US" dirty="0"/>
              <a:t>On the final day</a:t>
            </a:r>
          </a:p>
          <a:p>
            <a:pPr eaLnBrk="1" hangingPunct="1">
              <a:defRPr/>
            </a:pPr>
            <a:r>
              <a:rPr lang="en-GB" altLang="en-US" dirty="0"/>
              <a:t>7:30 Breakfast</a:t>
            </a:r>
          </a:p>
          <a:p>
            <a:pPr eaLnBrk="1" hangingPunct="1">
              <a:defRPr/>
            </a:pPr>
            <a:r>
              <a:rPr lang="en-GB" altLang="en-US" dirty="0"/>
              <a:t>8:30 Pack and tidy dorms</a:t>
            </a:r>
          </a:p>
          <a:p>
            <a:pPr eaLnBrk="1" hangingPunct="1">
              <a:defRPr/>
            </a:pPr>
            <a:r>
              <a:rPr lang="en-GB" altLang="en-US" dirty="0"/>
              <a:t>9:00 Activities</a:t>
            </a:r>
          </a:p>
          <a:p>
            <a:pPr eaLnBrk="1" hangingPunct="1">
              <a:defRPr/>
            </a:pPr>
            <a:r>
              <a:rPr lang="en-GB" altLang="en-US" dirty="0"/>
              <a:t>10:30 Break</a:t>
            </a:r>
          </a:p>
          <a:p>
            <a:pPr eaLnBrk="1" hangingPunct="1">
              <a:defRPr/>
            </a:pPr>
            <a:r>
              <a:rPr lang="en-GB" altLang="en-US" dirty="0"/>
              <a:t>11:00 Activities </a:t>
            </a:r>
          </a:p>
          <a:p>
            <a:pPr eaLnBrk="1" hangingPunct="1">
              <a:defRPr/>
            </a:pPr>
            <a:r>
              <a:rPr lang="en-GB" altLang="en-US" dirty="0"/>
              <a:t>1:00 Dinner</a:t>
            </a:r>
          </a:p>
          <a:p>
            <a:pPr eaLnBrk="1" hangingPunct="1">
              <a:defRPr/>
            </a:pPr>
            <a:r>
              <a:rPr lang="en-GB" altLang="en-US" dirty="0"/>
              <a:t>1:15 Final presentation</a:t>
            </a:r>
          </a:p>
          <a:p>
            <a:pPr eaLnBrk="1" hangingPunct="1">
              <a:defRPr/>
            </a:pPr>
            <a:r>
              <a:rPr lang="en-GB" altLang="en-US" dirty="0"/>
              <a:t>1:45 Load the coach and depart</a:t>
            </a:r>
          </a:p>
          <a:p>
            <a:pPr eaLnBrk="1" hangingPunct="1">
              <a:defRPr/>
            </a:pPr>
            <a:r>
              <a:rPr lang="en-GB" altLang="en-US" dirty="0"/>
              <a:t>3:00(approx.) Arrive back at school</a:t>
            </a:r>
          </a:p>
          <a:p>
            <a:pPr eaLnBrk="1" hangingPunct="1">
              <a:defRPr/>
            </a:pPr>
            <a:endParaRPr lang="en-GB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3992D-5BD1-95D6-5851-5819D74D6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Arrival at school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28A220-4465-A661-6A96-22B57FCB3D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We will text parents with a expected time of arrival once we have left Standon Bowers. </a:t>
            </a:r>
          </a:p>
          <a:p>
            <a:pPr marL="0" indent="0">
              <a:buNone/>
            </a:pPr>
            <a:r>
              <a:rPr lang="en-GB" dirty="0"/>
              <a:t>Children can be collected from the coach to go home. </a:t>
            </a:r>
          </a:p>
          <a:p>
            <a:pPr marL="0" indent="0">
              <a:buNone/>
            </a:pPr>
            <a:r>
              <a:rPr lang="en-GB" dirty="0"/>
              <a:t>Please keep Gilmour Lane and </a:t>
            </a:r>
            <a:r>
              <a:rPr lang="en-GB" dirty="0" err="1"/>
              <a:t>Efflinch</a:t>
            </a:r>
            <a:r>
              <a:rPr lang="en-GB" dirty="0"/>
              <a:t> Lane completely clear to allow the coach to safely park. </a:t>
            </a:r>
          </a:p>
        </p:txBody>
      </p:sp>
    </p:spTree>
    <p:extLst>
      <p:ext uri="{BB962C8B-B14F-4D97-AF65-F5344CB8AC3E}">
        <p14:creationId xmlns:p14="http://schemas.microsoft.com/office/powerpoint/2010/main" val="3603088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1C54F147-DED0-DCC3-3129-39BD895580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Sleeping Arrangements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EB950159-7FB3-57E8-DB72-1FFC64483A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417638"/>
            <a:ext cx="8229600" cy="5141912"/>
          </a:xfrm>
        </p:spPr>
        <p:txBody>
          <a:bodyPr/>
          <a:lstStyle/>
          <a:p>
            <a:pPr eaLnBrk="1" hangingPunct="1"/>
            <a:r>
              <a:rPr lang="en-GB" altLang="en-US" sz="2800" dirty="0"/>
              <a:t>Our school group is sleeping in dormitories</a:t>
            </a:r>
          </a:p>
          <a:p>
            <a:pPr eaLnBrk="1" hangingPunct="1"/>
            <a:r>
              <a:rPr lang="en-GB" altLang="en-US" sz="2800" dirty="0"/>
              <a:t>Girls and Boys are in separate dormitories</a:t>
            </a:r>
          </a:p>
          <a:p>
            <a:pPr eaLnBrk="1" hangingPunct="1"/>
            <a:r>
              <a:rPr lang="en-GB" altLang="en-US" sz="2800" dirty="0"/>
              <a:t>There will be children from other school at Standon Bowers, but only children from Thomas Russell are in the dorms.</a:t>
            </a:r>
          </a:p>
          <a:p>
            <a:pPr eaLnBrk="1" hangingPunct="1"/>
            <a:r>
              <a:rPr lang="en-GB" altLang="en-US" sz="2800" dirty="0"/>
              <a:t>The shower and toilet rooms have recently been refurbished.</a:t>
            </a:r>
          </a:p>
          <a:p>
            <a:pPr eaLnBrk="1" hangingPunct="1"/>
            <a:r>
              <a:rPr lang="en-GB" altLang="en-US" sz="2800" dirty="0"/>
              <a:t>The school staff are placed in individual rooms next to the dormitories (within the same building). Teachers are accessible during the night if required.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984E45CC-C168-7F2F-F17C-A2E0E90720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Activity groups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A68DC95E-04AF-48E1-65B0-7939FF0F09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850" y="1417638"/>
            <a:ext cx="8375650" cy="5106987"/>
          </a:xfrm>
        </p:spPr>
        <p:txBody>
          <a:bodyPr/>
          <a:lstStyle/>
          <a:p>
            <a:pPr eaLnBrk="1" hangingPunct="1"/>
            <a:r>
              <a:rPr lang="en-GB" altLang="en-US" sz="2800" dirty="0"/>
              <a:t>The children will choose friends they would like to be grouped with before we go.  They will be in activity groups of </a:t>
            </a:r>
            <a:r>
              <a:rPr lang="en-GB" altLang="en-US" sz="2800" dirty="0" err="1"/>
              <a:t>approx</a:t>
            </a:r>
            <a:r>
              <a:rPr lang="en-GB" altLang="en-US" sz="2800" dirty="0"/>
              <a:t> 16 boys and girls.</a:t>
            </a:r>
          </a:p>
          <a:p>
            <a:pPr eaLnBrk="1" hangingPunct="1"/>
            <a:r>
              <a:rPr lang="en-GB" altLang="en-US" sz="2800" dirty="0"/>
              <a:t>Children will mix across the two classes to forge new friendships and strengthen old ones.</a:t>
            </a:r>
          </a:p>
          <a:p>
            <a:pPr eaLnBrk="1" hangingPunct="1"/>
            <a:r>
              <a:rPr lang="en-GB" altLang="en-US" sz="2800" dirty="0"/>
              <a:t>For some activities two groups will combine, others will take place as a whole year group.</a:t>
            </a:r>
          </a:p>
          <a:p>
            <a:pPr eaLnBrk="1" hangingPunct="1"/>
            <a:r>
              <a:rPr lang="en-GB" altLang="en-US" sz="2800" dirty="0"/>
              <a:t>The children will be given challenges to overcome and take on different roles and responsibilities throughout their visit.</a:t>
            </a:r>
          </a:p>
          <a:p>
            <a:pPr eaLnBrk="1" hangingPunct="1"/>
            <a:endParaRPr lang="en-GB" altLang="en-US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FA016700-9123-3949-39CF-82BF58E74B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3875" y="188913"/>
            <a:ext cx="8229600" cy="863600"/>
          </a:xfrm>
        </p:spPr>
        <p:txBody>
          <a:bodyPr/>
          <a:lstStyle/>
          <a:p>
            <a:pPr eaLnBrk="1" hangingPunct="1"/>
            <a:r>
              <a:rPr lang="en-GB" altLang="en-US"/>
              <a:t>Packing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F45BA855-00FB-C342-E7D0-A1E454AB20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90525" y="1125538"/>
            <a:ext cx="8362950" cy="5256212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2400" b="1" u="sng" dirty="0"/>
              <a:t>Please note – we have 64 children &amp; 6 adults’ luggage to fit underneath ONE coach</a:t>
            </a:r>
            <a:r>
              <a:rPr lang="en-GB" altLang="en-US" sz="2400" dirty="0"/>
              <a:t>. 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endParaRPr lang="en-GB" altLang="en-US" sz="2400" dirty="0"/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2400" dirty="0"/>
              <a:t>Luggage allowance is limited to one medium suitcase or holdall bag containing </a:t>
            </a:r>
            <a:r>
              <a:rPr lang="en-GB" altLang="en-US" sz="2400" u="sng" dirty="0"/>
              <a:t>everything</a:t>
            </a:r>
            <a:r>
              <a:rPr lang="en-GB" altLang="en-US" sz="2400" dirty="0"/>
              <a:t>.  Please do not tie additional bags onto the outside as this makes it hard to load the coach.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endParaRPr lang="en-GB" altLang="en-US" sz="2400" dirty="0"/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2400" dirty="0"/>
              <a:t>Children will have to be able to carry their own bag up one or two flights of stairs, so aim to pack light!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endParaRPr lang="en-GB" altLang="en-US" sz="2400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400" dirty="0"/>
              <a:t>Come dressed in clothes ready to begin activities.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400" dirty="0"/>
              <a:t>Please note: No electronics / mobile phones / cameras or hair dryers and straighteners.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2400" dirty="0"/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endParaRPr lang="en-GB" altLang="en-US" sz="2400" dirty="0"/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endParaRPr lang="en-GB" altLang="en-US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8883468E-A3E7-5F56-A6ED-7B914206EE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0213" y="269875"/>
            <a:ext cx="8229600" cy="855663"/>
          </a:xfrm>
        </p:spPr>
        <p:txBody>
          <a:bodyPr/>
          <a:lstStyle/>
          <a:p>
            <a:pPr eaLnBrk="1" hangingPunct="1"/>
            <a:r>
              <a:rPr lang="en-GB" altLang="en-US"/>
              <a:t>Kit list </a:t>
            </a:r>
            <a:endParaRPr lang="en-GB" altLang="en-US" sz="3200"/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C1B6CAD3-451E-3948-0025-AA8F254930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23863" y="1125538"/>
            <a:ext cx="8435975" cy="53736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GB" altLang="en-US" sz="2400" dirty="0"/>
              <a:t>Wear one set of old clothes and trainers (no wellies) ready to get stuck into activities as soon as you arrive.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400" dirty="0"/>
              <a:t>Pack two spare sets of old clothes for the other days (undies, t-shirt, trousers/shorts (no jeans) &amp; jumper)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400" dirty="0"/>
              <a:t>Indoor shoes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400" dirty="0"/>
              <a:t>Spare pair of old shoes than can get wet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400" dirty="0"/>
              <a:t>Washbag (a ‘bag for life’ makes a perfect washbag that towel and PJs can fit into)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400" dirty="0"/>
              <a:t>Small shampoo, shower gel, toothbrush, toothpaste &amp; deodorant (no aerosols please)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400" dirty="0"/>
              <a:t>Towel (dark colour rather than white </a:t>
            </a:r>
            <a:r>
              <a:rPr lang="en-GB" altLang="en-US" sz="2400" dirty="0">
                <a:sym typeface="Wingdings" panose="05000000000000000000" pitchFamily="2" charset="2"/>
              </a:rPr>
              <a:t></a:t>
            </a:r>
            <a:r>
              <a:rPr lang="en-GB" altLang="en-US" sz="2400" dirty="0"/>
              <a:t>!)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400" dirty="0"/>
              <a:t>Sleepwear and a teddy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400" dirty="0"/>
              <a:t>Labelled bin bag for wet and dirty clothing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400" dirty="0">
                <a:solidFill>
                  <a:srgbClr val="FF0000"/>
                </a:solidFill>
              </a:rPr>
              <a:t>Pillow case, single fitted sheet and single duvet cover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GB" altLang="en-US" sz="2400" i="1" dirty="0">
                <a:solidFill>
                  <a:srgbClr val="00B0F0"/>
                </a:solidFill>
              </a:rPr>
              <a:t>(Duvets and pillows will be provided by the centre.)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043969B-2F69-264C-25BB-F76CE265B3C3}"/>
              </a:ext>
            </a:extLst>
          </p:cNvPr>
          <p:cNvSpPr/>
          <p:nvPr/>
        </p:nvSpPr>
        <p:spPr>
          <a:xfrm>
            <a:off x="539750" y="549275"/>
            <a:ext cx="8353425" cy="585391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GB" altLang="en-US" sz="2600" u="sng" dirty="0">
                <a:latin typeface="+mj-lt"/>
              </a:rPr>
              <a:t>Bring a rucksack for on the coach containing</a:t>
            </a:r>
            <a:r>
              <a:rPr lang="en-GB" altLang="en-US" sz="2600" dirty="0">
                <a:latin typeface="+mj-lt"/>
              </a:rPr>
              <a:t>: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2600" dirty="0">
              <a:solidFill>
                <a:srgbClr val="FF0000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600" dirty="0">
                <a:solidFill>
                  <a:srgbClr val="FF0000"/>
                </a:solidFill>
                <a:latin typeface="+mj-lt"/>
              </a:rPr>
              <a:t>Packed lunch for Wednesday when we arrive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600" dirty="0">
                <a:latin typeface="+mj-lt"/>
              </a:rPr>
              <a:t>Refillable plastic drink bottle - named (ESSENTIAL)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600" dirty="0">
                <a:latin typeface="+mj-lt"/>
              </a:rPr>
              <a:t>Sun hat &amp; cream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600" dirty="0">
                <a:latin typeface="+mj-lt"/>
              </a:rPr>
              <a:t>A waterproof coat / jacket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2600" dirty="0">
              <a:latin typeface="+mj-lt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600" u="sng" dirty="0">
                <a:latin typeface="+mj-lt"/>
              </a:rPr>
              <a:t>To hand to be given in when you arrive in the hall</a:t>
            </a:r>
            <a:r>
              <a:rPr lang="en-GB" altLang="en-US" sz="2600" dirty="0">
                <a:latin typeface="+mj-lt"/>
              </a:rPr>
              <a:t>: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2600" dirty="0">
              <a:latin typeface="+mj-lt"/>
            </a:endParaRPr>
          </a:p>
          <a:p>
            <a:pPr marL="457200" indent="-457200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600" dirty="0">
                <a:solidFill>
                  <a:srgbClr val="FF0000"/>
                </a:solidFill>
                <a:latin typeface="+mj-lt"/>
              </a:rPr>
              <a:t>Any medications and a completed medication form</a:t>
            </a:r>
          </a:p>
          <a:p>
            <a:pPr marL="457200" indent="-457200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endParaRPr lang="en-GB" altLang="en-US" sz="2600" dirty="0">
              <a:solidFill>
                <a:srgbClr val="FF0000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600" dirty="0">
                <a:solidFill>
                  <a:srgbClr val="FF0000"/>
                </a:solidFill>
                <a:latin typeface="+mj-lt"/>
              </a:rPr>
              <a:t>The children do not need to bring any money with them.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600" dirty="0">
                <a:solidFill>
                  <a:srgbClr val="FF0000"/>
                </a:solidFill>
                <a:latin typeface="+mj-lt"/>
              </a:rPr>
              <a:t>Please do not pack additional snacks/food as Standon Bowers do not permit any food in the children’s rooms.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58434705-A56A-8AD6-E516-81E05E62F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u="sng"/>
              <a:t>Notices for activities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2F86EE50-4727-60AE-80FE-1D4DD881DB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sz="2600" dirty="0"/>
              <a:t>Shorts need to be long enough to completely cover thighs when wearing a harness.</a:t>
            </a:r>
          </a:p>
          <a:p>
            <a:pPr eaLnBrk="1" hangingPunct="1"/>
            <a:r>
              <a:rPr lang="en-GB" altLang="en-US" sz="2600" dirty="0"/>
              <a:t>No crop tops / vest tops – t-shirts must be long enough to tuck into the bottom harness and have shoulders/sleeves for underneath a top harness.</a:t>
            </a:r>
          </a:p>
          <a:p>
            <a:pPr eaLnBrk="1" hangingPunct="1"/>
            <a:r>
              <a:rPr lang="en-GB" altLang="en-US" sz="2600" dirty="0"/>
              <a:t>Long hair must be tied back for all activities and </a:t>
            </a:r>
            <a:r>
              <a:rPr lang="en-GB" altLang="en-US" sz="2600" u="sng" dirty="0"/>
              <a:t>no</a:t>
            </a:r>
            <a:r>
              <a:rPr lang="en-GB" altLang="en-US" sz="2600" dirty="0"/>
              <a:t> jewellery is to be worn.</a:t>
            </a:r>
          </a:p>
          <a:p>
            <a:r>
              <a:rPr lang="en-GB" altLang="en-US" sz="2600" dirty="0"/>
              <a:t>Any children diagnosed with asthma will not be permitted to participate in activities unless they have their inhaler to hand (even if they say they never need it.)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BD701-6854-E4E5-C8AC-8835DC01A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97" y="188640"/>
            <a:ext cx="8229600" cy="868958"/>
          </a:xfrm>
        </p:spPr>
        <p:txBody>
          <a:bodyPr/>
          <a:lstStyle/>
          <a:p>
            <a:r>
              <a:rPr lang="en-GB" dirty="0"/>
              <a:t>Communication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4389C-CBEE-28A9-2024-A063FE091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/>
              <a:t>A text to parents will be sent when we arrive at Standon Bowers (please allow for traffic). </a:t>
            </a:r>
          </a:p>
          <a:p>
            <a:pPr marL="0" indent="0">
              <a:buNone/>
            </a:pPr>
            <a:r>
              <a:rPr lang="en-GB" sz="2800" dirty="0"/>
              <a:t>A brief update of the day will be sent in the early evening. </a:t>
            </a:r>
          </a:p>
          <a:p>
            <a:pPr marL="0" indent="0">
              <a:buNone/>
            </a:pPr>
            <a:r>
              <a:rPr lang="en-GB" sz="2800" dirty="0"/>
              <a:t>Parents will receive a text message on Friday with an approximate time of arrival. </a:t>
            </a:r>
          </a:p>
          <a:p>
            <a:pPr marL="0" indent="0">
              <a:buNone/>
            </a:pPr>
            <a:r>
              <a:rPr lang="en-GB" sz="2800" dirty="0"/>
              <a:t>If you need to contact us during the visit, please contact school in the first instance or if it is outside of school hours, email lvardy@thomasrussell-junior.staffs.sch.uk 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880427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CFEF355B-DFE0-F58D-C16B-4E61826D6F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Any questions?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4E745160-3303-F0AE-3B30-95297DB5BE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altLang="en-US" dirty="0"/>
              <a:t>Please come into school and chat to Mr Emery or the Y6 team </a:t>
            </a:r>
            <a:r>
              <a:rPr lang="en-GB" altLang="en-US"/>
              <a:t>or email:</a:t>
            </a:r>
            <a:endParaRPr lang="en-GB" altLang="en-US" dirty="0"/>
          </a:p>
          <a:p>
            <a:pPr marL="0" indent="0" eaLnBrk="1" hangingPunct="1">
              <a:buFontTx/>
              <a:buNone/>
              <a:defRPr/>
            </a:pPr>
            <a:r>
              <a:rPr lang="en-GB" altLang="en-US" dirty="0"/>
              <a:t>  </a:t>
            </a:r>
            <a:r>
              <a:rPr lang="en-GB" altLang="en-US" sz="2800" dirty="0">
                <a:hlinkClick r:id="rId2"/>
              </a:rPr>
              <a:t>lvardy@thomasrussell-junior.staffs.sch.uk</a:t>
            </a:r>
            <a:r>
              <a:rPr lang="en-GB" altLang="en-US" sz="2800" dirty="0"/>
              <a:t> </a:t>
            </a:r>
            <a:endParaRPr lang="en-GB" altLang="en-US" dirty="0"/>
          </a:p>
          <a:p>
            <a:pPr eaLnBrk="1" hangingPunct="1">
              <a:defRPr/>
            </a:pPr>
            <a:r>
              <a:rPr lang="en-GB" altLang="en-US" dirty="0"/>
              <a:t>For more information, video clips etc. log on to</a:t>
            </a:r>
          </a:p>
          <a:p>
            <a:pPr eaLnBrk="1" hangingPunct="1">
              <a:buFontTx/>
              <a:buNone/>
              <a:defRPr/>
            </a:pPr>
            <a:r>
              <a:rPr lang="en-GB" altLang="en-US" dirty="0"/>
              <a:t>      </a:t>
            </a:r>
            <a:r>
              <a:rPr lang="en-GB" altLang="en-US" u="sng" dirty="0">
                <a:hlinkClick r:id="rId3"/>
              </a:rPr>
              <a:t>www.</a:t>
            </a:r>
            <a:r>
              <a:rPr lang="en-GB" altLang="en-US" b="1" u="sng" dirty="0">
                <a:hlinkClick r:id="rId3"/>
              </a:rPr>
              <a:t>outdoored.entrust-ed.co.uk</a:t>
            </a:r>
            <a:r>
              <a:rPr lang="en-GB" altLang="en-US" b="1" u="sng" dirty="0"/>
              <a:t> </a:t>
            </a:r>
            <a:r>
              <a:rPr lang="en-GB" altLang="en-US" b="1" dirty="0"/>
              <a:t> </a:t>
            </a:r>
          </a:p>
          <a:p>
            <a:pPr eaLnBrk="1" hangingPunct="1">
              <a:buFontTx/>
              <a:buNone/>
              <a:defRPr/>
            </a:pPr>
            <a:endParaRPr lang="en-GB" altLang="en-US" dirty="0"/>
          </a:p>
          <a:p>
            <a:pPr eaLnBrk="1" hangingPunct="1">
              <a:buFontTx/>
              <a:buNone/>
              <a:defRPr/>
            </a:pPr>
            <a:endParaRPr lang="en-GB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38FEC3137222C478AA9995A61C6C42D" ma:contentTypeVersion="15" ma:contentTypeDescription="Create a new document." ma:contentTypeScope="" ma:versionID="cc22a440e6b44493ad870bd6943e0613">
  <xsd:schema xmlns:xsd="http://www.w3.org/2001/XMLSchema" xmlns:xs="http://www.w3.org/2001/XMLSchema" xmlns:p="http://schemas.microsoft.com/office/2006/metadata/properties" xmlns:ns2="7306e3d0-0ae3-4289-81b3-f719923149d7" xmlns:ns3="29bdefce-0881-4b2d-911f-03fd1c1c6f5c" targetNamespace="http://schemas.microsoft.com/office/2006/metadata/properties" ma:root="true" ma:fieldsID="5d5c16ca7fed74b6b86f0cec09a2b1d4" ns2:_="" ns3:_="">
    <xsd:import namespace="7306e3d0-0ae3-4289-81b3-f719923149d7"/>
    <xsd:import namespace="29bdefce-0881-4b2d-911f-03fd1c1c6f5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06e3d0-0ae3-4289-81b3-f719923149d7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9" nillable="true" ma:displayName="Taxonomy Catch All Column" ma:hidden="true" ma:list="{15098700-c3b5-414f-b784-23b64f95f027}" ma:internalName="TaxCatchAll" ma:showField="CatchAllData" ma:web="7306e3d0-0ae3-4289-81b3-f719923149d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bdefce-0881-4b2d-911f-03fd1c1c6f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77af1cca-0ddc-42ad-a048-12a774fb3c0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306e3d0-0ae3-4289-81b3-f719923149d7" xsi:nil="true"/>
    <lcf76f155ced4ddcb4097134ff3c332f xmlns="29bdefce-0881-4b2d-911f-03fd1c1c6f5c">
      <Terms xmlns="http://schemas.microsoft.com/office/infopath/2007/PartnerControls"/>
    </lcf76f155ced4ddcb4097134ff3c332f>
    <_dlc_DocId xmlns="7306e3d0-0ae3-4289-81b3-f719923149d7">6KK6NY3JTKCC-849450956-355563</_dlc_DocId>
    <_dlc_DocIdUrl xmlns="7306e3d0-0ae3-4289-81b3-f719923149d7">
      <Url>https://8602326.sharepoint.com/sites/TRJTeachingSharedDrive/_layouts/15/DocIdRedir.aspx?ID=6KK6NY3JTKCC-849450956-355563</Url>
      <Description>6KK6NY3JTKCC-849450956-355563</Description>
    </_dlc_DocIdUrl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6547EAA9-CDDF-4947-868B-D55C65A56B4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F414DF-B7FE-4056-A106-1E2C729642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306e3d0-0ae3-4289-81b3-f719923149d7"/>
    <ds:schemaRef ds:uri="29bdefce-0881-4b2d-911f-03fd1c1c6f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B743AB8-55EB-4C17-B58F-E988FF89A260}">
  <ds:schemaRefs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schemas.microsoft.com/office/2006/documentManagement/types"/>
    <ds:schemaRef ds:uri="29bdefce-0881-4b2d-911f-03fd1c1c6f5c"/>
    <ds:schemaRef ds:uri="7306e3d0-0ae3-4289-81b3-f719923149d7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E9DBCA51-A62A-49B3-8A7E-9AE6058F6261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1173</TotalTime>
  <Words>959</Words>
  <Application>Microsoft Office PowerPoint</Application>
  <PresentationFormat>On-screen Show (4:3)</PresentationFormat>
  <Paragraphs>95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Comic Sans MS</vt:lpstr>
      <vt:lpstr>Wingdings</vt:lpstr>
      <vt:lpstr>Default Design</vt:lpstr>
      <vt:lpstr>Y6 Standon Bowers   Standon, Stafford 2nd - 4th June 2025</vt:lpstr>
      <vt:lpstr>Example activities</vt:lpstr>
      <vt:lpstr>Timetable for the visit</vt:lpstr>
      <vt:lpstr>PowerPoint Presentation</vt:lpstr>
      <vt:lpstr>PowerPoint Presentation</vt:lpstr>
      <vt:lpstr>Arrival at school </vt:lpstr>
      <vt:lpstr>Sleeping Arrangements</vt:lpstr>
      <vt:lpstr>Activity groups</vt:lpstr>
      <vt:lpstr>Packing</vt:lpstr>
      <vt:lpstr>Kit list </vt:lpstr>
      <vt:lpstr>PowerPoint Presentation</vt:lpstr>
      <vt:lpstr>Notices for activities</vt:lpstr>
      <vt:lpstr>Communication </vt:lpstr>
      <vt:lpstr>Any questions?</vt:lpstr>
    </vt:vector>
  </TitlesOfParts>
  <Company>Staffordshire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Sshar2326</dc:creator>
  <cp:lastModifiedBy>Mrs L Vardy</cp:lastModifiedBy>
  <cp:revision>55</cp:revision>
  <cp:lastPrinted>2024-06-07T07:52:30Z</cp:lastPrinted>
  <dcterms:created xsi:type="dcterms:W3CDTF">2012-03-15T17:39:39Z</dcterms:created>
  <dcterms:modified xsi:type="dcterms:W3CDTF">2024-10-10T14:12:19Z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0x010100638FEC3137222C478AA9995A61C6C42D</vt:lpwstr>
  </property>
  <property fmtid="{D5CDD505-2E9C-101B-9397-08002B2CF9AE}" pid="3" name="_dlc_DocIdItemGuid">
    <vt:lpwstr>2e4ed911-bd36-43f9-a5d2-d16390512093</vt:lpwstr>
  </property>
  <property fmtid="{D5CDD505-2E9C-101B-9397-08002B2CF9AE}" pid="4" name="MediaServiceImageTags">
    <vt:lpwstr/>
  </property>
</Properties>
</file>