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EAEBC9-C147-2E8D-AAA6-06568540DB77}" v="2" dt="2023-11-05T22:58:13.379"/>
    <p1510:client id="{B5AA95EE-0BA0-40CB-B92F-DDBF9F79D1B5}" v="2" dt="2023-10-11T16:09:25.6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J Emery" userId="8169d074-17de-4d19-9364-bbb0e0ce82b1" providerId="ADAL" clId="{B5AA95EE-0BA0-40CB-B92F-DDBF9F79D1B5}"/>
    <pc:docChg chg="custSel modSld">
      <pc:chgData name="Mr J Emery" userId="8169d074-17de-4d19-9364-bbb0e0ce82b1" providerId="ADAL" clId="{B5AA95EE-0BA0-40CB-B92F-DDBF9F79D1B5}" dt="2023-10-11T21:57:06.759" v="1376" actId="14100"/>
      <pc:docMkLst>
        <pc:docMk/>
      </pc:docMkLst>
      <pc:sldChg chg="addSp delSp modSp mod">
        <pc:chgData name="Mr J Emery" userId="8169d074-17de-4d19-9364-bbb0e0ce82b1" providerId="ADAL" clId="{B5AA95EE-0BA0-40CB-B92F-DDBF9F79D1B5}" dt="2023-10-11T21:57:06.759" v="1376" actId="14100"/>
        <pc:sldMkLst>
          <pc:docMk/>
          <pc:sldMk cId="0" sldId="256"/>
        </pc:sldMkLst>
        <pc:spChg chg="mod">
          <ac:chgData name="Mr J Emery" userId="8169d074-17de-4d19-9364-bbb0e0ce82b1" providerId="ADAL" clId="{B5AA95EE-0BA0-40CB-B92F-DDBF9F79D1B5}" dt="2023-10-11T21:52:52.764" v="1343" actId="14100"/>
          <ac:spMkLst>
            <pc:docMk/>
            <pc:sldMk cId="0" sldId="256"/>
            <ac:spMk id="59" creationId="{00000000-0000-0000-0000-000000000000}"/>
          </ac:spMkLst>
        </pc:spChg>
        <pc:spChg chg="mod">
          <ac:chgData name="Mr J Emery" userId="8169d074-17de-4d19-9364-bbb0e0ce82b1" providerId="ADAL" clId="{B5AA95EE-0BA0-40CB-B92F-DDBF9F79D1B5}" dt="2023-10-11T21:54:16.103" v="1370" actId="14100"/>
          <ac:spMkLst>
            <pc:docMk/>
            <pc:sldMk cId="0" sldId="256"/>
            <ac:spMk id="67" creationId="{00000000-0000-0000-0000-000000000000}"/>
          </ac:spMkLst>
        </pc:spChg>
        <pc:spChg chg="mod">
          <ac:chgData name="Mr J Emery" userId="8169d074-17de-4d19-9364-bbb0e0ce82b1" providerId="ADAL" clId="{B5AA95EE-0BA0-40CB-B92F-DDBF9F79D1B5}" dt="2023-10-11T21:42:35.570" v="776" actId="14100"/>
          <ac:spMkLst>
            <pc:docMk/>
            <pc:sldMk cId="0" sldId="256"/>
            <ac:spMk id="68" creationId="{00000000-0000-0000-0000-000000000000}"/>
          </ac:spMkLst>
        </pc:spChg>
        <pc:spChg chg="mod">
          <ac:chgData name="Mr J Emery" userId="8169d074-17de-4d19-9364-bbb0e0ce82b1" providerId="ADAL" clId="{B5AA95EE-0BA0-40CB-B92F-DDBF9F79D1B5}" dt="2023-10-11T21:50:38.290" v="1227" actId="20577"/>
          <ac:spMkLst>
            <pc:docMk/>
            <pc:sldMk cId="0" sldId="256"/>
            <ac:spMk id="69" creationId="{00000000-0000-0000-0000-000000000000}"/>
          </ac:spMkLst>
        </pc:spChg>
        <pc:spChg chg="mod">
          <ac:chgData name="Mr J Emery" userId="8169d074-17de-4d19-9364-bbb0e0ce82b1" providerId="ADAL" clId="{B5AA95EE-0BA0-40CB-B92F-DDBF9F79D1B5}" dt="2023-10-11T21:56:42.792" v="1372" actId="14100"/>
          <ac:spMkLst>
            <pc:docMk/>
            <pc:sldMk cId="0" sldId="256"/>
            <ac:spMk id="71" creationId="{00000000-0000-0000-0000-000000000000}"/>
          </ac:spMkLst>
        </pc:spChg>
        <pc:spChg chg="mod">
          <ac:chgData name="Mr J Emery" userId="8169d074-17de-4d19-9364-bbb0e0ce82b1" providerId="ADAL" clId="{B5AA95EE-0BA0-40CB-B92F-DDBF9F79D1B5}" dt="2023-10-11T21:56:50.702" v="1373" actId="14100"/>
          <ac:spMkLst>
            <pc:docMk/>
            <pc:sldMk cId="0" sldId="256"/>
            <ac:spMk id="72" creationId="{00000000-0000-0000-0000-000000000000}"/>
          </ac:spMkLst>
        </pc:spChg>
        <pc:spChg chg="mod">
          <ac:chgData name="Mr J Emery" userId="8169d074-17de-4d19-9364-bbb0e0ce82b1" providerId="ADAL" clId="{B5AA95EE-0BA0-40CB-B92F-DDBF9F79D1B5}" dt="2023-10-11T21:57:02.051" v="1375" actId="14100"/>
          <ac:spMkLst>
            <pc:docMk/>
            <pc:sldMk cId="0" sldId="256"/>
            <ac:spMk id="73" creationId="{00000000-0000-0000-0000-000000000000}"/>
          </ac:spMkLst>
        </pc:spChg>
        <pc:spChg chg="mod">
          <ac:chgData name="Mr J Emery" userId="8169d074-17de-4d19-9364-bbb0e0ce82b1" providerId="ADAL" clId="{B5AA95EE-0BA0-40CB-B92F-DDBF9F79D1B5}" dt="2023-10-11T21:57:06.759" v="1376" actId="14100"/>
          <ac:spMkLst>
            <pc:docMk/>
            <pc:sldMk cId="0" sldId="256"/>
            <ac:spMk id="74" creationId="{00000000-0000-0000-0000-000000000000}"/>
          </ac:spMkLst>
        </pc:spChg>
        <pc:spChg chg="mod">
          <ac:chgData name="Mr J Emery" userId="8169d074-17de-4d19-9364-bbb0e0ce82b1" providerId="ADAL" clId="{B5AA95EE-0BA0-40CB-B92F-DDBF9F79D1B5}" dt="2023-10-11T21:56:55.976" v="1374" actId="14100"/>
          <ac:spMkLst>
            <pc:docMk/>
            <pc:sldMk cId="0" sldId="256"/>
            <ac:spMk id="75" creationId="{00000000-0000-0000-0000-000000000000}"/>
          </ac:spMkLst>
        </pc:spChg>
        <pc:picChg chg="del">
          <ac:chgData name="Mr J Emery" userId="8169d074-17de-4d19-9364-bbb0e0ce82b1" providerId="ADAL" clId="{B5AA95EE-0BA0-40CB-B92F-DDBF9F79D1B5}" dt="2023-10-11T16:08:02.303" v="177" actId="478"/>
          <ac:picMkLst>
            <pc:docMk/>
            <pc:sldMk cId="0" sldId="256"/>
            <ac:picMk id="61" creationId="{00000000-0000-0000-0000-000000000000}"/>
          </ac:picMkLst>
        </pc:picChg>
        <pc:picChg chg="add mod">
          <ac:chgData name="Mr J Emery" userId="8169d074-17de-4d19-9364-bbb0e0ce82b1" providerId="ADAL" clId="{B5AA95EE-0BA0-40CB-B92F-DDBF9F79D1B5}" dt="2023-10-11T16:09:25.614" v="179" actId="1076"/>
          <ac:picMkLst>
            <pc:docMk/>
            <pc:sldMk cId="0" sldId="256"/>
            <ac:picMk id="1026" creationId="{F3374C94-A495-78A8-B869-2BECA3C6E14C}"/>
          </ac:picMkLst>
        </pc:picChg>
      </pc:sldChg>
    </pc:docChg>
  </pc:docChgLst>
  <pc:docChgLst>
    <pc:chgData name="Mrs K Hiatt" userId="S::khiatt@thomasrussell-junior.staffs.sch.uk::180c46c1-fd7c-4d14-9163-b737a48ba335" providerId="AD" clId="Web-{80EAEBC9-C147-2E8D-AAA6-06568540DB77}"/>
    <pc:docChg chg="modSld">
      <pc:chgData name="Mrs K Hiatt" userId="S::khiatt@thomasrussell-junior.staffs.sch.uk::180c46c1-fd7c-4d14-9163-b737a48ba335" providerId="AD" clId="Web-{80EAEBC9-C147-2E8D-AAA6-06568540DB77}" dt="2023-11-05T22:58:13.379" v="1" actId="1076"/>
      <pc:docMkLst>
        <pc:docMk/>
      </pc:docMkLst>
      <pc:sldChg chg="modSp">
        <pc:chgData name="Mrs K Hiatt" userId="S::khiatt@thomasrussell-junior.staffs.sch.uk::180c46c1-fd7c-4d14-9163-b737a48ba335" providerId="AD" clId="Web-{80EAEBC9-C147-2E8D-AAA6-06568540DB77}" dt="2023-11-05T22:58:13.379" v="1" actId="1076"/>
        <pc:sldMkLst>
          <pc:docMk/>
          <pc:sldMk cId="0" sldId="256"/>
        </pc:sldMkLst>
        <pc:spChg chg="mod">
          <ac:chgData name="Mrs K Hiatt" userId="S::khiatt@thomasrussell-junior.staffs.sch.uk::180c46c1-fd7c-4d14-9163-b737a48ba335" providerId="AD" clId="Web-{80EAEBC9-C147-2E8D-AAA6-06568540DB77}" dt="2023-11-05T22:58:13.379" v="1" actId="1076"/>
          <ac:spMkLst>
            <pc:docMk/>
            <pc:sldMk cId="0" sldId="256"/>
            <ac:spMk id="6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
          <p:cNvSpPr/>
          <p:nvPr/>
        </p:nvSpPr>
        <p:spPr>
          <a:xfrm>
            <a:off x="1677865" y="993475"/>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endParaRPr sz="1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1000" b="0" i="0" u="none" strike="noStrike" cap="none">
                <a:solidFill>
                  <a:schemeClr val="dk1"/>
                </a:solidFill>
                <a:latin typeface="Arial"/>
                <a:ea typeface="Arial"/>
                <a:cs typeface="Arial"/>
                <a:sym typeface="Arial"/>
              </a:rPr>
              <a:t>Deliver a knowledge-rich curriculum with a clear progression</a:t>
            </a:r>
            <a:endParaRPr sz="1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endParaRPr sz="1000" b="0" i="0" u="none" strike="noStrike" cap="none">
              <a:solidFill>
                <a:srgbClr val="000000"/>
              </a:solidFill>
              <a:latin typeface="Arial"/>
              <a:ea typeface="Arial"/>
              <a:cs typeface="Arial"/>
              <a:sym typeface="Arial"/>
            </a:endParaRPr>
          </a:p>
        </p:txBody>
      </p:sp>
      <p:sp>
        <p:nvSpPr>
          <p:cNvPr id="55" name="Google Shape;55;p1"/>
          <p:cNvSpPr/>
          <p:nvPr/>
        </p:nvSpPr>
        <p:spPr>
          <a:xfrm>
            <a:off x="3113986" y="9851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Arial"/>
                <a:ea typeface="Arial"/>
                <a:cs typeface="Arial"/>
                <a:sym typeface="Arial"/>
              </a:rPr>
              <a:t>Integrate high quality vocabulary in all learning</a:t>
            </a:r>
            <a:endParaRPr sz="1000" b="0" i="0" u="none" strike="noStrike" cap="none">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a:solidFill>
                  <a:schemeClr val="dk1"/>
                </a:solidFill>
                <a:latin typeface="Arial"/>
                <a:ea typeface="Arial"/>
                <a:cs typeface="Arial"/>
                <a:sym typeface="Arial"/>
              </a:rPr>
              <a:t>Ensure oracy and reading are at the heart of learning</a:t>
            </a:r>
            <a:endParaRPr sz="1400" b="0" i="0" u="none" strike="noStrike" cap="none">
              <a:solidFill>
                <a:srgbClr val="000000"/>
              </a:solidFill>
              <a:latin typeface="Arial"/>
              <a:ea typeface="Arial"/>
              <a:cs typeface="Arial"/>
              <a:sym typeface="Arial"/>
            </a:endParaRPr>
          </a:p>
        </p:txBody>
      </p:sp>
      <p:sp>
        <p:nvSpPr>
          <p:cNvPr id="57" name="Google Shape;57;p1"/>
          <p:cNvSpPr/>
          <p:nvPr/>
        </p:nvSpPr>
        <p:spPr>
          <a:xfrm>
            <a:off x="6181400" y="997801"/>
            <a:ext cx="1366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Arial"/>
                <a:ea typeface="Arial"/>
                <a:cs typeface="Arial"/>
                <a:sym typeface="Arial"/>
              </a:rPr>
              <a:t>Develop skills to prepare for the next steps in life</a:t>
            </a:r>
            <a:endParaRPr sz="1000" b="0" i="0" u="none" strike="noStrike" cap="none">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Arial"/>
                <a:ea typeface="Arial"/>
                <a:cs typeface="Arial"/>
                <a:sym typeface="Arial"/>
              </a:rPr>
              <a:t>Consistent and excellent teaching of physical and human geography</a:t>
            </a:r>
            <a:endParaRPr sz="1000" b="0" i="0" u="none" strike="noStrike" cap="none">
              <a:solidFill>
                <a:srgbClr val="000000"/>
              </a:solidFill>
              <a:latin typeface="Arial"/>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Through our values and consistent research-led practices, </a:t>
            </a:r>
            <a:r>
              <a:rPr lang="en-GB" sz="1200" dirty="0">
                <a:solidFill>
                  <a:schemeClr val="dk1"/>
                </a:solidFill>
              </a:rPr>
              <a:t>all pupils will achieve their very best in Geography</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000000"/>
                </a:solidFill>
                <a:latin typeface="Arial"/>
                <a:ea typeface="Arial"/>
                <a:cs typeface="Arial"/>
                <a:sym typeface="Arial"/>
              </a:rPr>
              <a:t>Geography</a:t>
            </a:r>
            <a:endParaRPr sz="2000" b="1" i="0" u="none" strike="noStrike" cap="none">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3" name="Google Shape;63;p1"/>
          <p:cNvSpPr txBox="1"/>
          <p:nvPr/>
        </p:nvSpPr>
        <p:spPr>
          <a:xfrm>
            <a:off x="266892" y="1018350"/>
            <a:ext cx="1392600" cy="6465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Arial"/>
                <a:ea typeface="Arial"/>
                <a:cs typeface="Arial"/>
                <a:sym typeface="Arial"/>
              </a:rPr>
              <a:t>Consistent and excellent teaching of location and place</a:t>
            </a:r>
            <a:endParaRPr sz="1000" b="0" i="0" u="none" strike="noStrike" cap="none">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20990" y="1762073"/>
            <a:ext cx="8740010" cy="2295983"/>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0"/>
              </a:spcAft>
              <a:buClr>
                <a:schemeClr val="dk1"/>
              </a:buClr>
              <a:buSzPts val="1100"/>
              <a:buFont typeface="Arial"/>
              <a:buNone/>
            </a:pPr>
            <a:r>
              <a:rPr lang="en-GB" sz="900" b="0" i="0" u="none" strike="noStrike" cap="none" dirty="0">
                <a:solidFill>
                  <a:schemeClr val="dk1"/>
                </a:solidFill>
                <a:latin typeface="Calibri"/>
                <a:ea typeface="Calibri"/>
                <a:cs typeface="Calibri"/>
                <a:sym typeface="Calibri"/>
              </a:rPr>
              <a:t> </a:t>
            </a:r>
            <a:r>
              <a:rPr lang="en-GB" sz="900" dirty="0">
                <a:solidFill>
                  <a:schemeClr val="dk1"/>
                </a:solidFill>
                <a:latin typeface="Calibri"/>
                <a:ea typeface="Calibri"/>
                <a:cs typeface="Calibri"/>
                <a:sym typeface="Calibri"/>
              </a:rPr>
              <a:t>At TRJS</a:t>
            </a:r>
            <a:r>
              <a:rPr lang="en-GB" sz="900" b="0" i="0" u="none" strike="noStrike" cap="none" dirty="0">
                <a:solidFill>
                  <a:schemeClr val="dk1"/>
                </a:solidFill>
                <a:latin typeface="Calibri"/>
                <a:ea typeface="Calibri"/>
                <a:cs typeface="Calibri"/>
                <a:sym typeface="Calibri"/>
              </a:rPr>
              <a:t>, we use </a:t>
            </a:r>
            <a:r>
              <a:rPr lang="en-GB" sz="900" dirty="0">
                <a:solidFill>
                  <a:schemeClr val="dk1"/>
                </a:solidFill>
                <a:latin typeface="Calibri"/>
                <a:ea typeface="Calibri"/>
                <a:cs typeface="Calibri"/>
                <a:sym typeface="Calibri"/>
              </a:rPr>
              <a:t>a range of resources </a:t>
            </a:r>
            <a:r>
              <a:rPr lang="en-GB" sz="900" b="0" i="0" u="none" strike="noStrike" cap="none" dirty="0">
                <a:solidFill>
                  <a:schemeClr val="dk1"/>
                </a:solidFill>
                <a:latin typeface="Calibri"/>
                <a:ea typeface="Calibri"/>
                <a:cs typeface="Calibri"/>
                <a:sym typeface="Calibri"/>
              </a:rPr>
              <a:t>to inform our planning and teaching of Geography. </a:t>
            </a:r>
            <a:r>
              <a:rPr lang="en-GB" sz="900" dirty="0">
                <a:solidFill>
                  <a:schemeClr val="dk1"/>
                </a:solidFill>
                <a:latin typeface="Calibri"/>
                <a:ea typeface="Calibri"/>
                <a:cs typeface="Calibri"/>
                <a:sym typeface="Calibri"/>
              </a:rPr>
              <a:t>Our knowledge progression grid sets out a clear </a:t>
            </a:r>
            <a:r>
              <a:rPr lang="en-GB" sz="900" b="0" i="0" u="none" strike="noStrike" cap="none" dirty="0">
                <a:solidFill>
                  <a:schemeClr val="dk1"/>
                </a:solidFill>
                <a:latin typeface="Calibri"/>
                <a:ea typeface="Calibri"/>
                <a:cs typeface="Calibri"/>
                <a:sym typeface="Calibri"/>
              </a:rPr>
              <a:t>knowledge-rich curriculum. We </a:t>
            </a:r>
            <a:r>
              <a:rPr lang="en-GB" sz="900" dirty="0">
                <a:solidFill>
                  <a:schemeClr val="dk1"/>
                </a:solidFill>
                <a:latin typeface="Calibri"/>
                <a:ea typeface="Calibri"/>
                <a:cs typeface="Calibri"/>
                <a:sym typeface="Calibri"/>
              </a:rPr>
              <a:t>plan </a:t>
            </a:r>
            <a:r>
              <a:rPr lang="en-GB" sz="900" b="0" i="0" u="none" strike="noStrike" cap="none" dirty="0">
                <a:solidFill>
                  <a:schemeClr val="dk1"/>
                </a:solidFill>
                <a:latin typeface="Calibri"/>
                <a:ea typeface="Calibri"/>
                <a:cs typeface="Calibri"/>
                <a:sym typeface="Calibri"/>
              </a:rPr>
              <a:t>hooks, trips and activities  to inspire children, provide opportunities for active and collaborative learning and an end of unit task to celebrate the learning journey. Considering recent Ofsted publications (Subject Reviews July 2021-2023 and Developing Inspection Practice October 2020) we understand the importance of developing a deep understanding of location and sense of place, which is at the heart of geographical study</a:t>
            </a:r>
            <a:r>
              <a:rPr lang="en-GB" sz="1000" b="0" i="0" u="none" strike="noStrike" cap="none" dirty="0">
                <a:solidFill>
                  <a:schemeClr val="dk1"/>
                </a:solidFill>
                <a:latin typeface="Calibri"/>
                <a:ea typeface="Calibri"/>
                <a:cs typeface="Calibri"/>
                <a:sym typeface="Calibri"/>
              </a:rPr>
              <a:t>.</a:t>
            </a:r>
            <a:endParaRPr sz="1000" b="0" i="0" u="none" strike="noStrike" cap="none" dirty="0">
              <a:solidFill>
                <a:schemeClr val="dk1"/>
              </a:solidFill>
              <a:latin typeface="Calibri"/>
              <a:ea typeface="Calibri"/>
              <a:cs typeface="Calibri"/>
              <a:sym typeface="Calibri"/>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Children have a natural curiosity for the world around them to explore what, where and how things happen and the impact of this on people and the environment. Children will be taught to make sense of the world so they can describe, discuss and  debate issues on a local, regional and global level. Mapping skills are taught through maps, atlases, globes, compass directions and grid references, alongside skills of observing, collecting, analysing, evaluating and communicating. Key knowledge will be the similarities and differences of places, how they change and the links between people, places and environments.</a:t>
            </a:r>
            <a:endParaRPr sz="900" b="0" i="0" u="none" strike="noStrike" cap="none" dirty="0">
              <a:solidFill>
                <a:schemeClr val="dk1"/>
              </a:solidFill>
              <a:latin typeface="Arial"/>
              <a:ea typeface="Arial"/>
              <a:cs typeface="Arial"/>
              <a:sym typeface="Arial"/>
            </a:endParaRPr>
          </a:p>
        </p:txBody>
      </p:sp>
      <p:sp>
        <p:nvSpPr>
          <p:cNvPr id="69" name="Google Shape;69;p1"/>
          <p:cNvSpPr/>
          <p:nvPr/>
        </p:nvSpPr>
        <p:spPr>
          <a:xfrm>
            <a:off x="4628300" y="2713450"/>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Y3/4 look at settlement, land use, geographical regions and countries in the UK, then explore physical and human features in a European country. Pupils </a:t>
            </a:r>
            <a:r>
              <a:rPr lang="en-GB" sz="900" dirty="0">
                <a:solidFill>
                  <a:schemeClr val="dk1"/>
                </a:solidFill>
              </a:rPr>
              <a:t>learn about </a:t>
            </a:r>
            <a:r>
              <a:rPr lang="en-GB" sz="900" b="0" i="0" u="none" strike="noStrike" cap="none" dirty="0">
                <a:solidFill>
                  <a:schemeClr val="dk1"/>
                </a:solidFill>
                <a:latin typeface="Arial"/>
                <a:ea typeface="Arial"/>
                <a:cs typeface="Arial"/>
                <a:sym typeface="Arial"/>
              </a:rPr>
              <a:t>biomes, rivers, mountains, volcanoes and earthquakes. They learn the parts of the UK in addition to the continents and oceans of the world. Y5/6 </a:t>
            </a:r>
            <a:r>
              <a:rPr lang="en-GB" sz="900" dirty="0">
                <a:solidFill>
                  <a:schemeClr val="dk1"/>
                </a:solidFill>
              </a:rPr>
              <a:t>explore the human and physical geography of North and South America </a:t>
            </a:r>
            <a:r>
              <a:rPr lang="en-GB" sz="900" b="0" i="0" u="none" strike="noStrike" cap="none" dirty="0">
                <a:solidFill>
                  <a:schemeClr val="dk1"/>
                </a:solidFill>
                <a:latin typeface="Arial"/>
                <a:ea typeface="Arial"/>
                <a:cs typeface="Arial"/>
                <a:sym typeface="Arial"/>
              </a:rPr>
              <a:t>and the wider world, comparing and contrasting different regions and countries.  Pupils consider global challenges, </a:t>
            </a:r>
            <a:r>
              <a:rPr lang="en-GB" sz="900" dirty="0">
                <a:solidFill>
                  <a:schemeClr val="dk1"/>
                </a:solidFill>
              </a:rPr>
              <a:t>trade,</a:t>
            </a:r>
            <a:r>
              <a:rPr lang="en-GB" sz="900" b="0" i="0" u="none" strike="noStrike" cap="none" dirty="0">
                <a:solidFill>
                  <a:schemeClr val="dk1"/>
                </a:solidFill>
                <a:latin typeface="Arial"/>
                <a:ea typeface="Arial"/>
                <a:cs typeface="Arial"/>
                <a:sym typeface="Arial"/>
              </a:rPr>
              <a:t> natural resources, climate change and learn about hemispheres, latitude and longitude, time zones, the Tropics, Prime Meridian, Arctic</a:t>
            </a:r>
            <a:r>
              <a:rPr lang="en-GB" sz="900" dirty="0">
                <a:solidFill>
                  <a:schemeClr val="dk1"/>
                </a:solidFill>
              </a:rPr>
              <a:t> and Antarctic Circles</a:t>
            </a:r>
            <a:endParaRPr sz="900" b="0" i="0" u="none" strike="noStrike" cap="none" dirty="0">
              <a:solidFill>
                <a:schemeClr val="dk1"/>
              </a:solidFill>
              <a:latin typeface="Arial"/>
              <a:ea typeface="Arial"/>
              <a:cs typeface="Arial"/>
              <a:sym typeface="Arial"/>
            </a:endParaRP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a:solidFill>
                  <a:schemeClr val="dk1"/>
                </a:solidFill>
                <a:latin typeface="Arial"/>
                <a:ea typeface="Arial"/>
                <a:cs typeface="Arial"/>
                <a:sym typeface="Arial"/>
              </a:rPr>
              <a:t>All children have a strong knowledge of the world and a clear sense of place: local to global.</a:t>
            </a:r>
            <a:endParaRPr sz="900" b="0" i="0" u="none" strike="noStrike" cap="none">
              <a:solidFill>
                <a:schemeClr val="dk1"/>
              </a:solidFill>
              <a:latin typeface="Arial"/>
              <a:ea typeface="Arial"/>
              <a:cs typeface="Arial"/>
              <a:sym typeface="Arial"/>
            </a:endParaRPr>
          </a:p>
        </p:txBody>
      </p:sp>
      <p:sp>
        <p:nvSpPr>
          <p:cNvPr id="71" name="Google Shape;71;p1"/>
          <p:cNvSpPr/>
          <p:nvPr/>
        </p:nvSpPr>
        <p:spPr>
          <a:xfrm>
            <a:off x="1680425" y="4310525"/>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staff are clear about the progression of knowledge through the school.  All children have a deep knowledge of Geography.</a:t>
            </a: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have a clear understand of the vocabulary around which to articulate learning.</a:t>
            </a:r>
            <a:endParaRPr sz="900" b="0" i="0" u="none" strike="noStrike" cap="none" dirty="0">
              <a:solidFill>
                <a:schemeClr val="dk1"/>
              </a:solidFill>
              <a:latin typeface="Arial"/>
              <a:ea typeface="Arial"/>
              <a:cs typeface="Arial"/>
              <a:sym typeface="Arial"/>
            </a:endParaRPr>
          </a:p>
        </p:txBody>
      </p:sp>
      <p:sp>
        <p:nvSpPr>
          <p:cNvPr id="73" name="Google Shape;73;p1"/>
          <p:cNvSpPr/>
          <p:nvPr/>
        </p:nvSpPr>
        <p:spPr>
          <a:xfrm>
            <a:off x="6182275"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All children are respectful and resilient learners and global citizens.</a:t>
            </a: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can discuss and explain a relationship between people and the environment in our world.</a:t>
            </a: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All children are effective and confident communicators.</a:t>
            </a: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6KK6NY3JTKCC-849450956-328424</_dlc_DocId>
    <_dlc_DocIdUrl xmlns="7306e3d0-0ae3-4289-81b3-f719923149d7">
      <Url>https://8602326.sharepoint.com/sites/TRJTeachingSharedDrive/_layouts/15/DocIdRedir.aspx?ID=6KK6NY3JTKCC-849450956-328424</Url>
      <Description>6KK6NY3JTKCC-849450956-328424</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2C53480-CEF3-49F8-9250-A7308D2C10A1}">
  <ds:schemaRefs>
    <ds:schemaRef ds:uri="http://schemas.microsoft.com/office/2006/metadata/properties"/>
    <ds:schemaRef ds:uri="http://schemas.microsoft.com/office/infopath/2007/PartnerControls"/>
    <ds:schemaRef ds:uri="7306e3d0-0ae3-4289-81b3-f719923149d7"/>
    <ds:schemaRef ds:uri="29bdefce-0881-4b2d-911f-03fd1c1c6f5c"/>
  </ds:schemaRefs>
</ds:datastoreItem>
</file>

<file path=customXml/itemProps2.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3.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4.xml><?xml version="1.0" encoding="utf-8"?>
<ds:datastoreItem xmlns:ds="http://schemas.openxmlformats.org/officeDocument/2006/customXml" ds:itemID="{5B9B1342-069C-40C4-AE5C-4EA9711956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06e3d0-0ae3-4289-81b3-f719923149d7"/>
    <ds:schemaRef ds:uri="29bdefce-0881-4b2d-911f-03fd1c1c6f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384</TotalTime>
  <Words>506</Words>
  <Application>Microsoft Office PowerPoint</Application>
  <PresentationFormat>On-screen Show (16:9)</PresentationFormat>
  <Paragraphs>37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Mr J Emery</cp:lastModifiedBy>
  <cp:revision>4</cp:revision>
  <dcterms:modified xsi:type="dcterms:W3CDTF">2023-11-05T22:58:14Z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_dlc_DocIdItemGuid">
    <vt:lpwstr>566be497-1749-452d-a74b-5fbd171b8d74</vt:lpwstr>
  </property>
  <property fmtid="{D5CDD505-2E9C-101B-9397-08002B2CF9AE}" pid="4" name="MediaServiceImageTags">
    <vt:lpwstr/>
  </property>
</Properties>
</file>