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307" r:id="rId2"/>
    <p:sldId id="297" r:id="rId3"/>
    <p:sldId id="299" r:id="rId4"/>
    <p:sldId id="300" r:id="rId5"/>
    <p:sldId id="301" r:id="rId6"/>
    <p:sldId id="30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44" userDrawn="1">
          <p15:clr>
            <a:srgbClr val="A4A3A4"/>
          </p15:clr>
        </p15:guide>
        <p15:guide id="2" pos="45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990099"/>
    <a:srgbClr val="FF3399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9" autoAdjust="0"/>
    <p:restoredTop sz="94280" autoAdjust="0"/>
  </p:normalViewPr>
  <p:slideViewPr>
    <p:cSldViewPr snapToGrid="0">
      <p:cViewPr varScale="1">
        <p:scale>
          <a:sx n="69" d="100"/>
          <a:sy n="69" d="100"/>
        </p:scale>
        <p:origin x="738" y="66"/>
      </p:cViewPr>
      <p:guideLst>
        <p:guide orient="horz" pos="1344"/>
        <p:guide pos="45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2" d="100"/>
          <a:sy n="52" d="100"/>
        </p:scale>
        <p:origin x="2862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45069D-0DA1-4F58-8F43-90C43489E8AD}" type="datetimeFigureOut">
              <a:rPr lang="en-GB" smtClean="0"/>
              <a:t>14/01/2021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09BC24-41CC-4FC4-BA18-F894B7ED82D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2228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6087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42760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8543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73670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57748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8085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14/01/2021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5611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14/01/2021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8254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14/01/2021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8080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14/01/2021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3201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14/01/2021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9414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14/01/2021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3632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14/01/2021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5399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14/01/2021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3778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14/01/2021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8655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14/01/2021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0257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14/01/2021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6398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2AEE5F-8F5A-4802-B70F-D306782E7DF3}" type="datetimeFigureOut">
              <a:rPr lang="en-GB" smtClean="0"/>
              <a:t>14/01/2021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8686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C2E811C-1CF5-4D10-B028-DB478FEA7A68}"/>
              </a:ext>
            </a:extLst>
          </p:cNvPr>
          <p:cNvSpPr txBox="1">
            <a:spLocks/>
          </p:cNvSpPr>
          <p:nvPr/>
        </p:nvSpPr>
        <p:spPr>
          <a:xfrm>
            <a:off x="414549" y="0"/>
            <a:ext cx="11362902" cy="168138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000" b="1" dirty="0">
                <a:latin typeface="+mn-lt"/>
              </a:rPr>
              <a:t>Adverbs for time, place and manner</a:t>
            </a:r>
          </a:p>
          <a:p>
            <a:pPr algn="l"/>
            <a:r>
              <a:rPr lang="en-GB" sz="3600" i="1" dirty="0">
                <a:latin typeface="+mn-lt"/>
              </a:rPr>
              <a:t>Recounts and Diaries</a:t>
            </a:r>
            <a:endParaRPr lang="en-GB" sz="4800" i="1" dirty="0">
              <a:latin typeface="+mn-lt"/>
            </a:endParaRPr>
          </a:p>
        </p:txBody>
      </p:sp>
      <p:pic>
        <p:nvPicPr>
          <p:cNvPr id="4" name="Picture 2" descr="Image result for i swapped my dad for two goldfish">
            <a:extLst>
              <a:ext uri="{FF2B5EF4-FFF2-40B4-BE49-F238E27FC236}">
                <a16:creationId xmlns:a16="http://schemas.microsoft.com/office/drawing/2014/main" id="{78A021C5-E984-4ABA-9349-9B2E36A198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921" y="2071136"/>
            <a:ext cx="3346158" cy="316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07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42286" y="801715"/>
            <a:ext cx="1869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rgbClr val="7030A0"/>
                </a:solidFill>
              </a:rPr>
              <a:t>Adverbs</a:t>
            </a:r>
            <a:r>
              <a:rPr lang="en-GB" sz="3600" b="1" dirty="0"/>
              <a:t> </a:t>
            </a:r>
          </a:p>
        </p:txBody>
      </p:sp>
      <p:sp>
        <p:nvSpPr>
          <p:cNvPr id="3" name="Rectangle 2"/>
          <p:cNvSpPr/>
          <p:nvPr/>
        </p:nvSpPr>
        <p:spPr>
          <a:xfrm>
            <a:off x="3029242" y="2950317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</a:rPr>
              <a:t>An </a:t>
            </a:r>
            <a:r>
              <a:rPr lang="en-GB" sz="2800" dirty="0">
                <a:solidFill>
                  <a:srgbClr val="7030A0"/>
                </a:solidFill>
                <a:latin typeface="Calibri" panose="020F0502020204030204" pitchFamily="34" charset="0"/>
              </a:rPr>
              <a:t>adverb</a:t>
            </a:r>
            <a:r>
              <a:rPr lang="en-GB" sz="2800" dirty="0">
                <a:latin typeface="Calibri" panose="020F0502020204030204" pitchFamily="34" charset="0"/>
              </a:rPr>
              <a:t> tells you more about a </a:t>
            </a:r>
            <a:r>
              <a:rPr lang="en-GB" sz="2800" dirty="0">
                <a:solidFill>
                  <a:srgbClr val="0000FF"/>
                </a:solidFill>
                <a:latin typeface="Calibri" panose="020F0502020204030204" pitchFamily="34" charset="0"/>
              </a:rPr>
              <a:t>verb</a:t>
            </a:r>
            <a:r>
              <a:rPr lang="en-GB" sz="2800" dirty="0">
                <a:latin typeface="Calibri" panose="020F0502020204030204" pitchFamily="34" charset="0"/>
              </a:rPr>
              <a:t>.</a:t>
            </a:r>
            <a:endParaRPr lang="en-GB" sz="2800" dirty="0"/>
          </a:p>
        </p:txBody>
      </p:sp>
      <p:sp>
        <p:nvSpPr>
          <p:cNvPr id="5" name="Rectangle 4"/>
          <p:cNvSpPr/>
          <p:nvPr/>
        </p:nvSpPr>
        <p:spPr>
          <a:xfrm>
            <a:off x="2928291" y="1472550"/>
            <a:ext cx="60745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rgbClr val="0000FF"/>
                </a:solidFill>
                <a:latin typeface="Calibri" panose="020F0502020204030204" pitchFamily="34" charset="0"/>
              </a:rPr>
              <a:t>Verbs</a:t>
            </a:r>
            <a:r>
              <a:rPr lang="en-GB" sz="2800" dirty="0">
                <a:latin typeface="Calibri" panose="020F0502020204030204" pitchFamily="34" charset="0"/>
              </a:rPr>
              <a:t> are doing, being or feeling words.</a:t>
            </a:r>
            <a:endParaRPr lang="en-GB" sz="2800" dirty="0"/>
          </a:p>
        </p:txBody>
      </p:sp>
      <p:sp>
        <p:nvSpPr>
          <p:cNvPr id="6" name="Rectangle 5"/>
          <p:cNvSpPr/>
          <p:nvPr/>
        </p:nvSpPr>
        <p:spPr>
          <a:xfrm>
            <a:off x="3134988" y="2222731"/>
            <a:ext cx="7585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GB" sz="2400" i="1" dirty="0">
                <a:solidFill>
                  <a:srgbClr val="0000FF"/>
                </a:solidFill>
                <a:latin typeface="+mj-lt"/>
              </a:rPr>
              <a:t>walk</a:t>
            </a:r>
          </a:p>
        </p:txBody>
      </p:sp>
      <p:sp>
        <p:nvSpPr>
          <p:cNvPr id="10" name="Rectangle 9"/>
          <p:cNvSpPr/>
          <p:nvPr/>
        </p:nvSpPr>
        <p:spPr>
          <a:xfrm>
            <a:off x="5351377" y="2233849"/>
            <a:ext cx="8098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GB" sz="2400" i="1" dirty="0">
                <a:solidFill>
                  <a:srgbClr val="0000FF"/>
                </a:solidFill>
                <a:latin typeface="+mj-lt"/>
              </a:rPr>
              <a:t>think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725275" y="2200136"/>
            <a:ext cx="831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GB" sz="2400" i="1" dirty="0">
                <a:solidFill>
                  <a:srgbClr val="0000FF"/>
                </a:solidFill>
                <a:latin typeface="+mj-lt"/>
              </a:rPr>
              <a:t>listen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553365" y="3815769"/>
            <a:ext cx="13789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GB" sz="2400" i="1" dirty="0">
                <a:solidFill>
                  <a:srgbClr val="7030A0"/>
                </a:solidFill>
                <a:latin typeface="+mj-lt"/>
              </a:rPr>
              <a:t>sluggishly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077879" y="3808835"/>
            <a:ext cx="12305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GB" sz="2400" i="1" dirty="0">
                <a:solidFill>
                  <a:srgbClr val="7030A0"/>
                </a:solidFill>
                <a:latin typeface="+mj-lt"/>
              </a:rPr>
              <a:t>carefully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000336" y="3808836"/>
            <a:ext cx="10278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GB" sz="2400" i="1" dirty="0">
                <a:solidFill>
                  <a:srgbClr val="7030A0"/>
                </a:solidFill>
                <a:latin typeface="+mj-lt"/>
              </a:rPr>
              <a:t>quickly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93030" y="5507060"/>
            <a:ext cx="7129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i="1" dirty="0">
                <a:solidFill>
                  <a:schemeClr val="accent5">
                    <a:lumMod val="75000"/>
                  </a:schemeClr>
                </a:solidFill>
              </a:rPr>
              <a:t>Try modifying one of the </a:t>
            </a:r>
            <a:r>
              <a:rPr lang="en-GB" sz="2400" b="1" i="1" dirty="0">
                <a:solidFill>
                  <a:schemeClr val="accent5">
                    <a:lumMod val="75000"/>
                  </a:schemeClr>
                </a:solidFill>
              </a:rPr>
              <a:t>verbs</a:t>
            </a:r>
            <a:r>
              <a:rPr lang="en-GB" sz="2400" i="1" dirty="0">
                <a:solidFill>
                  <a:schemeClr val="accent5">
                    <a:lumMod val="75000"/>
                  </a:schemeClr>
                </a:solidFill>
              </a:rPr>
              <a:t> with one of the </a:t>
            </a:r>
            <a:r>
              <a:rPr lang="en-GB" sz="2400" b="1" i="1" dirty="0">
                <a:solidFill>
                  <a:schemeClr val="accent5">
                    <a:lumMod val="75000"/>
                  </a:schemeClr>
                </a:solidFill>
              </a:rPr>
              <a:t>adverbs</a:t>
            </a:r>
            <a:r>
              <a:rPr lang="en-GB" sz="2400" i="1" dirty="0">
                <a:solidFill>
                  <a:schemeClr val="accent5">
                    <a:lumMod val="75000"/>
                  </a:schemeClr>
                </a:solidFill>
              </a:rPr>
              <a:t>?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480126" y="4682198"/>
            <a:ext cx="20217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GB" sz="2400" i="1" dirty="0">
                <a:solidFill>
                  <a:srgbClr val="0000FF"/>
                </a:solidFill>
                <a:latin typeface="+mj-lt"/>
              </a:rPr>
              <a:t>walk </a:t>
            </a:r>
            <a:r>
              <a:rPr lang="en-GB" sz="2400" i="1" dirty="0">
                <a:solidFill>
                  <a:srgbClr val="7030A0"/>
                </a:solidFill>
                <a:latin typeface="+mj-lt"/>
              </a:rPr>
              <a:t>sluggishly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824157" y="4683675"/>
            <a:ext cx="1737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GB" sz="2400" i="1" dirty="0">
                <a:solidFill>
                  <a:srgbClr val="0000FF"/>
                </a:solidFill>
                <a:latin typeface="+mj-lt"/>
              </a:rPr>
              <a:t>think</a:t>
            </a:r>
            <a:r>
              <a:rPr lang="en-GB" sz="2400" i="1" dirty="0">
                <a:solidFill>
                  <a:srgbClr val="00B050"/>
                </a:solidFill>
                <a:latin typeface="+mj-lt"/>
              </a:rPr>
              <a:t> </a:t>
            </a:r>
            <a:r>
              <a:rPr lang="en-GB" sz="2400" i="1" dirty="0">
                <a:solidFill>
                  <a:srgbClr val="7030A0"/>
                </a:solidFill>
                <a:latin typeface="+mj-lt"/>
              </a:rPr>
              <a:t>quickly</a:t>
            </a:r>
          </a:p>
        </p:txBody>
      </p:sp>
      <p:sp>
        <p:nvSpPr>
          <p:cNvPr id="20" name="Rectangle 19"/>
          <p:cNvSpPr/>
          <p:nvPr/>
        </p:nvSpPr>
        <p:spPr>
          <a:xfrm>
            <a:off x="7270147" y="4682198"/>
            <a:ext cx="1945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GB" sz="2400" i="1" dirty="0">
                <a:solidFill>
                  <a:srgbClr val="0000FF"/>
                </a:solidFill>
                <a:latin typeface="+mj-lt"/>
              </a:rPr>
              <a:t>listen</a:t>
            </a:r>
            <a:r>
              <a:rPr lang="en-GB" sz="2400" i="1" dirty="0">
                <a:solidFill>
                  <a:srgbClr val="00B050"/>
                </a:solidFill>
                <a:latin typeface="+mj-lt"/>
              </a:rPr>
              <a:t> </a:t>
            </a:r>
            <a:r>
              <a:rPr lang="en-GB" sz="2400" i="1" dirty="0">
                <a:solidFill>
                  <a:srgbClr val="7030A0"/>
                </a:solidFill>
                <a:latin typeface="+mj-lt"/>
              </a:rPr>
              <a:t>carefully</a:t>
            </a:r>
          </a:p>
        </p:txBody>
      </p:sp>
      <p:pic>
        <p:nvPicPr>
          <p:cNvPr id="1026" name="Picture 2" descr="Image result for i swapped my dad for two goldfis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5167" y="399633"/>
            <a:ext cx="1937552" cy="183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63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0" grpId="0"/>
      <p:bldP spid="11" grpId="0"/>
      <p:bldP spid="12" grpId="0"/>
      <p:bldP spid="14" grpId="0"/>
      <p:bldP spid="15" grpId="0"/>
      <p:bldP spid="16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42286" y="801715"/>
            <a:ext cx="1869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rgbClr val="7030A0"/>
                </a:solidFill>
              </a:rPr>
              <a:t>Adverbs</a:t>
            </a:r>
            <a:r>
              <a:rPr lang="en-GB" sz="3600" b="1" dirty="0"/>
              <a:t> </a:t>
            </a:r>
          </a:p>
        </p:txBody>
      </p:sp>
      <p:sp>
        <p:nvSpPr>
          <p:cNvPr id="3" name="Rectangle 2"/>
          <p:cNvSpPr/>
          <p:nvPr/>
        </p:nvSpPr>
        <p:spPr>
          <a:xfrm>
            <a:off x="3029242" y="2950317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</a:rPr>
              <a:t>They can </a:t>
            </a:r>
            <a:r>
              <a:rPr lang="en-GB" sz="2800" i="1" dirty="0">
                <a:latin typeface="Calibri" panose="020F0502020204030204" pitchFamily="34" charset="0"/>
              </a:rPr>
              <a:t>still</a:t>
            </a:r>
            <a:r>
              <a:rPr lang="en-GB" sz="2800" dirty="0">
                <a:latin typeface="Calibri" panose="020F0502020204030204" pitchFamily="34" charset="0"/>
              </a:rPr>
              <a:t> tell you more about a </a:t>
            </a:r>
            <a:r>
              <a:rPr lang="en-GB" sz="2800" dirty="0">
                <a:solidFill>
                  <a:srgbClr val="0000FF"/>
                </a:solidFill>
                <a:latin typeface="Calibri" panose="020F0502020204030204" pitchFamily="34" charset="0"/>
              </a:rPr>
              <a:t>verb</a:t>
            </a:r>
            <a:r>
              <a:rPr lang="en-GB" sz="2800" dirty="0">
                <a:latin typeface="Calibri" panose="020F0502020204030204" pitchFamily="34" charset="0"/>
              </a:rPr>
              <a:t>.</a:t>
            </a:r>
            <a:endParaRPr lang="en-GB" sz="2800" dirty="0"/>
          </a:p>
        </p:txBody>
      </p:sp>
      <p:sp>
        <p:nvSpPr>
          <p:cNvPr id="5" name="Rectangle 4"/>
          <p:cNvSpPr/>
          <p:nvPr/>
        </p:nvSpPr>
        <p:spPr>
          <a:xfrm>
            <a:off x="2928291" y="1462311"/>
            <a:ext cx="60745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latin typeface="Calibri" panose="020F0502020204030204" pitchFamily="34" charset="0"/>
              </a:rPr>
              <a:t>Some </a:t>
            </a:r>
            <a:r>
              <a:rPr lang="en-GB" sz="2800" dirty="0">
                <a:solidFill>
                  <a:srgbClr val="7030A0"/>
                </a:solidFill>
                <a:latin typeface="Calibri" panose="020F0502020204030204" pitchFamily="34" charset="0"/>
              </a:rPr>
              <a:t>adverbs</a:t>
            </a:r>
            <a:r>
              <a:rPr lang="en-GB" sz="2800" dirty="0">
                <a:latin typeface="Calibri" panose="020F0502020204030204" pitchFamily="34" charset="0"/>
              </a:rPr>
              <a:t> do not end in </a:t>
            </a:r>
            <a:r>
              <a:rPr lang="en-GB" sz="2800" i="1" dirty="0">
                <a:latin typeface="Calibri" panose="020F0502020204030204" pitchFamily="34" charset="0"/>
              </a:rPr>
              <a:t>ly</a:t>
            </a:r>
            <a:r>
              <a:rPr lang="en-GB" sz="2800" dirty="0">
                <a:latin typeface="Calibri" panose="020F0502020204030204" pitchFamily="34" charset="0"/>
              </a:rPr>
              <a:t>.</a:t>
            </a:r>
            <a:endParaRPr lang="en-GB" sz="2800" dirty="0"/>
          </a:p>
        </p:txBody>
      </p:sp>
      <p:sp>
        <p:nvSpPr>
          <p:cNvPr id="6" name="Rectangle 5"/>
          <p:cNvSpPr/>
          <p:nvPr/>
        </p:nvSpPr>
        <p:spPr>
          <a:xfrm>
            <a:off x="3572041" y="2193660"/>
            <a:ext cx="758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GB" sz="2400" i="1" dirty="0">
                <a:solidFill>
                  <a:srgbClr val="7030A0"/>
                </a:solidFill>
                <a:latin typeface="+mj-lt"/>
              </a:rPr>
              <a:t>then</a:t>
            </a:r>
          </a:p>
        </p:txBody>
      </p:sp>
      <p:sp>
        <p:nvSpPr>
          <p:cNvPr id="9" name="Rectangle 8"/>
          <p:cNvSpPr/>
          <p:nvPr/>
        </p:nvSpPr>
        <p:spPr>
          <a:xfrm>
            <a:off x="5045507" y="2187096"/>
            <a:ext cx="7185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GB" sz="2400" i="1" dirty="0">
                <a:solidFill>
                  <a:srgbClr val="7030A0"/>
                </a:solidFill>
                <a:latin typeface="+mj-lt"/>
              </a:rPr>
              <a:t>now</a:t>
            </a:r>
          </a:p>
        </p:txBody>
      </p:sp>
      <p:sp>
        <p:nvSpPr>
          <p:cNvPr id="10" name="Rectangle 9"/>
          <p:cNvSpPr/>
          <p:nvPr/>
        </p:nvSpPr>
        <p:spPr>
          <a:xfrm>
            <a:off x="6586428" y="2187096"/>
            <a:ext cx="7841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GB" sz="2400" i="1" dirty="0">
                <a:solidFill>
                  <a:srgbClr val="7030A0"/>
                </a:solidFill>
                <a:latin typeface="+mj-lt"/>
              </a:rPr>
              <a:t>soon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02463" y="2171065"/>
            <a:ext cx="7508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GB" sz="2400" i="1" dirty="0">
                <a:solidFill>
                  <a:srgbClr val="7030A0"/>
                </a:solidFill>
                <a:latin typeface="+mj-lt"/>
              </a:rPr>
              <a:t>here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93030" y="5507060"/>
            <a:ext cx="71750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i="1" dirty="0">
                <a:solidFill>
                  <a:schemeClr val="accent5">
                    <a:lumMod val="75000"/>
                  </a:schemeClr>
                </a:solidFill>
              </a:rPr>
              <a:t>Try swapping the </a:t>
            </a:r>
            <a:r>
              <a:rPr lang="en-GB" sz="2400" b="1" i="1" dirty="0">
                <a:solidFill>
                  <a:schemeClr val="accent5">
                    <a:lumMod val="75000"/>
                  </a:schemeClr>
                </a:solidFill>
              </a:rPr>
              <a:t>adverbs</a:t>
            </a:r>
            <a:r>
              <a:rPr lang="en-GB" sz="2400" i="1" dirty="0">
                <a:solidFill>
                  <a:schemeClr val="accent5">
                    <a:lumMod val="75000"/>
                  </a:schemeClr>
                </a:solidFill>
              </a:rPr>
              <a:t>. Does it change the meaning?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0020330" y="831797"/>
            <a:ext cx="17165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ArialMT"/>
              </a:rPr>
              <a:t/>
            </a:r>
            <a:br>
              <a:rPr lang="en-GB" dirty="0">
                <a:solidFill>
                  <a:srgbClr val="000000"/>
                </a:solidFill>
                <a:latin typeface="ArialMT"/>
              </a:rPr>
            </a:br>
            <a:endParaRPr lang="en-GB" dirty="0"/>
          </a:p>
        </p:txBody>
      </p:sp>
      <p:sp>
        <p:nvSpPr>
          <p:cNvPr id="18" name="Rectangle 17"/>
          <p:cNvSpPr/>
          <p:nvPr/>
        </p:nvSpPr>
        <p:spPr>
          <a:xfrm>
            <a:off x="9789837" y="2184267"/>
            <a:ext cx="8518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GB" sz="2400" i="1" dirty="0">
                <a:solidFill>
                  <a:srgbClr val="7030A0"/>
                </a:solidFill>
                <a:latin typeface="+mj-lt"/>
              </a:rPr>
              <a:t>there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746248" y="2167016"/>
            <a:ext cx="9717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GB" sz="2400" i="1" dirty="0">
                <a:solidFill>
                  <a:srgbClr val="7030A0"/>
                </a:solidFill>
                <a:latin typeface="+mj-lt"/>
              </a:rPr>
              <a:t>earlier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087517" y="3680094"/>
            <a:ext cx="38805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i="1" dirty="0">
                <a:latin typeface="+mj-lt"/>
              </a:rPr>
              <a:t>I </a:t>
            </a:r>
            <a:r>
              <a:rPr lang="en-GB" sz="2400" i="1" dirty="0">
                <a:solidFill>
                  <a:srgbClr val="0000FF"/>
                </a:solidFill>
                <a:latin typeface="+mj-lt"/>
              </a:rPr>
              <a:t>chased </a:t>
            </a:r>
            <a:r>
              <a:rPr lang="en-GB" sz="2400" i="1" dirty="0">
                <a:latin typeface="+mj-lt"/>
              </a:rPr>
              <a:t>your rabbit</a:t>
            </a:r>
          </a:p>
        </p:txBody>
      </p:sp>
      <p:sp>
        <p:nvSpPr>
          <p:cNvPr id="21" name="Rounded Rectangular Callout 20"/>
          <p:cNvSpPr/>
          <p:nvPr/>
        </p:nvSpPr>
        <p:spPr>
          <a:xfrm>
            <a:off x="9560341" y="3732865"/>
            <a:ext cx="1721636" cy="659667"/>
          </a:xfrm>
          <a:prstGeom prst="wedgeRoundRectCallout">
            <a:avLst>
              <a:gd name="adj1" fmla="val 52988"/>
              <a:gd name="adj2" fmla="val -9251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Where?</a:t>
            </a:r>
            <a:endParaRPr lang="en-GB" sz="2800" dirty="0"/>
          </a:p>
        </p:txBody>
      </p:sp>
      <p:sp>
        <p:nvSpPr>
          <p:cNvPr id="22" name="Rectangle 21"/>
          <p:cNvSpPr/>
          <p:nvPr/>
        </p:nvSpPr>
        <p:spPr>
          <a:xfrm>
            <a:off x="6571127" y="3806242"/>
            <a:ext cx="16613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400" i="1" dirty="0">
                <a:solidFill>
                  <a:srgbClr val="7030A0"/>
                </a:solidFill>
                <a:latin typeface="+mj-lt"/>
              </a:rPr>
              <a:t>there</a:t>
            </a:r>
            <a:r>
              <a:rPr lang="en-GB" sz="2400" i="1" dirty="0">
                <a:latin typeface="+mj-lt"/>
              </a:rPr>
              <a:t>.</a:t>
            </a:r>
            <a:endParaRPr lang="en-GB" sz="2400" i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36544" y="4326425"/>
            <a:ext cx="4034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i="1" dirty="0">
                <a:latin typeface="+mj-lt"/>
              </a:rPr>
              <a:t>I </a:t>
            </a:r>
            <a:r>
              <a:rPr lang="en-GB" sz="2400" i="1" dirty="0">
                <a:solidFill>
                  <a:srgbClr val="0000FF"/>
                </a:solidFill>
                <a:latin typeface="+mj-lt"/>
              </a:rPr>
              <a:t>swapped</a:t>
            </a:r>
            <a:r>
              <a:rPr lang="en-GB" sz="2400" i="1" dirty="0">
                <a:latin typeface="+mj-lt"/>
              </a:rPr>
              <a:t> your dad</a:t>
            </a:r>
          </a:p>
        </p:txBody>
      </p:sp>
      <p:sp>
        <p:nvSpPr>
          <p:cNvPr id="24" name="Rounded Rectangular Callout 23"/>
          <p:cNvSpPr/>
          <p:nvPr/>
        </p:nvSpPr>
        <p:spPr>
          <a:xfrm>
            <a:off x="9567081" y="4485662"/>
            <a:ext cx="1714896" cy="720441"/>
          </a:xfrm>
          <a:prstGeom prst="wedgeRoundRectCallout">
            <a:avLst>
              <a:gd name="adj1" fmla="val 44268"/>
              <a:gd name="adj2" fmla="val 8541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When?</a:t>
            </a:r>
            <a:endParaRPr lang="en-GB" sz="2800" dirty="0"/>
          </a:p>
        </p:txBody>
      </p:sp>
      <p:sp>
        <p:nvSpPr>
          <p:cNvPr id="25" name="Rectangle 24"/>
          <p:cNvSpPr/>
          <p:nvPr/>
        </p:nvSpPr>
        <p:spPr>
          <a:xfrm>
            <a:off x="5820706" y="4431615"/>
            <a:ext cx="11578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400" i="1" dirty="0">
                <a:solidFill>
                  <a:srgbClr val="7030A0"/>
                </a:solidFill>
                <a:latin typeface="+mj-lt"/>
              </a:rPr>
              <a:t>earlier</a:t>
            </a:r>
            <a:r>
              <a:rPr lang="en-GB" sz="2400" i="1" dirty="0">
                <a:latin typeface="+mj-lt"/>
              </a:rPr>
              <a:t>.</a:t>
            </a:r>
            <a:endParaRPr lang="en-GB" sz="2400" i="1" dirty="0">
              <a:solidFill>
                <a:srgbClr val="00B05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4073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.25 E" pathEditMode="relative" ptsTypes="">
                                      <p:cBhvr>
                                        <p:cTn id="6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07 0.00417 L -0.19271 0.3338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32" y="16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0.19297 -0.31991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48" y="-15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37 0.00209 L 0.24909 0.23472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79" y="1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6" grpId="1"/>
      <p:bldP spid="9" grpId="0"/>
      <p:bldP spid="10" grpId="0"/>
      <p:bldP spid="11" grpId="0"/>
      <p:bldP spid="11" grpId="1"/>
      <p:bldP spid="16" grpId="0"/>
      <p:bldP spid="18" grpId="0"/>
      <p:bldP spid="19" grpId="0"/>
      <p:bldP spid="20" grpId="0" uiExpand="1" build="p"/>
      <p:bldP spid="21" grpId="0" animBg="1"/>
      <p:bldP spid="22" grpId="0"/>
      <p:bldP spid="22" grpId="1"/>
      <p:bldP spid="23" grpId="0" uiExpand="1" build="p"/>
      <p:bldP spid="24" grpId="0" animBg="1"/>
      <p:bldP spid="25" grpId="0"/>
      <p:bldP spid="2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609" y="796307"/>
            <a:ext cx="105735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7030A0"/>
                </a:solidFill>
              </a:rPr>
              <a:t>Adverbs</a:t>
            </a:r>
            <a:r>
              <a:rPr lang="en-GB" sz="3600" b="1" dirty="0"/>
              <a:t> </a:t>
            </a:r>
          </a:p>
          <a:p>
            <a:pPr algn="ctr"/>
            <a:r>
              <a:rPr lang="en-GB" sz="2800" dirty="0"/>
              <a:t>Adverbs help us express </a:t>
            </a:r>
            <a:r>
              <a:rPr lang="en-GB" sz="2800" b="1" dirty="0"/>
              <a:t>time</a:t>
            </a:r>
            <a:r>
              <a:rPr lang="en-GB" sz="2800" dirty="0"/>
              <a:t>,</a:t>
            </a:r>
            <a:r>
              <a:rPr lang="en-GB" sz="2800" b="1" dirty="0"/>
              <a:t> </a:t>
            </a:r>
            <a:r>
              <a:rPr lang="en-GB" sz="2800" dirty="0"/>
              <a:t>place and manner.</a:t>
            </a:r>
          </a:p>
        </p:txBody>
      </p:sp>
      <p:sp>
        <p:nvSpPr>
          <p:cNvPr id="25" name="Rectangle 24"/>
          <p:cNvSpPr/>
          <p:nvPr/>
        </p:nvSpPr>
        <p:spPr>
          <a:xfrm>
            <a:off x="912139" y="2617311"/>
            <a:ext cx="37111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dirty="0">
                <a:latin typeface="+mj-lt"/>
              </a:rPr>
              <a:t>The children </a:t>
            </a:r>
            <a:r>
              <a:rPr lang="en-GB" sz="2400" dirty="0">
                <a:solidFill>
                  <a:srgbClr val="0000FF"/>
                </a:solidFill>
                <a:latin typeface="+mj-lt"/>
              </a:rPr>
              <a:t>swapped</a:t>
            </a:r>
            <a:r>
              <a:rPr lang="en-GB" sz="2400" dirty="0">
                <a:latin typeface="+mj-lt"/>
              </a:rPr>
              <a:t> things</a:t>
            </a:r>
            <a:endParaRPr lang="en-GB" sz="2400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3" name="Rounded Rectangular Callout 2"/>
          <p:cNvSpPr/>
          <p:nvPr/>
        </p:nvSpPr>
        <p:spPr>
          <a:xfrm>
            <a:off x="9131348" y="2353447"/>
            <a:ext cx="2197510" cy="901233"/>
          </a:xfrm>
          <a:prstGeom prst="wedgeRoundRectCallout">
            <a:avLst>
              <a:gd name="adj1" fmla="val 44268"/>
              <a:gd name="adj2" fmla="val 8541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When?</a:t>
            </a:r>
            <a:endParaRPr lang="en-GB" sz="2800" dirty="0"/>
          </a:p>
        </p:txBody>
      </p:sp>
      <p:sp>
        <p:nvSpPr>
          <p:cNvPr id="26" name="Rectangle 25"/>
          <p:cNvSpPr/>
          <p:nvPr/>
        </p:nvSpPr>
        <p:spPr>
          <a:xfrm>
            <a:off x="4424666" y="2623841"/>
            <a:ext cx="9701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b="1" i="1" dirty="0">
                <a:solidFill>
                  <a:srgbClr val="7030A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daily</a:t>
            </a:r>
            <a:r>
              <a:rPr lang="en-GB" sz="24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GB" sz="2400" b="1" dirty="0">
                <a:solidFill>
                  <a:srgbClr val="0000FF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411418" y="3113429"/>
            <a:ext cx="8771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i="1" dirty="0">
                <a:solidFill>
                  <a:srgbClr val="7030A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then</a:t>
            </a:r>
            <a:r>
              <a:rPr lang="en-GB" sz="24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GB" sz="2400" b="1" dirty="0">
                <a:solidFill>
                  <a:srgbClr val="0000FF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541197" y="3629928"/>
            <a:ext cx="14947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i="1" dirty="0">
                <a:solidFill>
                  <a:srgbClr val="7030A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yesterday</a:t>
            </a:r>
            <a:r>
              <a:rPr lang="en-GB" sz="24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GB" sz="2400" b="1" dirty="0">
                <a:solidFill>
                  <a:srgbClr val="0000FF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61107" y="4666229"/>
            <a:ext cx="60563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solidFill>
                  <a:prstClr val="black"/>
                </a:solidFill>
              </a:rPr>
              <a:t>The verb ‘</a:t>
            </a:r>
            <a:r>
              <a:rPr lang="en-GB" sz="2400" dirty="0">
                <a:solidFill>
                  <a:srgbClr val="0000FF"/>
                </a:solidFill>
              </a:rPr>
              <a:t>swapped</a:t>
            </a:r>
            <a:r>
              <a:rPr lang="en-GB" sz="2400" dirty="0">
                <a:solidFill>
                  <a:prstClr val="black"/>
                </a:solidFill>
              </a:rPr>
              <a:t>’ is modified by the </a:t>
            </a:r>
            <a:r>
              <a:rPr lang="en-GB" sz="2400" dirty="0">
                <a:solidFill>
                  <a:srgbClr val="7030A0"/>
                </a:solidFill>
              </a:rPr>
              <a:t>adverbs</a:t>
            </a:r>
            <a:r>
              <a:rPr lang="en-GB" sz="2400" dirty="0">
                <a:solidFill>
                  <a:prstClr val="black"/>
                </a:solidFill>
              </a:rPr>
              <a:t>.</a:t>
            </a:r>
            <a:endParaRPr lang="en-GB" sz="1600" dirty="0"/>
          </a:p>
        </p:txBody>
      </p:sp>
      <p:sp>
        <p:nvSpPr>
          <p:cNvPr id="6" name="Rectangle 5"/>
          <p:cNvSpPr/>
          <p:nvPr/>
        </p:nvSpPr>
        <p:spPr>
          <a:xfrm>
            <a:off x="785609" y="5494730"/>
            <a:ext cx="71277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i="1" dirty="0">
                <a:solidFill>
                  <a:schemeClr val="accent5">
                    <a:lumMod val="75000"/>
                  </a:schemeClr>
                </a:solidFill>
              </a:rPr>
              <a:t>The adverb can go at the beginning of the sentence too.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74996" y="3108908"/>
            <a:ext cx="37111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dirty="0">
                <a:latin typeface="+mj-lt"/>
              </a:rPr>
              <a:t>The children </a:t>
            </a:r>
            <a:r>
              <a:rPr lang="en-GB" sz="2400" dirty="0">
                <a:solidFill>
                  <a:srgbClr val="0000FF"/>
                </a:solidFill>
                <a:latin typeface="+mj-lt"/>
              </a:rPr>
              <a:t>swapped</a:t>
            </a:r>
            <a:r>
              <a:rPr lang="en-GB" sz="2400" dirty="0">
                <a:latin typeface="+mj-lt"/>
              </a:rPr>
              <a:t> things</a:t>
            </a:r>
            <a:endParaRPr lang="en-GB" sz="2400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2136" y="3633294"/>
            <a:ext cx="37111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dirty="0">
                <a:latin typeface="+mj-lt"/>
              </a:rPr>
              <a:t>The children </a:t>
            </a:r>
            <a:r>
              <a:rPr lang="en-GB" sz="2400" dirty="0">
                <a:solidFill>
                  <a:srgbClr val="0000FF"/>
                </a:solidFill>
                <a:latin typeface="+mj-lt"/>
              </a:rPr>
              <a:t>swapped</a:t>
            </a:r>
            <a:r>
              <a:rPr lang="en-GB" sz="2400" dirty="0">
                <a:latin typeface="+mj-lt"/>
              </a:rPr>
              <a:t> things</a:t>
            </a:r>
            <a:endParaRPr lang="en-GB" sz="2400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143990" y="2394475"/>
            <a:ext cx="8532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i="1" dirty="0">
                <a:solidFill>
                  <a:srgbClr val="7030A0"/>
                </a:solidFill>
                <a:latin typeface="+mj-lt"/>
              </a:rPr>
              <a:t>often</a:t>
            </a:r>
            <a:endParaRPr lang="en-GB" i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704731" y="3287605"/>
            <a:ext cx="8532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i="1" dirty="0">
                <a:solidFill>
                  <a:srgbClr val="7030A0"/>
                </a:solidFill>
                <a:latin typeface="+mj-lt"/>
              </a:rPr>
              <a:t>lastly</a:t>
            </a:r>
            <a:endParaRPr lang="en-GB" i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0405626" y="1795544"/>
            <a:ext cx="8532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i="1" dirty="0">
                <a:solidFill>
                  <a:srgbClr val="7030A0"/>
                </a:solidFill>
                <a:latin typeface="+mj-lt"/>
              </a:rPr>
              <a:t>next</a:t>
            </a:r>
            <a:endParaRPr lang="en-GB" i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460465" y="1818260"/>
            <a:ext cx="8532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i="1" dirty="0">
                <a:solidFill>
                  <a:srgbClr val="7030A0"/>
                </a:solidFill>
                <a:latin typeface="+mj-lt"/>
              </a:rPr>
              <a:t>soon</a:t>
            </a:r>
            <a:endParaRPr lang="en-GB" i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342260" y="2852647"/>
            <a:ext cx="8532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i="1" dirty="0">
                <a:solidFill>
                  <a:srgbClr val="7030A0"/>
                </a:solidFill>
                <a:latin typeface="+mj-lt"/>
              </a:rPr>
              <a:t>first</a:t>
            </a:r>
            <a:endParaRPr lang="en-GB" i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342260" y="1919936"/>
            <a:ext cx="11444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i="1" dirty="0">
                <a:solidFill>
                  <a:srgbClr val="7030A0"/>
                </a:solidFill>
                <a:latin typeface="+mj-lt"/>
              </a:rPr>
              <a:t>earlier</a:t>
            </a:r>
            <a:endParaRPr lang="en-GB" i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3E0188C-6668-4818-B856-3745742494C6}"/>
              </a:ext>
            </a:extLst>
          </p:cNvPr>
          <p:cNvSpPr/>
          <p:nvPr/>
        </p:nvSpPr>
        <p:spPr>
          <a:xfrm rot="21075032">
            <a:off x="517528" y="774353"/>
            <a:ext cx="5039458" cy="46166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lvl="0" algn="ctr"/>
            <a:r>
              <a:rPr lang="en-GB" sz="2400" b="1" i="1" dirty="0">
                <a:solidFill>
                  <a:srgbClr val="7030A0"/>
                </a:solidFill>
                <a:latin typeface="Calibri Light"/>
              </a:rPr>
              <a:t>Yesterday</a:t>
            </a:r>
            <a:r>
              <a:rPr lang="en-GB" sz="2400" dirty="0">
                <a:solidFill>
                  <a:prstClr val="black"/>
                </a:solidFill>
                <a:latin typeface="Calibri Light"/>
              </a:rPr>
              <a:t>, the children </a:t>
            </a:r>
            <a:r>
              <a:rPr lang="en-GB" sz="2400" dirty="0">
                <a:solidFill>
                  <a:srgbClr val="0000FF"/>
                </a:solidFill>
                <a:latin typeface="Calibri Light"/>
              </a:rPr>
              <a:t>swapped </a:t>
            </a:r>
            <a:r>
              <a:rPr lang="en-GB" sz="2400" dirty="0">
                <a:latin typeface="Calibri Light"/>
              </a:rPr>
              <a:t>things.</a:t>
            </a:r>
            <a:endParaRPr lang="en-GB" sz="2400" b="1" dirty="0">
              <a:latin typeface="Calibri Ligh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A440C43-375C-4C4F-9D95-DB8D18332F29}"/>
              </a:ext>
            </a:extLst>
          </p:cNvPr>
          <p:cNvSpPr/>
          <p:nvPr/>
        </p:nvSpPr>
        <p:spPr>
          <a:xfrm>
            <a:off x="821285" y="6093451"/>
            <a:ext cx="89952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i="1" dirty="0">
                <a:solidFill>
                  <a:schemeClr val="accent5">
                    <a:lumMod val="75000"/>
                  </a:schemeClr>
                </a:solidFill>
              </a:rPr>
              <a:t>Can you think of any other </a:t>
            </a:r>
            <a:r>
              <a:rPr lang="en-GB" sz="2400" b="1" i="1" dirty="0">
                <a:solidFill>
                  <a:schemeClr val="accent5">
                    <a:lumMod val="75000"/>
                  </a:schemeClr>
                </a:solidFill>
              </a:rPr>
              <a:t>adverbs</a:t>
            </a:r>
            <a:r>
              <a:rPr lang="en-GB" sz="2400" i="1" dirty="0">
                <a:solidFill>
                  <a:schemeClr val="accent5">
                    <a:lumMod val="75000"/>
                  </a:schemeClr>
                </a:solidFill>
              </a:rPr>
              <a:t> which answer the question: </a:t>
            </a:r>
            <a:r>
              <a:rPr lang="en-GB" sz="2400" b="1" i="1" dirty="0">
                <a:solidFill>
                  <a:schemeClr val="accent5">
                    <a:lumMod val="75000"/>
                  </a:schemeClr>
                </a:solidFill>
              </a:rPr>
              <a:t>When</a:t>
            </a:r>
            <a:r>
              <a:rPr lang="en-GB" sz="2400" i="1" dirty="0">
                <a:solidFill>
                  <a:schemeClr val="accent5">
                    <a:lumMod val="75000"/>
                  </a:schemeClr>
                </a:solidFill>
              </a:rPr>
              <a:t>?</a:t>
            </a:r>
          </a:p>
        </p:txBody>
      </p:sp>
      <p:pic>
        <p:nvPicPr>
          <p:cNvPr id="29" name="Picture 28" descr="Image result for i swapped my dad for two goldfish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6568" y="4203225"/>
            <a:ext cx="1760031" cy="17116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93511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" grpId="0" animBg="1"/>
      <p:bldP spid="26" grpId="0"/>
      <p:bldP spid="27" grpId="0"/>
      <p:bldP spid="28" grpId="0"/>
      <p:bldP spid="5" grpId="0"/>
      <p:bldP spid="6" grpId="0"/>
      <p:bldP spid="12" grpId="0"/>
      <p:bldP spid="13" grpId="0"/>
      <p:bldP spid="10" grpId="0"/>
      <p:bldP spid="17" grpId="0"/>
      <p:bldP spid="18" grpId="0"/>
      <p:bldP spid="19" grpId="0"/>
      <p:bldP spid="20" grpId="0"/>
      <p:bldP spid="21" grpId="0"/>
      <p:bldP spid="22" grpId="0" animBg="1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609" y="796307"/>
            <a:ext cx="105735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7030A0"/>
                </a:solidFill>
              </a:rPr>
              <a:t>Adverbs</a:t>
            </a:r>
            <a:r>
              <a:rPr lang="en-GB" sz="3600" b="1" dirty="0"/>
              <a:t> </a:t>
            </a:r>
          </a:p>
          <a:p>
            <a:pPr algn="ctr"/>
            <a:r>
              <a:rPr lang="en-GB" sz="2800" dirty="0"/>
              <a:t>     Adverbs help us express time, </a:t>
            </a:r>
            <a:r>
              <a:rPr lang="en-GB" sz="2800" b="1" dirty="0"/>
              <a:t>place</a:t>
            </a:r>
            <a:r>
              <a:rPr lang="en-GB" sz="2800" dirty="0"/>
              <a:t> and manner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053254" y="2691397"/>
            <a:ext cx="32213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dirty="0">
                <a:latin typeface="+mj-lt"/>
              </a:rPr>
              <a:t>Dad </a:t>
            </a:r>
            <a:r>
              <a:rPr lang="en-GB" sz="2400" dirty="0">
                <a:solidFill>
                  <a:srgbClr val="0000FF"/>
                </a:solidFill>
                <a:latin typeface="+mj-lt"/>
              </a:rPr>
              <a:t>read </a:t>
            </a:r>
            <a:r>
              <a:rPr lang="en-GB" sz="2400" dirty="0">
                <a:latin typeface="+mj-lt"/>
              </a:rPr>
              <a:t>his newspaper</a:t>
            </a:r>
            <a:endParaRPr lang="en-GB" sz="2400" b="1" dirty="0">
              <a:latin typeface="+mj-lt"/>
            </a:endParaRPr>
          </a:p>
        </p:txBody>
      </p:sp>
      <p:sp>
        <p:nvSpPr>
          <p:cNvPr id="3" name="Rounded Rectangular Callout 2"/>
          <p:cNvSpPr/>
          <p:nvPr/>
        </p:nvSpPr>
        <p:spPr>
          <a:xfrm>
            <a:off x="9131348" y="2353447"/>
            <a:ext cx="2197510" cy="901233"/>
          </a:xfrm>
          <a:prstGeom prst="wedgeRoundRectCallout">
            <a:avLst>
              <a:gd name="adj1" fmla="val 44268"/>
              <a:gd name="adj2" fmla="val 8541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Where?</a:t>
            </a:r>
            <a:endParaRPr lang="en-GB" sz="2800" dirty="0"/>
          </a:p>
        </p:txBody>
      </p:sp>
      <p:sp>
        <p:nvSpPr>
          <p:cNvPr id="26" name="Rectangle 25"/>
          <p:cNvSpPr/>
          <p:nvPr/>
        </p:nvSpPr>
        <p:spPr>
          <a:xfrm>
            <a:off x="4274649" y="2700386"/>
            <a:ext cx="10999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b="1" i="1" dirty="0">
                <a:solidFill>
                  <a:srgbClr val="7030A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inside</a:t>
            </a:r>
            <a:r>
              <a:rPr lang="en-GB" sz="24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GB" sz="2400" dirty="0">
                <a:solidFill>
                  <a:srgbClr val="0000FF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327387" y="3212218"/>
            <a:ext cx="9945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i="1" dirty="0">
                <a:solidFill>
                  <a:srgbClr val="7030A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there</a:t>
            </a:r>
            <a:r>
              <a:rPr lang="en-GB" sz="24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GB" sz="2400" b="1" dirty="0">
                <a:solidFill>
                  <a:srgbClr val="0000FF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349469" y="3757397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i="1" dirty="0">
                <a:solidFill>
                  <a:srgbClr val="7030A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everywhere</a:t>
            </a:r>
            <a:r>
              <a:rPr lang="en-GB" sz="24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GB" sz="2400" b="1" dirty="0">
                <a:solidFill>
                  <a:srgbClr val="0000FF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61107" y="4666229"/>
            <a:ext cx="55224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solidFill>
                  <a:prstClr val="black"/>
                </a:solidFill>
              </a:rPr>
              <a:t>The verb ‘</a:t>
            </a:r>
            <a:r>
              <a:rPr lang="en-GB" sz="2400" dirty="0">
                <a:solidFill>
                  <a:srgbClr val="0000FF"/>
                </a:solidFill>
              </a:rPr>
              <a:t>read</a:t>
            </a:r>
            <a:r>
              <a:rPr lang="en-GB" sz="2400" dirty="0">
                <a:solidFill>
                  <a:prstClr val="black"/>
                </a:solidFill>
              </a:rPr>
              <a:t>’ is modified by the </a:t>
            </a:r>
            <a:r>
              <a:rPr lang="en-GB" sz="2400" dirty="0">
                <a:solidFill>
                  <a:srgbClr val="7030A0"/>
                </a:solidFill>
              </a:rPr>
              <a:t>adverbs</a:t>
            </a:r>
            <a:r>
              <a:rPr lang="en-GB" sz="2800" dirty="0">
                <a:solidFill>
                  <a:prstClr val="black"/>
                </a:solidFill>
              </a:rPr>
              <a:t>.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775198" y="6022924"/>
            <a:ext cx="9093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i="1" dirty="0">
                <a:solidFill>
                  <a:schemeClr val="accent5">
                    <a:lumMod val="75000"/>
                  </a:schemeClr>
                </a:solidFill>
              </a:rPr>
              <a:t>Can you think of any other </a:t>
            </a:r>
            <a:r>
              <a:rPr lang="en-GB" sz="2400" b="1" i="1" dirty="0">
                <a:solidFill>
                  <a:schemeClr val="accent5">
                    <a:lumMod val="75000"/>
                  </a:schemeClr>
                </a:solidFill>
              </a:rPr>
              <a:t>adverbs</a:t>
            </a:r>
            <a:r>
              <a:rPr lang="en-GB" sz="2400" i="1" dirty="0">
                <a:solidFill>
                  <a:schemeClr val="accent5">
                    <a:lumMod val="75000"/>
                  </a:schemeClr>
                </a:solidFill>
              </a:rPr>
              <a:t> which answer the question: </a:t>
            </a:r>
            <a:r>
              <a:rPr lang="en-GB" sz="2400" b="1" i="1" dirty="0">
                <a:solidFill>
                  <a:schemeClr val="accent5">
                    <a:lumMod val="75000"/>
                  </a:schemeClr>
                </a:solidFill>
              </a:rPr>
              <a:t>Where</a:t>
            </a:r>
            <a:r>
              <a:rPr lang="en-GB" sz="2400" i="1" dirty="0">
                <a:solidFill>
                  <a:schemeClr val="accent5">
                    <a:lumMod val="75000"/>
                  </a:schemeClr>
                </a:solidFill>
              </a:rPr>
              <a:t>?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067296" y="3209140"/>
            <a:ext cx="31933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dirty="0">
                <a:latin typeface="+mj-lt"/>
              </a:rPr>
              <a:t>Dad </a:t>
            </a:r>
            <a:r>
              <a:rPr lang="en-GB" sz="2400" dirty="0">
                <a:solidFill>
                  <a:srgbClr val="0000FF"/>
                </a:solidFill>
                <a:latin typeface="+mj-lt"/>
              </a:rPr>
              <a:t>read </a:t>
            </a:r>
            <a:r>
              <a:rPr lang="en-GB" sz="2400" dirty="0">
                <a:latin typeface="+mj-lt"/>
              </a:rPr>
              <a:t>his newspaper</a:t>
            </a:r>
            <a:endParaRPr lang="en-GB" sz="2400" b="1" dirty="0"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61107" y="3736122"/>
            <a:ext cx="31933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dirty="0">
                <a:latin typeface="+mj-lt"/>
              </a:rPr>
              <a:t>Dad </a:t>
            </a:r>
            <a:r>
              <a:rPr lang="en-GB" sz="2400" dirty="0">
                <a:solidFill>
                  <a:srgbClr val="0000FF"/>
                </a:solidFill>
                <a:latin typeface="+mj-lt"/>
              </a:rPr>
              <a:t>read </a:t>
            </a:r>
            <a:r>
              <a:rPr lang="en-GB" sz="2400" dirty="0">
                <a:latin typeface="+mj-lt"/>
              </a:rPr>
              <a:t>his newspaper</a:t>
            </a:r>
            <a:endParaRPr lang="en-GB" sz="2400" b="1" dirty="0">
              <a:latin typeface="+mj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0102646" y="1795544"/>
            <a:ext cx="11562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i="1" dirty="0">
                <a:solidFill>
                  <a:srgbClr val="7030A0"/>
                </a:solidFill>
                <a:latin typeface="+mj-lt"/>
              </a:rPr>
              <a:t>around</a:t>
            </a:r>
            <a:endParaRPr lang="en-GB" i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307990" y="3463327"/>
            <a:ext cx="18381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i="1" dirty="0">
                <a:solidFill>
                  <a:srgbClr val="7030A0"/>
                </a:solidFill>
                <a:latin typeface="+mj-lt"/>
              </a:rPr>
              <a:t>everywhere</a:t>
            </a:r>
            <a:endParaRPr lang="en-GB" i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51878" y="1873525"/>
            <a:ext cx="11562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i="1" dirty="0">
                <a:solidFill>
                  <a:srgbClr val="7030A0"/>
                </a:solidFill>
                <a:latin typeface="+mj-lt"/>
              </a:rPr>
              <a:t>nearby</a:t>
            </a:r>
            <a:endParaRPr lang="en-GB" i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013862" y="2314147"/>
            <a:ext cx="11562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i="1" dirty="0">
                <a:solidFill>
                  <a:srgbClr val="7030A0"/>
                </a:solidFill>
                <a:latin typeface="+mj-lt"/>
              </a:rPr>
              <a:t>back</a:t>
            </a:r>
            <a:endParaRPr lang="en-GB" i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013862" y="2849461"/>
            <a:ext cx="11562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i="1" dirty="0">
                <a:solidFill>
                  <a:srgbClr val="7030A0"/>
                </a:solidFill>
                <a:latin typeface="+mj-lt"/>
              </a:rPr>
              <a:t>here</a:t>
            </a:r>
            <a:endParaRPr lang="en-GB" i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8242846" y="3289298"/>
            <a:ext cx="11562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i="1" dirty="0">
                <a:solidFill>
                  <a:srgbClr val="7030A0"/>
                </a:solidFill>
                <a:latin typeface="+mj-lt"/>
              </a:rPr>
              <a:t>inside</a:t>
            </a:r>
            <a:endParaRPr lang="en-GB" i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2B77ED9-7DF3-4F7E-A6AF-78B95B68EFF2}"/>
              </a:ext>
            </a:extLst>
          </p:cNvPr>
          <p:cNvSpPr/>
          <p:nvPr/>
        </p:nvSpPr>
        <p:spPr>
          <a:xfrm>
            <a:off x="785609" y="5494730"/>
            <a:ext cx="71277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i="1" dirty="0">
                <a:solidFill>
                  <a:schemeClr val="accent5">
                    <a:lumMod val="75000"/>
                  </a:schemeClr>
                </a:solidFill>
              </a:rPr>
              <a:t>The adverb can go at the beginning of the sentence too.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4795929-EEF5-41A5-AEA3-403523ECF90B}"/>
              </a:ext>
            </a:extLst>
          </p:cNvPr>
          <p:cNvSpPr/>
          <p:nvPr/>
        </p:nvSpPr>
        <p:spPr>
          <a:xfrm rot="356561">
            <a:off x="7173627" y="593171"/>
            <a:ext cx="4268734" cy="46166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lvl="0" algn="ctr"/>
            <a:r>
              <a:rPr lang="en-GB" sz="2400" b="1" i="1" dirty="0">
                <a:solidFill>
                  <a:srgbClr val="7030A0"/>
                </a:solidFill>
                <a:latin typeface="Calibri Light"/>
              </a:rPr>
              <a:t>Outside</a:t>
            </a:r>
            <a:r>
              <a:rPr lang="en-GB" sz="2400" dirty="0">
                <a:solidFill>
                  <a:prstClr val="black"/>
                </a:solidFill>
                <a:latin typeface="Calibri Light"/>
              </a:rPr>
              <a:t>, Dad </a:t>
            </a:r>
            <a:r>
              <a:rPr lang="en-GB" sz="2400" dirty="0">
                <a:solidFill>
                  <a:srgbClr val="0000FF"/>
                </a:solidFill>
                <a:latin typeface="Calibri Light"/>
              </a:rPr>
              <a:t>read </a:t>
            </a:r>
            <a:r>
              <a:rPr lang="en-GB" sz="2400" dirty="0">
                <a:latin typeface="Calibri Light"/>
              </a:rPr>
              <a:t>his newspaper</a:t>
            </a:r>
            <a:r>
              <a:rPr lang="en-GB" sz="2400" dirty="0">
                <a:solidFill>
                  <a:prstClr val="black"/>
                </a:solidFill>
                <a:latin typeface="Calibri Light"/>
              </a:rPr>
              <a:t>.</a:t>
            </a:r>
            <a:endParaRPr lang="en-GB" sz="2400" b="1" dirty="0">
              <a:solidFill>
                <a:srgbClr val="0000FF"/>
              </a:solidFill>
              <a:latin typeface="Calibri Light"/>
            </a:endParaRPr>
          </a:p>
        </p:txBody>
      </p:sp>
      <p:pic>
        <p:nvPicPr>
          <p:cNvPr id="24" name="Picture 23" descr="Image result for i swapped my dad for two goldfish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83" y="670773"/>
            <a:ext cx="1831115" cy="16433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5723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" grpId="0" animBg="1"/>
      <p:bldP spid="26" grpId="0"/>
      <p:bldP spid="27" grpId="0"/>
      <p:bldP spid="28" grpId="0"/>
      <p:bldP spid="5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609" y="796307"/>
            <a:ext cx="105735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7030A0"/>
                </a:solidFill>
              </a:rPr>
              <a:t>Adverbs</a:t>
            </a:r>
            <a:r>
              <a:rPr lang="en-GB" sz="3600" b="1" dirty="0"/>
              <a:t> </a:t>
            </a:r>
          </a:p>
          <a:p>
            <a:pPr algn="ctr"/>
            <a:r>
              <a:rPr lang="en-GB" sz="2800" dirty="0">
                <a:solidFill>
                  <a:srgbClr val="7030A0"/>
                </a:solidFill>
              </a:rPr>
              <a:t>Adverbs</a:t>
            </a:r>
            <a:r>
              <a:rPr lang="en-GB" sz="2800" dirty="0"/>
              <a:t> can also help us express </a:t>
            </a:r>
            <a:r>
              <a:rPr lang="en-GB" sz="2800" b="1" dirty="0"/>
              <a:t>manner</a:t>
            </a:r>
            <a:r>
              <a:rPr lang="en-GB" sz="2800" dirty="0"/>
              <a:t>. Many of these end in ly.</a:t>
            </a:r>
          </a:p>
        </p:txBody>
      </p:sp>
      <p:sp>
        <p:nvSpPr>
          <p:cNvPr id="3" name="Rounded Rectangular Callout 2"/>
          <p:cNvSpPr/>
          <p:nvPr/>
        </p:nvSpPr>
        <p:spPr>
          <a:xfrm>
            <a:off x="9165176" y="2650990"/>
            <a:ext cx="2197510" cy="901233"/>
          </a:xfrm>
          <a:prstGeom prst="wedgeRoundRectCallout">
            <a:avLst>
              <a:gd name="adj1" fmla="val 44268"/>
              <a:gd name="adj2" fmla="val 8541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How?</a:t>
            </a:r>
            <a:endParaRPr lang="en-GB" sz="2800" dirty="0"/>
          </a:p>
        </p:txBody>
      </p:sp>
      <p:sp>
        <p:nvSpPr>
          <p:cNvPr id="6" name="Rectangle 5"/>
          <p:cNvSpPr/>
          <p:nvPr/>
        </p:nvSpPr>
        <p:spPr>
          <a:xfrm>
            <a:off x="793030" y="5507060"/>
            <a:ext cx="86421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i="1" dirty="0">
                <a:solidFill>
                  <a:schemeClr val="accent5">
                    <a:lumMod val="75000"/>
                  </a:schemeClr>
                </a:solidFill>
              </a:rPr>
              <a:t>How would you use these </a:t>
            </a:r>
            <a:r>
              <a:rPr lang="en-GB" sz="2400" b="1" i="1" dirty="0">
                <a:solidFill>
                  <a:schemeClr val="accent5">
                    <a:lumMod val="75000"/>
                  </a:schemeClr>
                </a:solidFill>
              </a:rPr>
              <a:t>adverbs</a:t>
            </a:r>
            <a:r>
              <a:rPr lang="en-GB" sz="2400" i="1" dirty="0">
                <a:solidFill>
                  <a:schemeClr val="accent5">
                    <a:lumMod val="75000"/>
                  </a:schemeClr>
                </a:solidFill>
              </a:rPr>
              <a:t> which answer the question: </a:t>
            </a:r>
            <a:r>
              <a:rPr lang="en-GB" sz="2400" b="1" i="1" dirty="0">
                <a:solidFill>
                  <a:schemeClr val="accent5">
                    <a:lumMod val="75000"/>
                  </a:schemeClr>
                </a:solidFill>
              </a:rPr>
              <a:t>How</a:t>
            </a:r>
            <a:r>
              <a:rPr lang="en-GB" sz="2400" i="1" dirty="0">
                <a:solidFill>
                  <a:schemeClr val="accent5">
                    <a:lumMod val="75000"/>
                  </a:schemeClr>
                </a:solidFill>
              </a:rPr>
              <a:t>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B45F9E9-E677-442B-8DE6-67F3E845B105}"/>
              </a:ext>
            </a:extLst>
          </p:cNvPr>
          <p:cNvSpPr/>
          <p:nvPr/>
        </p:nvSpPr>
        <p:spPr>
          <a:xfrm>
            <a:off x="9408894" y="207248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i="1" dirty="0">
                <a:solidFill>
                  <a:srgbClr val="7030A0"/>
                </a:solidFill>
                <a:latin typeface="+mj-lt"/>
              </a:rPr>
              <a:t>reluctantly</a:t>
            </a:r>
            <a:r>
              <a:rPr lang="en-GB" sz="2400" i="1" dirty="0">
                <a:solidFill>
                  <a:srgbClr val="7030A0"/>
                </a:solidFill>
              </a:rPr>
              <a:t>	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12D9795-FF65-4011-B63D-158E93F8DA10}"/>
              </a:ext>
            </a:extLst>
          </p:cNvPr>
          <p:cNvSpPr/>
          <p:nvPr/>
        </p:nvSpPr>
        <p:spPr>
          <a:xfrm>
            <a:off x="9418354" y="4128087"/>
            <a:ext cx="24873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i="1" dirty="0">
                <a:solidFill>
                  <a:srgbClr val="7030A0"/>
                </a:solidFill>
                <a:latin typeface="+mj-lt"/>
              </a:rPr>
              <a:t>gently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0525503-5C04-4F11-952B-1EF6D9BC2366}"/>
              </a:ext>
            </a:extLst>
          </p:cNvPr>
          <p:cNvSpPr/>
          <p:nvPr/>
        </p:nvSpPr>
        <p:spPr>
          <a:xfrm>
            <a:off x="7915138" y="2846559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i="1" dirty="0">
                <a:solidFill>
                  <a:srgbClr val="7030A0"/>
                </a:solidFill>
                <a:latin typeface="+mj-lt"/>
              </a:rPr>
              <a:t>quietly</a:t>
            </a:r>
            <a:r>
              <a:rPr lang="en-GB" sz="2400" i="1" dirty="0">
                <a:solidFill>
                  <a:srgbClr val="7030A0"/>
                </a:solidFill>
              </a:rPr>
              <a:t>	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2B88F41-398A-4260-827B-D4DCA4AA1EFB}"/>
              </a:ext>
            </a:extLst>
          </p:cNvPr>
          <p:cNvSpPr/>
          <p:nvPr/>
        </p:nvSpPr>
        <p:spPr>
          <a:xfrm>
            <a:off x="7814030" y="3414849"/>
            <a:ext cx="15215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i="1" dirty="0">
                <a:solidFill>
                  <a:srgbClr val="7030A0"/>
                </a:solidFill>
                <a:latin typeface="+mj-lt"/>
              </a:rPr>
              <a:t>awkwardly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B101077-2937-4A52-975B-679324B329AF}"/>
              </a:ext>
            </a:extLst>
          </p:cNvPr>
          <p:cNvSpPr/>
          <p:nvPr/>
        </p:nvSpPr>
        <p:spPr>
          <a:xfrm>
            <a:off x="7483305" y="2279938"/>
            <a:ext cx="16818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i="1" dirty="0">
                <a:solidFill>
                  <a:srgbClr val="7030A0"/>
                </a:solidFill>
                <a:latin typeface="+mj-lt"/>
              </a:rPr>
              <a:t>aggressively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08710E5-F8B8-42CC-A09F-1E0DC305BDF5}"/>
              </a:ext>
            </a:extLst>
          </p:cNvPr>
          <p:cNvSpPr/>
          <p:nvPr/>
        </p:nvSpPr>
        <p:spPr>
          <a:xfrm>
            <a:off x="8385857" y="3917435"/>
            <a:ext cx="10230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i="1" dirty="0">
                <a:solidFill>
                  <a:srgbClr val="7030A0"/>
                </a:solidFill>
                <a:latin typeface="+mj-lt"/>
              </a:rPr>
              <a:t>angrily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D572437-5180-47D9-B0C6-AFAE96A55F12}"/>
              </a:ext>
            </a:extLst>
          </p:cNvPr>
          <p:cNvSpPr/>
          <p:nvPr/>
        </p:nvSpPr>
        <p:spPr>
          <a:xfrm>
            <a:off x="1108808" y="2042122"/>
            <a:ext cx="52177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GB" sz="3200" dirty="0">
                <a:solidFill>
                  <a:prstClr val="black"/>
                </a:solidFill>
                <a:latin typeface="Calibri Light"/>
              </a:rPr>
              <a:t>The boy </a:t>
            </a:r>
            <a:r>
              <a:rPr lang="en-GB" sz="3200" dirty="0">
                <a:solidFill>
                  <a:srgbClr val="0000FF"/>
                </a:solidFill>
                <a:latin typeface="Calibri Light"/>
              </a:rPr>
              <a:t>asked </a:t>
            </a:r>
            <a:r>
              <a:rPr lang="en-GB" sz="3200" dirty="0">
                <a:latin typeface="Calibri Light"/>
              </a:rPr>
              <a:t>for his dad back</a:t>
            </a:r>
            <a:endParaRPr lang="en-GB" sz="3200" b="1" dirty="0">
              <a:latin typeface="Calibri Light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954D92A-7B57-4D83-A927-7AD953EBBBA7}"/>
              </a:ext>
            </a:extLst>
          </p:cNvPr>
          <p:cNvSpPr/>
          <p:nvPr/>
        </p:nvSpPr>
        <p:spPr>
          <a:xfrm rot="21126398">
            <a:off x="554141" y="3180737"/>
            <a:ext cx="4898650" cy="46166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lvl="0" algn="ctr"/>
            <a:r>
              <a:rPr lang="en-GB" sz="2400" dirty="0">
                <a:solidFill>
                  <a:prstClr val="black"/>
                </a:solidFill>
                <a:latin typeface="Calibri Light"/>
              </a:rPr>
              <a:t>The boy </a:t>
            </a:r>
            <a:r>
              <a:rPr lang="en-GB" sz="2400" dirty="0">
                <a:solidFill>
                  <a:srgbClr val="0000FF"/>
                </a:solidFill>
                <a:latin typeface="Calibri Light"/>
              </a:rPr>
              <a:t>asked </a:t>
            </a:r>
            <a:r>
              <a:rPr lang="en-GB" sz="2400" dirty="0">
                <a:latin typeface="Calibri Light"/>
              </a:rPr>
              <a:t>for his dad back </a:t>
            </a:r>
            <a:r>
              <a:rPr lang="en-GB" sz="2400" dirty="0">
                <a:solidFill>
                  <a:srgbClr val="7030A0"/>
                </a:solidFill>
                <a:latin typeface="Calibri Light"/>
              </a:rPr>
              <a:t>angrily</a:t>
            </a:r>
            <a:r>
              <a:rPr lang="en-GB" sz="2400" dirty="0">
                <a:solidFill>
                  <a:prstClr val="black"/>
                </a:solidFill>
                <a:latin typeface="Calibri Light"/>
              </a:rPr>
              <a:t>.</a:t>
            </a:r>
            <a:endParaRPr lang="en-GB" sz="2400" b="1" dirty="0">
              <a:solidFill>
                <a:srgbClr val="0000FF"/>
              </a:solidFill>
              <a:latin typeface="Calibri Light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0EF6B78-71F0-4DFC-8B41-6945BA43A441}"/>
              </a:ext>
            </a:extLst>
          </p:cNvPr>
          <p:cNvSpPr/>
          <p:nvPr/>
        </p:nvSpPr>
        <p:spPr>
          <a:xfrm>
            <a:off x="475753" y="4570630"/>
            <a:ext cx="4985532" cy="46166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lvl="0" algn="ctr"/>
            <a:r>
              <a:rPr lang="en-GB" sz="2400" dirty="0">
                <a:solidFill>
                  <a:srgbClr val="7030A0"/>
                </a:solidFill>
                <a:latin typeface="Calibri Light"/>
              </a:rPr>
              <a:t>Quietly</a:t>
            </a:r>
            <a:r>
              <a:rPr lang="en-GB" sz="2400" dirty="0">
                <a:solidFill>
                  <a:prstClr val="black"/>
                </a:solidFill>
                <a:latin typeface="Calibri Light"/>
              </a:rPr>
              <a:t>, the boy </a:t>
            </a:r>
            <a:r>
              <a:rPr lang="en-GB" sz="2400" dirty="0">
                <a:solidFill>
                  <a:srgbClr val="0000FF"/>
                </a:solidFill>
                <a:latin typeface="Calibri Light"/>
              </a:rPr>
              <a:t>asked </a:t>
            </a:r>
            <a:r>
              <a:rPr lang="en-GB" sz="2400" dirty="0">
                <a:latin typeface="Calibri Light"/>
              </a:rPr>
              <a:t>for his dad back</a:t>
            </a:r>
            <a:r>
              <a:rPr lang="en-GB" sz="2400" dirty="0">
                <a:solidFill>
                  <a:prstClr val="black"/>
                </a:solidFill>
                <a:latin typeface="Calibri Light"/>
              </a:rPr>
              <a:t>.</a:t>
            </a:r>
            <a:endParaRPr lang="en-GB" sz="2400" b="1" dirty="0">
              <a:solidFill>
                <a:srgbClr val="0000FF"/>
              </a:solidFill>
              <a:latin typeface="Calibri Light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F37B6C9-4F21-4217-8F13-C7DEEB22E480}"/>
              </a:ext>
            </a:extLst>
          </p:cNvPr>
          <p:cNvSpPr/>
          <p:nvPr/>
        </p:nvSpPr>
        <p:spPr>
          <a:xfrm>
            <a:off x="5223024" y="4949614"/>
            <a:ext cx="5438989" cy="46166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lvl="0" algn="ctr"/>
            <a:r>
              <a:rPr lang="en-GB" sz="2400" dirty="0">
                <a:solidFill>
                  <a:srgbClr val="7030A0"/>
                </a:solidFill>
                <a:latin typeface="Calibri Light"/>
              </a:rPr>
              <a:t>Awkwardly</a:t>
            </a:r>
            <a:r>
              <a:rPr lang="en-GB" sz="2400" dirty="0">
                <a:solidFill>
                  <a:prstClr val="black"/>
                </a:solidFill>
                <a:latin typeface="Calibri Light"/>
              </a:rPr>
              <a:t>, the boy </a:t>
            </a:r>
            <a:r>
              <a:rPr lang="en-GB" sz="2400" dirty="0">
                <a:solidFill>
                  <a:srgbClr val="0000FF"/>
                </a:solidFill>
                <a:latin typeface="Calibri Light"/>
              </a:rPr>
              <a:t>asked </a:t>
            </a:r>
            <a:r>
              <a:rPr lang="en-GB" sz="2400" dirty="0">
                <a:latin typeface="Calibri Light"/>
              </a:rPr>
              <a:t>for his dad back</a:t>
            </a:r>
            <a:r>
              <a:rPr lang="en-GB" sz="2400" dirty="0">
                <a:solidFill>
                  <a:prstClr val="black"/>
                </a:solidFill>
                <a:latin typeface="Calibri Light"/>
              </a:rPr>
              <a:t>.</a:t>
            </a:r>
            <a:endParaRPr lang="en-GB" sz="2400" b="1" dirty="0">
              <a:solidFill>
                <a:srgbClr val="0000FF"/>
              </a:solidFill>
              <a:latin typeface="Calibri Light"/>
            </a:endParaRPr>
          </a:p>
        </p:txBody>
      </p:sp>
      <p:pic>
        <p:nvPicPr>
          <p:cNvPr id="2050" name="Picture 2" descr="Image result for i swapped my dad for two goldfis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202" y="2823036"/>
            <a:ext cx="1806103" cy="1814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6E8ADD51-1721-48A5-A45B-A7F28DF9DEDF}"/>
              </a:ext>
            </a:extLst>
          </p:cNvPr>
          <p:cNvSpPr/>
          <p:nvPr/>
        </p:nvSpPr>
        <p:spPr>
          <a:xfrm rot="21342428">
            <a:off x="309267" y="3883637"/>
            <a:ext cx="5388398" cy="46166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lvl="0" algn="ctr"/>
            <a:r>
              <a:rPr lang="en-GB" sz="2400" dirty="0">
                <a:solidFill>
                  <a:prstClr val="black"/>
                </a:solidFill>
                <a:latin typeface="Calibri Light"/>
              </a:rPr>
              <a:t>The boy </a:t>
            </a:r>
            <a:r>
              <a:rPr lang="en-GB" sz="2400" dirty="0">
                <a:solidFill>
                  <a:srgbClr val="0000FF"/>
                </a:solidFill>
                <a:latin typeface="Calibri Light"/>
              </a:rPr>
              <a:t>asked </a:t>
            </a:r>
            <a:r>
              <a:rPr lang="en-GB" sz="2400" dirty="0">
                <a:latin typeface="Calibri Light"/>
              </a:rPr>
              <a:t>for his dad back </a:t>
            </a:r>
            <a:r>
              <a:rPr lang="en-GB" sz="2400" dirty="0">
                <a:solidFill>
                  <a:srgbClr val="7030A0"/>
                </a:solidFill>
                <a:latin typeface="Calibri Light"/>
              </a:rPr>
              <a:t>reluctantly</a:t>
            </a:r>
            <a:r>
              <a:rPr lang="en-GB" sz="2400" dirty="0">
                <a:solidFill>
                  <a:prstClr val="black"/>
                </a:solidFill>
                <a:latin typeface="Calibri Light"/>
              </a:rPr>
              <a:t>.</a:t>
            </a:r>
            <a:endParaRPr lang="en-GB" sz="2400" b="1" dirty="0">
              <a:solidFill>
                <a:srgbClr val="0000FF"/>
              </a:solidFill>
              <a:latin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964682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10" grpId="0"/>
      <p:bldP spid="11" grpId="0"/>
      <p:bldP spid="19" grpId="0"/>
      <p:bldP spid="20" grpId="0"/>
      <p:bldP spid="21" grpId="0"/>
      <p:bldP spid="22" grpId="0"/>
      <p:bldP spid="23" grpId="0"/>
      <p:bldP spid="29" grpId="0" animBg="1"/>
      <p:bldP spid="31" grpId="0" animBg="1"/>
      <p:bldP spid="32" grpId="0" animBg="1"/>
      <p:bldP spid="3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2782</TotalTime>
  <Words>360</Words>
  <Application>Microsoft Office PowerPoint</Application>
  <PresentationFormat>Widescreen</PresentationFormat>
  <Paragraphs>91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ArialMT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Pronouns</dc:title>
  <dc:creator>Deidre Holes</dc:creator>
  <cp:lastModifiedBy>SKerr-Delworth</cp:lastModifiedBy>
  <cp:revision>301</cp:revision>
  <dcterms:created xsi:type="dcterms:W3CDTF">2013-08-23T07:43:20Z</dcterms:created>
  <dcterms:modified xsi:type="dcterms:W3CDTF">2021-01-14T15:32:50Z</dcterms:modified>
</cp:coreProperties>
</file>