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310" r:id="rId2"/>
    <p:sldId id="322" r:id="rId3"/>
    <p:sldId id="323" r:id="rId4"/>
    <p:sldId id="330" r:id="rId5"/>
    <p:sldId id="329" r:id="rId6"/>
    <p:sldId id="315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7600"/>
    <a:srgbClr val="253746"/>
    <a:srgbClr val="9AF67A"/>
    <a:srgbClr val="85F45E"/>
    <a:srgbClr val="E7B8F6"/>
    <a:srgbClr val="F4D2FE"/>
    <a:srgbClr val="F7B635"/>
    <a:srgbClr val="E2AAF4"/>
    <a:srgbClr val="F1C6FE"/>
    <a:srgbClr val="F9B1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828" autoAdjust="0"/>
    <p:restoredTop sz="91292" autoAdjust="0"/>
  </p:normalViewPr>
  <p:slideViewPr>
    <p:cSldViewPr snapToGrid="0">
      <p:cViewPr varScale="1">
        <p:scale>
          <a:sx n="67" d="100"/>
          <a:sy n="67" d="100"/>
        </p:scale>
        <p:origin x="134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76" d="100"/>
          <a:sy n="76" d="100"/>
        </p:scale>
        <p:origin x="-1566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23DE30-A7BD-4FAF-BD70-A5A57B8B8A99}" type="datetimeFigureOut">
              <a:rPr lang="en-GB" smtClean="0"/>
              <a:t>16/04/2020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A258B1-1DD7-475B-A54B-CBC3FF4B63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4787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CC001-2C7A-4C2A-8B06-705CA02DC7C6}" type="datetimeFigureOut">
              <a:rPr lang="en-GB" smtClean="0"/>
              <a:t>16/04/2020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73E03-7F6C-40B1-9C82-92C8804404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70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>
                <a:solidFill>
                  <a:prstClr val="black"/>
                </a:solidFill>
              </a:rPr>
              <a:pPr/>
              <a:t>1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630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47167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69379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91276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00217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>
                <a:solidFill>
                  <a:prstClr val="black"/>
                </a:solidFill>
              </a:rPr>
              <a:pPr/>
              <a:t>6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0447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hamilton-trust.org.uk/maths/year-5-maths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FB96D1F-83BC-4887-89A5-175B6E6C68B9}"/>
              </a:ext>
            </a:extLst>
          </p:cNvPr>
          <p:cNvSpPr/>
          <p:nvPr userDrawn="1"/>
        </p:nvSpPr>
        <p:spPr>
          <a:xfrm>
            <a:off x="-53107" y="6221405"/>
            <a:ext cx="9197108" cy="65706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3BC91-F6D0-4DC8-B0B8-6E7E7FAB6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E7D638D-B41C-46A9-87E5-34C770A4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43602" y="6367376"/>
            <a:ext cx="3086100" cy="365125"/>
          </a:xfrm>
        </p:spPr>
        <p:txBody>
          <a:bodyPr/>
          <a:lstStyle>
            <a:lvl1pPr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pPr algn="r"/>
            <a:r>
              <a:rPr lang="en-GB"/>
              <a:t>Year 5</a:t>
            </a:r>
            <a:endParaRPr lang="en-GB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D9A2E24-96C9-44BE-881E-97F4ADE1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85487" y="6367375"/>
            <a:ext cx="719921" cy="365125"/>
          </a:xfrm>
        </p:spPr>
        <p:txBody>
          <a:bodyPr/>
          <a:lstStyle>
            <a:lvl1pPr algn="ctr"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fld id="{BA0EE811-478C-4958-8104-2A70B5A196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9D1CB2-11BF-434A-9AE8-BEAF97E774D6}"/>
              </a:ext>
            </a:extLst>
          </p:cNvPr>
          <p:cNvSpPr/>
          <p:nvPr userDrawn="1"/>
        </p:nvSpPr>
        <p:spPr>
          <a:xfrm>
            <a:off x="810410" y="6390463"/>
            <a:ext cx="16813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GB" sz="1200" b="0" dirty="0">
                <a:solidFill>
                  <a:srgbClr val="EA7600"/>
                </a:solidFill>
              </a:rPr>
              <a:t>© </a:t>
            </a:r>
            <a:r>
              <a:rPr lang="en-GB" sz="1200" b="0" dirty="0">
                <a:solidFill>
                  <a:srgbClr val="EA7600"/>
                </a:solidFill>
                <a:hlinkClick r:id="rId2"/>
              </a:rPr>
              <a:t>hamilton-trust.org.uk</a:t>
            </a:r>
            <a:endParaRPr lang="en-GB" sz="1200" b="0" dirty="0">
              <a:solidFill>
                <a:srgbClr val="EA76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EBB7B-6C39-48C7-850C-99BEC78CA1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8" y="6091747"/>
            <a:ext cx="775846" cy="721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1408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bg1">
                <a:lumMod val="95000"/>
              </a:schemeClr>
            </a:gs>
            <a:gs pos="0">
              <a:schemeClr val="accent1">
                <a:lumMod val="20000"/>
                <a:lumOff val="80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8276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5</a:t>
            </a:r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1</a:t>
            </a:fld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8712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1: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Find lowest common multiples and highest common factors.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465916C-F402-46B7-AF48-19A632FB270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" t="537" r="887"/>
          <a:stretch/>
        </p:blipFill>
        <p:spPr>
          <a:xfrm>
            <a:off x="750586" y="711994"/>
            <a:ext cx="4899628" cy="48979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615FD854-7E23-4DD1-A71A-BCAFB26918E1}"/>
              </a:ext>
            </a:extLst>
          </p:cNvPr>
          <p:cNvGrpSpPr/>
          <p:nvPr/>
        </p:nvGrpSpPr>
        <p:grpSpPr>
          <a:xfrm>
            <a:off x="5943146" y="983255"/>
            <a:ext cx="3200854" cy="1111424"/>
            <a:chOff x="2907774" y="2370620"/>
            <a:chExt cx="3200854" cy="1111424"/>
          </a:xfrm>
        </p:grpSpPr>
        <p:sp>
          <p:nvSpPr>
            <p:cNvPr id="7" name="Speech Bubble: Rectangle with Corners Rounded 6">
              <a:extLst>
                <a:ext uri="{FF2B5EF4-FFF2-40B4-BE49-F238E27FC236}">
                  <a16:creationId xmlns:a16="http://schemas.microsoft.com/office/drawing/2014/main" id="{E5B811ED-830B-4FFB-B93A-BE1107CDB2FE}"/>
                </a:ext>
              </a:extLst>
            </p:cNvPr>
            <p:cNvSpPr/>
            <p:nvPr/>
          </p:nvSpPr>
          <p:spPr>
            <a:xfrm>
              <a:off x="2907774" y="2370620"/>
              <a:ext cx="2925061" cy="1097640"/>
            </a:xfrm>
            <a:prstGeom prst="wedgeRoundRectCallout">
              <a:avLst>
                <a:gd name="adj1" fmla="val -67356"/>
                <a:gd name="adj2" fmla="val -39285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>
              <a:solidFill>
                <a:srgbClr val="FFC000"/>
              </a:solidFill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p:spPr>
          <p:txBody>
            <a:bodyPr rtlCol="0" anchor="ctr"/>
            <a:lstStyle/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Write a list of the multiples of 2 up to 20.</a:t>
              </a:r>
            </a:p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Then write a list of the multiples of 3 up to 21. </a:t>
              </a:r>
              <a:endParaRPr kumimoji="0" lang="en-GB" sz="1600" b="1" i="1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8" name="Picture 2">
              <a:extLst>
                <a:ext uri="{FF2B5EF4-FFF2-40B4-BE49-F238E27FC236}">
                  <a16:creationId xmlns:a16="http://schemas.microsoft.com/office/drawing/2014/main" id="{C00983EA-60AD-412E-80A5-1117742356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5239" y="2858656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B106DC5E-FF63-4048-BF25-54494E6592E9}"/>
              </a:ext>
            </a:extLst>
          </p:cNvPr>
          <p:cNvGrpSpPr/>
          <p:nvPr/>
        </p:nvGrpSpPr>
        <p:grpSpPr>
          <a:xfrm>
            <a:off x="5808588" y="2296428"/>
            <a:ext cx="3194176" cy="1362135"/>
            <a:chOff x="978825" y="726381"/>
            <a:chExt cx="4258901" cy="1542337"/>
          </a:xfrm>
        </p:grpSpPr>
        <p:sp>
          <p:nvSpPr>
            <p:cNvPr id="11" name="Speech Bubble: Rectangle with Corners Rounded 10">
              <a:extLst>
                <a:ext uri="{FF2B5EF4-FFF2-40B4-BE49-F238E27FC236}">
                  <a16:creationId xmlns:a16="http://schemas.microsoft.com/office/drawing/2014/main" id="{BD056338-9397-4F7A-B912-61B2DA424518}"/>
                </a:ext>
              </a:extLst>
            </p:cNvPr>
            <p:cNvSpPr/>
            <p:nvPr/>
          </p:nvSpPr>
          <p:spPr>
            <a:xfrm>
              <a:off x="978825" y="726381"/>
              <a:ext cx="4258901" cy="1510842"/>
            </a:xfrm>
            <a:prstGeom prst="wedgeRoundRectCallout">
              <a:avLst>
                <a:gd name="adj1" fmla="val -48878"/>
                <a:gd name="adj2" fmla="val 68749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 w="6350" cap="flat" cmpd="sng" algn="ctr">
              <a:solidFill>
                <a:srgbClr val="FFC000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Which numbers are in both lists?</a:t>
              </a:r>
            </a:p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These are the </a:t>
              </a:r>
              <a:r>
                <a:rPr lang="en-GB" sz="1600" b="1" u="sng" kern="0" dirty="0">
                  <a:solidFill>
                    <a:srgbClr val="253746"/>
                  </a:solidFill>
                </a:rPr>
                <a:t>common multiples </a:t>
              </a:r>
              <a:r>
                <a:rPr lang="en-GB" sz="1600" b="1" kern="0" dirty="0">
                  <a:solidFill>
                    <a:srgbClr val="253746"/>
                  </a:solidFill>
                </a:rPr>
                <a:t>of 2 and 3 – shaded pink and yellow on the grid.</a:t>
              </a:r>
              <a:endPara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9F77842C-912B-48DF-B65F-BEF066966D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duotone>
                <a:prstClr val="black"/>
                <a:srgbClr val="4472C4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50395" y="1748851"/>
              <a:ext cx="307921" cy="519867"/>
            </a:xfrm>
            <a:prstGeom prst="rect">
              <a:avLst/>
            </a:prstGeom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6C9ACFF-D216-4347-A3D0-E92B69F5EA82}"/>
              </a:ext>
            </a:extLst>
          </p:cNvPr>
          <p:cNvGrpSpPr/>
          <p:nvPr/>
        </p:nvGrpSpPr>
        <p:grpSpPr>
          <a:xfrm>
            <a:off x="6378638" y="3864225"/>
            <a:ext cx="2584946" cy="669202"/>
            <a:chOff x="1167140" y="850510"/>
            <a:chExt cx="3446594" cy="757733"/>
          </a:xfrm>
        </p:grpSpPr>
        <p:sp>
          <p:nvSpPr>
            <p:cNvPr id="15" name="Speech Bubble: Rectangle with Corners Rounded 14">
              <a:extLst>
                <a:ext uri="{FF2B5EF4-FFF2-40B4-BE49-F238E27FC236}">
                  <a16:creationId xmlns:a16="http://schemas.microsoft.com/office/drawing/2014/main" id="{B5AB08DC-6FC0-4411-A87D-D6B3BCE28405}"/>
                </a:ext>
              </a:extLst>
            </p:cNvPr>
            <p:cNvSpPr/>
            <p:nvPr/>
          </p:nvSpPr>
          <p:spPr>
            <a:xfrm>
              <a:off x="1167140" y="850510"/>
              <a:ext cx="3332052" cy="757733"/>
            </a:xfrm>
            <a:prstGeom prst="wedgeRoundRectCallout">
              <a:avLst>
                <a:gd name="adj1" fmla="val -4673"/>
                <a:gd name="adj2" fmla="val -78929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 w="6350" cap="flat" cmpd="sng" algn="ctr">
              <a:solidFill>
                <a:srgbClr val="FFC000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Which of these common multiples is the lowest?</a:t>
              </a: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E6E79CF2-AE2C-4296-8117-6443AD4198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duotone>
                <a:prstClr val="black"/>
                <a:srgbClr val="4472C4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05813" y="1003580"/>
              <a:ext cx="307921" cy="519868"/>
            </a:xfrm>
            <a:prstGeom prst="rect">
              <a:avLst/>
            </a:prstGeom>
          </p:spPr>
        </p:pic>
      </p:grpSp>
      <p:sp>
        <p:nvSpPr>
          <p:cNvPr id="17" name="Speech Bubble: Rectangle with Corners Rounded 16">
            <a:extLst>
              <a:ext uri="{FF2B5EF4-FFF2-40B4-BE49-F238E27FC236}">
                <a16:creationId xmlns:a16="http://schemas.microsoft.com/office/drawing/2014/main" id="{DDF132DC-5AA7-42CE-BEF8-214F37275B95}"/>
              </a:ext>
            </a:extLst>
          </p:cNvPr>
          <p:cNvSpPr/>
          <p:nvPr/>
        </p:nvSpPr>
        <p:spPr>
          <a:xfrm>
            <a:off x="6021572" y="4977926"/>
            <a:ext cx="2499039" cy="710547"/>
          </a:xfrm>
          <a:prstGeom prst="wedgeRoundRectCallout">
            <a:avLst>
              <a:gd name="adj1" fmla="val -4042"/>
              <a:gd name="adj2" fmla="val -79092"/>
              <a:gd name="adj3" fmla="val 16667"/>
            </a:avLst>
          </a:prstGeom>
          <a:solidFill>
            <a:srgbClr val="FFC000">
              <a:lumMod val="40000"/>
              <a:lumOff val="60000"/>
            </a:srgbClr>
          </a:solidFill>
          <a:ln w="6350" cap="flat" cmpd="sng" algn="ctr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lvl="0" algn="ctr" defTabSz="914400">
              <a:defRPr/>
            </a:pPr>
            <a:r>
              <a:rPr lang="en-GB" sz="1600" b="1" kern="0" dirty="0">
                <a:solidFill>
                  <a:srgbClr val="253746"/>
                </a:solidFill>
              </a:rPr>
              <a:t>Six is the </a:t>
            </a:r>
            <a:r>
              <a:rPr lang="en-GB" sz="1600" b="1" u="sng" kern="0" dirty="0">
                <a:solidFill>
                  <a:srgbClr val="253746"/>
                </a:solidFill>
              </a:rPr>
              <a:t>lowest common multiple </a:t>
            </a:r>
            <a:r>
              <a:rPr lang="en-GB" sz="1600" b="1" kern="0" dirty="0">
                <a:solidFill>
                  <a:srgbClr val="253746"/>
                </a:solidFill>
              </a:rPr>
              <a:t>of 2 and 3.</a:t>
            </a:r>
          </a:p>
        </p:txBody>
      </p:sp>
    </p:spTree>
    <p:extLst>
      <p:ext uri="{BB962C8B-B14F-4D97-AF65-F5344CB8AC3E}">
        <p14:creationId xmlns:p14="http://schemas.microsoft.com/office/powerpoint/2010/main" val="2066973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Year 5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8712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Day 1: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Find lowest common multiples and highest common factors.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06E3395-591E-4C6C-98C5-5E1E2B5E2BA4}"/>
              </a:ext>
            </a:extLst>
          </p:cNvPr>
          <p:cNvGrpSpPr/>
          <p:nvPr/>
        </p:nvGrpSpPr>
        <p:grpSpPr>
          <a:xfrm>
            <a:off x="682172" y="1296389"/>
            <a:ext cx="2809240" cy="2132611"/>
            <a:chOff x="2676000" y="2037368"/>
            <a:chExt cx="2809240" cy="2132611"/>
          </a:xfrm>
        </p:grpSpPr>
        <p:sp>
          <p:nvSpPr>
            <p:cNvPr id="6" name="Speech Bubble: Rectangle with Corners Rounded 5">
              <a:extLst>
                <a:ext uri="{FF2B5EF4-FFF2-40B4-BE49-F238E27FC236}">
                  <a16:creationId xmlns:a16="http://schemas.microsoft.com/office/drawing/2014/main" id="{3C5F84F0-4AB2-418D-8FF2-914B9AC59EA0}"/>
                </a:ext>
              </a:extLst>
            </p:cNvPr>
            <p:cNvSpPr/>
            <p:nvPr/>
          </p:nvSpPr>
          <p:spPr>
            <a:xfrm>
              <a:off x="2676000" y="2349062"/>
              <a:ext cx="2809240" cy="1820917"/>
            </a:xfrm>
            <a:prstGeom prst="wedgeRoundRectCallout">
              <a:avLst>
                <a:gd name="adj1" fmla="val -68010"/>
                <a:gd name="adj2" fmla="val 24621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>
              <a:solidFill>
                <a:srgbClr val="FFC000"/>
              </a:solidFill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p:spPr>
          <p:txBody>
            <a:bodyPr rtlCol="0" anchor="ctr"/>
            <a:lstStyle/>
            <a:p>
              <a:pPr lvl="0" algn="ctr" defTabSz="914400">
                <a:spcAft>
                  <a:spcPts val="500"/>
                </a:spcAft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Write three common multiples of 3 and 4 on your whiteboards, i.e. numbers divisible by both 3 and 4.</a:t>
              </a:r>
            </a:p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Which is the </a:t>
              </a:r>
              <a:r>
                <a:rPr lang="en-GB" sz="1600" b="1" i="1" kern="0" dirty="0">
                  <a:solidFill>
                    <a:srgbClr val="253746"/>
                  </a:solidFill>
                </a:rPr>
                <a:t>lowest</a:t>
              </a:r>
              <a:r>
                <a:rPr lang="en-GB" sz="1600" b="1" kern="0" dirty="0">
                  <a:solidFill>
                    <a:srgbClr val="253746"/>
                  </a:solidFill>
                </a:rPr>
                <a:t> common multiple? </a:t>
              </a:r>
              <a:endParaRPr kumimoji="0" lang="en-GB" sz="1600" b="1" i="1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7" name="Picture 2">
              <a:extLst>
                <a:ext uri="{FF2B5EF4-FFF2-40B4-BE49-F238E27FC236}">
                  <a16:creationId xmlns:a16="http://schemas.microsoft.com/office/drawing/2014/main" id="{544655A1-2481-4463-B876-63B4BA9087B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0049" y="2037368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5227028B-6423-481C-A538-AD09C1EAF8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0320" y="732446"/>
            <a:ext cx="4924425" cy="4933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60EAC221-3097-4D76-95AE-DF080A7C0EB6}"/>
              </a:ext>
            </a:extLst>
          </p:cNvPr>
          <p:cNvSpPr/>
          <p:nvPr/>
        </p:nvSpPr>
        <p:spPr>
          <a:xfrm>
            <a:off x="4185487" y="1166648"/>
            <a:ext cx="623389" cy="623388"/>
          </a:xfrm>
          <a:prstGeom prst="ellipse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0359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Year 5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8712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Day 1: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Find lowest common multiples and highest common factors.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F9F95D9-6050-4C2E-8916-AE22D0BF2EE4}"/>
              </a:ext>
            </a:extLst>
          </p:cNvPr>
          <p:cNvGrpSpPr/>
          <p:nvPr/>
        </p:nvGrpSpPr>
        <p:grpSpPr>
          <a:xfrm>
            <a:off x="604610" y="1814912"/>
            <a:ext cx="3193504" cy="1585060"/>
            <a:chOff x="2632458" y="2349062"/>
            <a:chExt cx="3193504" cy="1585060"/>
          </a:xfrm>
        </p:grpSpPr>
        <p:sp>
          <p:nvSpPr>
            <p:cNvPr id="6" name="Speech Bubble: Rectangle with Corners Rounded 5">
              <a:extLst>
                <a:ext uri="{FF2B5EF4-FFF2-40B4-BE49-F238E27FC236}">
                  <a16:creationId xmlns:a16="http://schemas.microsoft.com/office/drawing/2014/main" id="{B496A40C-C243-4DC3-90CB-1619980C0D42}"/>
                </a:ext>
              </a:extLst>
            </p:cNvPr>
            <p:cNvSpPr/>
            <p:nvPr/>
          </p:nvSpPr>
          <p:spPr>
            <a:xfrm>
              <a:off x="2632458" y="2349062"/>
              <a:ext cx="2852782" cy="1585060"/>
            </a:xfrm>
            <a:prstGeom prst="wedgeRoundRectCallout">
              <a:avLst>
                <a:gd name="adj1" fmla="val -68010"/>
                <a:gd name="adj2" fmla="val 24621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>
              <a:solidFill>
                <a:srgbClr val="FFC000"/>
              </a:solidFill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p:spPr>
          <p:txBody>
            <a:bodyPr rtlCol="0" anchor="ctr"/>
            <a:lstStyle/>
            <a:p>
              <a:pPr lvl="0" algn="ctr" defTabSz="914400">
                <a:spcAft>
                  <a:spcPts val="500"/>
                </a:spcAft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Write three common multiples of 3 and 6 on your whiteboards, i.e. numbers divisible by both 3 and 6.</a:t>
              </a:r>
            </a:p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Which is the </a:t>
              </a:r>
              <a:r>
                <a:rPr lang="en-GB" sz="1600" b="1" i="1" kern="0" dirty="0">
                  <a:solidFill>
                    <a:srgbClr val="253746"/>
                  </a:solidFill>
                </a:rPr>
                <a:t>lowest</a:t>
              </a:r>
              <a:r>
                <a:rPr lang="en-GB" sz="1600" b="1" kern="0" dirty="0">
                  <a:solidFill>
                    <a:srgbClr val="253746"/>
                  </a:solidFill>
                </a:rPr>
                <a:t> common multiple? </a:t>
              </a:r>
              <a:endParaRPr kumimoji="0" lang="en-GB" sz="1600" b="1" i="1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7" name="Picture 2">
              <a:extLst>
                <a:ext uri="{FF2B5EF4-FFF2-40B4-BE49-F238E27FC236}">
                  <a16:creationId xmlns:a16="http://schemas.microsoft.com/office/drawing/2014/main" id="{DA989613-4B03-409C-A658-99DFACC45AD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02573" y="2518204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59073EC7-4B21-463C-BD86-618F014D8F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9085" y="747877"/>
            <a:ext cx="4914900" cy="4943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A3EF9583-DB9B-4F64-8EB4-639CEB05EC2A}"/>
              </a:ext>
            </a:extLst>
          </p:cNvPr>
          <p:cNvSpPr/>
          <p:nvPr/>
        </p:nvSpPr>
        <p:spPr>
          <a:xfrm>
            <a:off x="6166575" y="667996"/>
            <a:ext cx="623389" cy="623388"/>
          </a:xfrm>
          <a:prstGeom prst="ellipse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4432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Year 5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9019C13-98D6-48E3-96A5-8397CAD7B063}"/>
              </a:ext>
            </a:extLst>
          </p:cNvPr>
          <p:cNvGrpSpPr/>
          <p:nvPr/>
        </p:nvGrpSpPr>
        <p:grpSpPr>
          <a:xfrm>
            <a:off x="463768" y="1608083"/>
            <a:ext cx="3339337" cy="1434662"/>
            <a:chOff x="2907774" y="2349062"/>
            <a:chExt cx="2889159" cy="1434662"/>
          </a:xfrm>
        </p:grpSpPr>
        <p:sp>
          <p:nvSpPr>
            <p:cNvPr id="6" name="Speech Bubble: Rectangle with Corners Rounded 5">
              <a:extLst>
                <a:ext uri="{FF2B5EF4-FFF2-40B4-BE49-F238E27FC236}">
                  <a16:creationId xmlns:a16="http://schemas.microsoft.com/office/drawing/2014/main" id="{17BBB09B-B8B2-4493-8AFE-8564788BC88E}"/>
                </a:ext>
              </a:extLst>
            </p:cNvPr>
            <p:cNvSpPr/>
            <p:nvPr/>
          </p:nvSpPr>
          <p:spPr>
            <a:xfrm>
              <a:off x="2907774" y="2349062"/>
              <a:ext cx="2577465" cy="1434662"/>
            </a:xfrm>
            <a:prstGeom prst="wedgeRoundRectCallout">
              <a:avLst>
                <a:gd name="adj1" fmla="val -68010"/>
                <a:gd name="adj2" fmla="val 24621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>
              <a:solidFill>
                <a:srgbClr val="FFC000"/>
              </a:solidFill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p:spPr>
          <p:txBody>
            <a:bodyPr rtlCol="0" anchor="ctr"/>
            <a:lstStyle/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Write three common multiples of 6 and 9 on your whiteboards.</a:t>
              </a:r>
            </a:p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Which is the </a:t>
              </a:r>
              <a:r>
                <a:rPr lang="en-GB" sz="1600" b="1" i="1" kern="0" dirty="0">
                  <a:solidFill>
                    <a:srgbClr val="253746"/>
                  </a:solidFill>
                </a:rPr>
                <a:t>lowest</a:t>
              </a:r>
              <a:r>
                <a:rPr lang="en-GB" sz="1600" b="1" kern="0" dirty="0">
                  <a:solidFill>
                    <a:srgbClr val="253746"/>
                  </a:solidFill>
                </a:rPr>
                <a:t> common multiple? </a:t>
              </a:r>
              <a:endParaRPr kumimoji="0" lang="en-GB" sz="1600" b="1" i="1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7" name="Picture 2">
              <a:extLst>
                <a:ext uri="{FF2B5EF4-FFF2-40B4-BE49-F238E27FC236}">
                  <a16:creationId xmlns:a16="http://schemas.microsoft.com/office/drawing/2014/main" id="{9D52E043-D2B1-42BC-9A19-CDFC67F2580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73544" y="2372060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57B742A4-6724-4A3C-B289-C7FF82842D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55807" y="732111"/>
            <a:ext cx="4924425" cy="4943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7F6D992E-CC7A-4485-A553-D98888DC7811}"/>
              </a:ext>
            </a:extLst>
          </p:cNvPr>
          <p:cNvSpPr/>
          <p:nvPr/>
        </p:nvSpPr>
        <p:spPr>
          <a:xfrm>
            <a:off x="7120516" y="1183247"/>
            <a:ext cx="623389" cy="623388"/>
          </a:xfrm>
          <a:prstGeom prst="ellipse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8595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Year 5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05592D9-1739-472C-8310-DE7013C789AE}"/>
              </a:ext>
            </a:extLst>
          </p:cNvPr>
          <p:cNvSpPr txBox="1"/>
          <p:nvPr/>
        </p:nvSpPr>
        <p:spPr>
          <a:xfrm>
            <a:off x="1119352" y="788276"/>
            <a:ext cx="64638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chemeClr val="accent1"/>
                </a:solidFill>
              </a:rPr>
              <a:t>32		16		24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4D02D34B-C135-454E-8E57-2BF1B238DB99}"/>
              </a:ext>
            </a:extLst>
          </p:cNvPr>
          <p:cNvGrpSpPr/>
          <p:nvPr/>
        </p:nvGrpSpPr>
        <p:grpSpPr>
          <a:xfrm>
            <a:off x="797832" y="1597844"/>
            <a:ext cx="2889159" cy="916661"/>
            <a:chOff x="2907774" y="2372060"/>
            <a:chExt cx="2889159" cy="733747"/>
          </a:xfrm>
        </p:grpSpPr>
        <p:sp>
          <p:nvSpPr>
            <p:cNvPr id="7" name="Speech Bubble: Rectangle with Corners Rounded 6">
              <a:extLst>
                <a:ext uri="{FF2B5EF4-FFF2-40B4-BE49-F238E27FC236}">
                  <a16:creationId xmlns:a16="http://schemas.microsoft.com/office/drawing/2014/main" id="{61CB068D-87EA-4BE8-9557-3FC0E882B3AC}"/>
                </a:ext>
              </a:extLst>
            </p:cNvPr>
            <p:cNvSpPr/>
            <p:nvPr/>
          </p:nvSpPr>
          <p:spPr>
            <a:xfrm>
              <a:off x="2907774" y="2372060"/>
              <a:ext cx="2577465" cy="733747"/>
            </a:xfrm>
            <a:prstGeom prst="wedgeRoundRectCallout">
              <a:avLst>
                <a:gd name="adj1" fmla="val 42702"/>
                <a:gd name="adj2" fmla="val -95619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>
              <a:solidFill>
                <a:srgbClr val="FFC000"/>
              </a:solidFill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p:spPr>
          <p:txBody>
            <a:bodyPr rtlCol="0" anchor="ctr"/>
            <a:lstStyle/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List some numbers which are </a:t>
              </a:r>
              <a:r>
                <a:rPr lang="en-GB" sz="1600" b="1" u="sng" kern="0" dirty="0">
                  <a:solidFill>
                    <a:srgbClr val="253746"/>
                  </a:solidFill>
                </a:rPr>
                <a:t>factors</a:t>
              </a:r>
              <a:r>
                <a:rPr lang="en-GB" sz="1600" b="1" kern="0" dirty="0">
                  <a:solidFill>
                    <a:srgbClr val="253746"/>
                  </a:solidFill>
                </a:rPr>
                <a:t> of all three of these numbers.</a:t>
              </a:r>
              <a:endParaRPr kumimoji="0" lang="en-GB" sz="1600" b="1" i="1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8" name="Picture 2">
              <a:extLst>
                <a:ext uri="{FF2B5EF4-FFF2-40B4-BE49-F238E27FC236}">
                  <a16:creationId xmlns:a16="http://schemas.microsoft.com/office/drawing/2014/main" id="{0260867C-F93A-4556-91FF-2E5FEE7121B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73544" y="2372060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306C802-F619-48A1-9D0D-0B341FEF7BE7}"/>
              </a:ext>
            </a:extLst>
          </p:cNvPr>
          <p:cNvSpPr/>
          <p:nvPr/>
        </p:nvSpPr>
        <p:spPr>
          <a:xfrm>
            <a:off x="4966177" y="1561017"/>
            <a:ext cx="2205395" cy="256478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2537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rgbClr val="C00000"/>
                </a:solidFill>
              </a:rPr>
              <a:t>1</a:t>
            </a:r>
          </a:p>
          <a:p>
            <a:pPr algn="ctr"/>
            <a:r>
              <a:rPr lang="en-GB" sz="3600" dirty="0">
                <a:solidFill>
                  <a:srgbClr val="C00000"/>
                </a:solidFill>
              </a:rPr>
              <a:t>2</a:t>
            </a:r>
          </a:p>
          <a:p>
            <a:pPr algn="ctr"/>
            <a:r>
              <a:rPr lang="en-GB" sz="3600" dirty="0">
                <a:solidFill>
                  <a:srgbClr val="C00000"/>
                </a:solidFill>
              </a:rPr>
              <a:t>4</a:t>
            </a:r>
          </a:p>
          <a:p>
            <a:pPr algn="ctr"/>
            <a:r>
              <a:rPr lang="en-GB" sz="3600" dirty="0">
                <a:solidFill>
                  <a:srgbClr val="C00000"/>
                </a:solidFill>
              </a:rPr>
              <a:t>8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50616AC-5170-428A-9DD4-6461F459F184}"/>
              </a:ext>
            </a:extLst>
          </p:cNvPr>
          <p:cNvGrpSpPr/>
          <p:nvPr/>
        </p:nvGrpSpPr>
        <p:grpSpPr>
          <a:xfrm>
            <a:off x="1643367" y="2947363"/>
            <a:ext cx="2621007" cy="1396133"/>
            <a:chOff x="1035585" y="1074203"/>
            <a:chExt cx="3494677" cy="1334335"/>
          </a:xfrm>
        </p:grpSpPr>
        <p:sp>
          <p:nvSpPr>
            <p:cNvPr id="13" name="Speech Bubble: Rectangle with Corners Rounded 12">
              <a:extLst>
                <a:ext uri="{FF2B5EF4-FFF2-40B4-BE49-F238E27FC236}">
                  <a16:creationId xmlns:a16="http://schemas.microsoft.com/office/drawing/2014/main" id="{54404B67-0334-47C0-B8BA-C390C9CBC08E}"/>
                </a:ext>
              </a:extLst>
            </p:cNvPr>
            <p:cNvSpPr/>
            <p:nvPr/>
          </p:nvSpPr>
          <p:spPr>
            <a:xfrm>
              <a:off x="1093641" y="1074203"/>
              <a:ext cx="3436621" cy="1334335"/>
            </a:xfrm>
            <a:prstGeom prst="wedgeRoundRectCallout">
              <a:avLst>
                <a:gd name="adj1" fmla="val 43567"/>
                <a:gd name="adj2" fmla="val -98123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Which is the biggest number that goes exactly into all these numbers? We call this the </a:t>
              </a:r>
              <a:r>
                <a:rPr lang="en-GB" sz="1600" b="1" u="sng" dirty="0">
                  <a:solidFill>
                    <a:srgbClr val="253746"/>
                  </a:solidFill>
                </a:rPr>
                <a:t>highest common factor. </a:t>
              </a:r>
              <a:endParaRPr kumimoji="0" lang="en-GB" sz="1600" b="1" i="0" u="sng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E377D838-25F6-42E4-8EFF-424DB84DEB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35585" y="1795228"/>
              <a:ext cx="307921" cy="519866"/>
            </a:xfrm>
            <a:prstGeom prst="rect">
              <a:avLst/>
            </a:prstGeom>
          </p:spPr>
        </p:pic>
      </p:grpSp>
      <p:sp>
        <p:nvSpPr>
          <p:cNvPr id="15" name="Oval 14">
            <a:extLst>
              <a:ext uri="{FF2B5EF4-FFF2-40B4-BE49-F238E27FC236}">
                <a16:creationId xmlns:a16="http://schemas.microsoft.com/office/drawing/2014/main" id="{937121E6-418D-4C0F-BFD2-31C33D107E58}"/>
              </a:ext>
            </a:extLst>
          </p:cNvPr>
          <p:cNvSpPr/>
          <p:nvPr/>
        </p:nvSpPr>
        <p:spPr>
          <a:xfrm>
            <a:off x="5741413" y="3381246"/>
            <a:ext cx="623389" cy="623388"/>
          </a:xfrm>
          <a:prstGeom prst="ellipse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2540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5</a:t>
            </a:r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6</a:t>
            </a:fld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26243E4-8AB4-47BF-9F23-EFB82A8DB0BA}"/>
              </a:ext>
            </a:extLst>
          </p:cNvPr>
          <p:cNvSpPr txBox="1"/>
          <p:nvPr/>
        </p:nvSpPr>
        <p:spPr>
          <a:xfrm>
            <a:off x="1119352" y="788276"/>
            <a:ext cx="64638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chemeClr val="accent1"/>
                </a:solidFill>
              </a:rPr>
              <a:t>12		20		32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F7E1B98-58AA-478D-A810-EB6D1949490A}"/>
              </a:ext>
            </a:extLst>
          </p:cNvPr>
          <p:cNvGrpSpPr/>
          <p:nvPr/>
        </p:nvGrpSpPr>
        <p:grpSpPr>
          <a:xfrm>
            <a:off x="913946" y="1597844"/>
            <a:ext cx="2889159" cy="733747"/>
            <a:chOff x="2907774" y="2372060"/>
            <a:chExt cx="2889159" cy="733747"/>
          </a:xfrm>
        </p:grpSpPr>
        <p:sp>
          <p:nvSpPr>
            <p:cNvPr id="7" name="Speech Bubble: Rectangle with Corners Rounded 6">
              <a:extLst>
                <a:ext uri="{FF2B5EF4-FFF2-40B4-BE49-F238E27FC236}">
                  <a16:creationId xmlns:a16="http://schemas.microsoft.com/office/drawing/2014/main" id="{310EA689-1B24-49DF-9E8D-7AD85C5BE414}"/>
                </a:ext>
              </a:extLst>
            </p:cNvPr>
            <p:cNvSpPr/>
            <p:nvPr/>
          </p:nvSpPr>
          <p:spPr>
            <a:xfrm>
              <a:off x="2907774" y="2372060"/>
              <a:ext cx="2577465" cy="733747"/>
            </a:xfrm>
            <a:prstGeom prst="wedgeRoundRectCallout">
              <a:avLst>
                <a:gd name="adj1" fmla="val 42702"/>
                <a:gd name="adj2" fmla="val -95619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>
              <a:solidFill>
                <a:srgbClr val="FFC000"/>
              </a:solidFill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p:spPr>
          <p:txBody>
            <a:bodyPr rtlCol="0" anchor="ctr"/>
            <a:lstStyle/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List some numbers which are </a:t>
              </a:r>
              <a:r>
                <a:rPr lang="en-GB" sz="1600" b="1" u="sng" kern="0" dirty="0">
                  <a:solidFill>
                    <a:srgbClr val="253746"/>
                  </a:solidFill>
                </a:rPr>
                <a:t>factors</a:t>
              </a:r>
              <a:r>
                <a:rPr lang="en-GB" sz="1600" b="1" kern="0" dirty="0">
                  <a:solidFill>
                    <a:srgbClr val="253746"/>
                  </a:solidFill>
                </a:rPr>
                <a:t> of all three of these numbers.</a:t>
              </a:r>
              <a:endParaRPr kumimoji="0" lang="en-GB" sz="1600" b="1" i="1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8" name="Picture 2">
              <a:extLst>
                <a:ext uri="{FF2B5EF4-FFF2-40B4-BE49-F238E27FC236}">
                  <a16:creationId xmlns:a16="http://schemas.microsoft.com/office/drawing/2014/main" id="{04001468-E23A-4505-9E13-DA293F7F84E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73544" y="2372060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DCD8D20-3590-47B1-96DE-D3556CF3443C}"/>
              </a:ext>
            </a:extLst>
          </p:cNvPr>
          <p:cNvSpPr/>
          <p:nvPr/>
        </p:nvSpPr>
        <p:spPr>
          <a:xfrm>
            <a:off x="4966177" y="1561017"/>
            <a:ext cx="2205395" cy="256478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2537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rgbClr val="C00000"/>
                </a:solidFill>
              </a:rPr>
              <a:t>1</a:t>
            </a:r>
          </a:p>
          <a:p>
            <a:pPr algn="ctr"/>
            <a:r>
              <a:rPr lang="en-GB" sz="3600" dirty="0">
                <a:solidFill>
                  <a:srgbClr val="C00000"/>
                </a:solidFill>
              </a:rPr>
              <a:t>2</a:t>
            </a:r>
          </a:p>
          <a:p>
            <a:pPr algn="ctr"/>
            <a:r>
              <a:rPr lang="en-GB" sz="3600" dirty="0">
                <a:solidFill>
                  <a:srgbClr val="C00000"/>
                </a:solidFill>
              </a:rPr>
              <a:t>4</a:t>
            </a:r>
          </a:p>
          <a:p>
            <a:pPr algn="ctr"/>
            <a:endParaRPr lang="en-GB" sz="3600" dirty="0">
              <a:solidFill>
                <a:srgbClr val="C00000"/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96F7588-1536-42EB-9B36-3F1140897644}"/>
              </a:ext>
            </a:extLst>
          </p:cNvPr>
          <p:cNvGrpSpPr/>
          <p:nvPr/>
        </p:nvGrpSpPr>
        <p:grpSpPr>
          <a:xfrm>
            <a:off x="1686909" y="3466795"/>
            <a:ext cx="2577465" cy="916519"/>
            <a:chOff x="1093641" y="1556877"/>
            <a:chExt cx="3436621" cy="851661"/>
          </a:xfrm>
        </p:grpSpPr>
        <p:sp>
          <p:nvSpPr>
            <p:cNvPr id="13" name="Speech Bubble: Rectangle with Corners Rounded 12">
              <a:extLst>
                <a:ext uri="{FF2B5EF4-FFF2-40B4-BE49-F238E27FC236}">
                  <a16:creationId xmlns:a16="http://schemas.microsoft.com/office/drawing/2014/main" id="{EC7BB82C-D647-4A4A-B61D-FDC1362ECD4A}"/>
                </a:ext>
              </a:extLst>
            </p:cNvPr>
            <p:cNvSpPr/>
            <p:nvPr/>
          </p:nvSpPr>
          <p:spPr>
            <a:xfrm>
              <a:off x="1093641" y="1556877"/>
              <a:ext cx="3436621" cy="851661"/>
            </a:xfrm>
            <a:prstGeom prst="wedgeRoundRectCallout">
              <a:avLst>
                <a:gd name="adj1" fmla="val 66088"/>
                <a:gd name="adj2" fmla="val -40434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Which is the </a:t>
              </a:r>
              <a:r>
                <a:rPr lang="en-GB" sz="1600" b="1" u="sng" dirty="0">
                  <a:solidFill>
                    <a:srgbClr val="253746"/>
                  </a:solidFill>
                </a:rPr>
                <a:t>highest common factor</a:t>
              </a:r>
              <a:r>
                <a:rPr lang="en-GB" sz="1600" b="1" dirty="0">
                  <a:solidFill>
                    <a:srgbClr val="253746"/>
                  </a:solidFill>
                </a:rPr>
                <a:t>?</a:t>
              </a:r>
              <a:endParaRPr kumimoji="0" lang="en-GB" sz="1600" b="1" i="0" u="sng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00BBB017-CABD-4292-A91F-B913EF70EA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93641" y="1888672"/>
              <a:ext cx="307921" cy="519866"/>
            </a:xfrm>
            <a:prstGeom prst="rect">
              <a:avLst/>
            </a:prstGeom>
          </p:spPr>
        </p:pic>
      </p:grpSp>
      <p:sp>
        <p:nvSpPr>
          <p:cNvPr id="15" name="Oval 14">
            <a:extLst>
              <a:ext uri="{FF2B5EF4-FFF2-40B4-BE49-F238E27FC236}">
                <a16:creationId xmlns:a16="http://schemas.microsoft.com/office/drawing/2014/main" id="{051F4E4D-7B10-49C1-8496-020809532E49}"/>
              </a:ext>
            </a:extLst>
          </p:cNvPr>
          <p:cNvSpPr/>
          <p:nvPr/>
        </p:nvSpPr>
        <p:spPr>
          <a:xfrm>
            <a:off x="5739140" y="2843407"/>
            <a:ext cx="623389" cy="623388"/>
          </a:xfrm>
          <a:prstGeom prst="ellipse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7587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Custom 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A7600"/>
      </a:hlink>
      <a:folHlink>
        <a:srgbClr val="EA760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1883</TotalTime>
  <Words>282</Words>
  <Application>Microsoft Office PowerPoint</Application>
  <PresentationFormat>On-screen Show (4:3)</PresentationFormat>
  <Paragraphs>46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PC</dc:creator>
  <cp:lastModifiedBy>CBranson</cp:lastModifiedBy>
  <cp:revision>184</cp:revision>
  <dcterms:created xsi:type="dcterms:W3CDTF">2018-09-13T11:08:58Z</dcterms:created>
  <dcterms:modified xsi:type="dcterms:W3CDTF">2020-04-16T18:25:15Z</dcterms:modified>
</cp:coreProperties>
</file>