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4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Masters/slideMaster2.xml" ContentType="application/vnd.openxmlformats-officedocument.presentationml.slideMaster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8"/>
  </p:notesMasterIdLst>
  <p:sldIdLst>
    <p:sldId id="336" r:id="rId3"/>
    <p:sldId id="335" r:id="rId4"/>
    <p:sldId id="337" r:id="rId5"/>
    <p:sldId id="310" r:id="rId6"/>
    <p:sldId id="326" r:id="rId7"/>
    <p:sldId id="332" r:id="rId8"/>
    <p:sldId id="325" r:id="rId9"/>
    <p:sldId id="333" r:id="rId10"/>
    <p:sldId id="315" r:id="rId11"/>
    <p:sldId id="334" r:id="rId12"/>
    <p:sldId id="338" r:id="rId13"/>
    <p:sldId id="307" r:id="rId14"/>
    <p:sldId id="339" r:id="rId15"/>
    <p:sldId id="340" r:id="rId16"/>
    <p:sldId id="341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CEE9"/>
    <a:srgbClr val="C5D3EA"/>
    <a:srgbClr val="253746"/>
    <a:srgbClr val="EA7600"/>
    <a:srgbClr val="9AF67A"/>
    <a:srgbClr val="85F45E"/>
    <a:srgbClr val="E7B8F6"/>
    <a:srgbClr val="F4D2FE"/>
    <a:srgbClr val="F7B635"/>
    <a:srgbClr val="E2AA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11" autoAdjust="0"/>
    <p:restoredTop sz="88027" autoAdjust="0"/>
  </p:normalViewPr>
  <p:slideViewPr>
    <p:cSldViewPr snapToGrid="0">
      <p:cViewPr varScale="1">
        <p:scale>
          <a:sx n="64" d="100"/>
          <a:sy n="64" d="100"/>
        </p:scale>
        <p:origin x="15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ustomXml" Target="../customXml/item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ustomXml" Target="../customXml/item1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23/02/2021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4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630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55133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2280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6670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19033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9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26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Children can now go on to do differentiated GROUP ACTIVITIES. You can find Hamilton’s group activities in this unit’s TEACHING AND GROUP ACTIVITIES download on our website.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WT/ARE: Create a 0–1 number line annotated with halves, quarters, fifths, tenths.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GD:  Mark a 0–1 number line with halves, quarters, fifths and tenths; use it to help order fractions and decimals.</a:t>
            </a:r>
          </a:p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00686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can download differentiated PRACTICE WORKSHEETS from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Identify missing equivalent fractions and decimals using a shaded 100-square.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ARE/GD:  Write equivalent fractions and decimals using a shaded 100-square.</a:t>
            </a:r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9097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maths/year-5-maths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maths/year-5-maths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0D2DC3C-59EC-4810-A8ED-480AB2230815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3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257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306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571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1156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9569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768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195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11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5964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3219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0822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>
              <a:solidFill>
                <a:prstClr val="white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A35B61F-285B-48CD-A62E-9F4CC3EDF53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3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4531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49984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8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5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02" y="296789"/>
            <a:ext cx="8688943" cy="6424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926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20A34E9-B392-4DB5-9D9B-CFF811B007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881" y="748903"/>
            <a:ext cx="8012303" cy="4791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D5F9BF1-FEAE-40D2-A10B-47823D53E277}"/>
              </a:ext>
            </a:extLst>
          </p:cNvPr>
          <p:cNvGrpSpPr/>
          <p:nvPr/>
        </p:nvGrpSpPr>
        <p:grpSpPr>
          <a:xfrm>
            <a:off x="2609037" y="4826001"/>
            <a:ext cx="3165230" cy="924808"/>
            <a:chOff x="1167141" y="956494"/>
            <a:chExt cx="3543686" cy="839479"/>
          </a:xfrm>
        </p:grpSpPr>
        <p:sp>
          <p:nvSpPr>
            <p:cNvPr id="16" name="Speech Bubble: Rectangle with Corners Rounded 15">
              <a:extLst>
                <a:ext uri="{FF2B5EF4-FFF2-40B4-BE49-F238E27FC236}">
                  <a16:creationId xmlns:a16="http://schemas.microsoft.com/office/drawing/2014/main" id="{F6A65227-616E-4DD6-AA56-E8CD2FFAED1B}"/>
                </a:ext>
              </a:extLst>
            </p:cNvPr>
            <p:cNvSpPr/>
            <p:nvPr/>
          </p:nvSpPr>
          <p:spPr>
            <a:xfrm>
              <a:off x="1167141" y="1074204"/>
              <a:ext cx="3543686" cy="721769"/>
            </a:xfrm>
            <a:prstGeom prst="wedgeRoundRectCallout">
              <a:avLst>
                <a:gd name="adj1" fmla="val -66404"/>
                <a:gd name="adj2" fmla="val -130294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How many hundredths are equivalent to 0.2? 0.4? 0.6? 0.8?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B68D2FC2-48A8-4B8F-A630-377DD971FD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44284" y="956494"/>
              <a:ext cx="307921" cy="519866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78657" y="138645"/>
            <a:ext cx="914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chemeClr val="accent5">
                    <a:lumMod val="75000"/>
                  </a:schemeClr>
                </a:solidFill>
              </a:rPr>
              <a:t>Know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decimal equivalents for halves, quarters, fifths, tenths and hundredths.</a:t>
            </a:r>
          </a:p>
        </p:txBody>
      </p:sp>
    </p:spTree>
    <p:extLst>
      <p:ext uri="{BB962C8B-B14F-4D97-AF65-F5344CB8AC3E}">
        <p14:creationId xmlns:p14="http://schemas.microsoft.com/office/powerpoint/2010/main" val="35586583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11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550" y="2407298"/>
            <a:ext cx="6551793" cy="3263673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641921"/>
              </p:ext>
            </p:extLst>
          </p:nvPr>
        </p:nvGraphicFramePr>
        <p:xfrm>
          <a:off x="602097" y="165262"/>
          <a:ext cx="7886700" cy="1828800"/>
        </p:xfrm>
        <a:graphic>
          <a:graphicData uri="http://schemas.openxmlformats.org/drawingml/2006/table">
            <a:tbl>
              <a:tblPr/>
              <a:tblGrid>
                <a:gridCol w="7886700">
                  <a:extLst>
                    <a:ext uri="{9D8B030D-6E8A-4147-A177-3AD203B41FA5}">
                      <a16:colId xmlns:a16="http://schemas.microsoft.com/office/drawing/2014/main" val="9017967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9900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Purple</a:t>
                      </a:r>
                      <a:r>
                        <a:rPr lang="en-GB" sz="2000" dirty="0">
                          <a:solidFill>
                            <a:srgbClr val="9900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: </a:t>
                      </a: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‘Ordering Fractions’ resource sheet. </a:t>
                      </a:r>
                      <a:r>
                        <a:rPr lang="en-GB" sz="20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Mark </a:t>
                      </a: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on all the</a:t>
                      </a:r>
                      <a:r>
                        <a:rPr lang="en-GB" sz="2000" baseline="30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/10s, ½s and ¼s on a 0-1 ENL and use this to help order: 0.2, ½, 2/5, 0.3, 0.46, ¾, 0.85, 1/10, 0.7, 9/10, 0.65, ¼, 0.19, 0.91, 3/5. </a:t>
                      </a:r>
                      <a:endParaRPr lang="en-GB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Challenge: </a:t>
                      </a: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Where do the following fractions sit on the line:  </a:t>
                      </a:r>
                      <a:r>
                        <a:rPr lang="en-GB" sz="2000" baseline="30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7</a:t>
                      </a: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/</a:t>
                      </a:r>
                      <a:r>
                        <a:rPr lang="en-GB" sz="2000" baseline="-25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15</a:t>
                      </a: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GB" sz="2000" baseline="30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/</a:t>
                      </a:r>
                      <a:r>
                        <a:rPr lang="en-GB" sz="2000" baseline="-25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8</a:t>
                      </a: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GB" sz="2000" baseline="30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</a:t>
                      </a: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/</a:t>
                      </a:r>
                      <a:r>
                        <a:rPr lang="en-GB" sz="2000" baseline="-25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12</a:t>
                      </a: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? </a:t>
                      </a:r>
                      <a:r>
                        <a:rPr lang="en-GB" sz="2000" u="sng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Hint:</a:t>
                      </a: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How do the denominators </a:t>
                      </a:r>
                      <a:r>
                        <a:rPr lang="en-GB" sz="2000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relate</a:t>
                      </a: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to some you’ve already used? </a:t>
                      </a:r>
                      <a:r>
                        <a:rPr lang="en-GB" sz="2000" i="1" baseline="30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r>
                        <a:rPr lang="en-GB" sz="2000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/</a:t>
                      </a:r>
                      <a:r>
                        <a:rPr lang="en-GB" sz="2000" i="1" baseline="-25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8 </a:t>
                      </a:r>
                      <a:r>
                        <a:rPr lang="en-GB" sz="2000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sits between </a:t>
                      </a:r>
                      <a:r>
                        <a:rPr lang="en-GB" sz="2000" i="1" baseline="30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</a:t>
                      </a:r>
                      <a:r>
                        <a:rPr lang="en-GB" sz="2000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/</a:t>
                      </a:r>
                      <a:r>
                        <a:rPr lang="en-GB" sz="2000" i="1" baseline="-25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8</a:t>
                      </a:r>
                      <a:r>
                        <a:rPr lang="en-GB" sz="2000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and </a:t>
                      </a:r>
                      <a:r>
                        <a:rPr lang="en-GB" sz="2000" i="1" baseline="30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6</a:t>
                      </a:r>
                      <a:r>
                        <a:rPr lang="en-GB" sz="2000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/</a:t>
                      </a:r>
                      <a:r>
                        <a:rPr lang="en-GB" sz="2000" i="1" baseline="-25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8</a:t>
                      </a:r>
                      <a:r>
                        <a:rPr lang="en-GB" sz="2000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. Is this useful?</a:t>
                      </a:r>
                      <a:endParaRPr lang="en-GB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8714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9447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B7CDC2-F80F-4A3D-90F4-3FC271DC3B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7058" y="112116"/>
            <a:ext cx="4362916" cy="5993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779876" y="112116"/>
            <a:ext cx="7655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Green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86318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13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937892"/>
              </p:ext>
            </p:extLst>
          </p:nvPr>
        </p:nvGraphicFramePr>
        <p:xfrm>
          <a:off x="242137" y="174188"/>
          <a:ext cx="7886700" cy="274320"/>
        </p:xfrm>
        <a:graphic>
          <a:graphicData uri="http://schemas.openxmlformats.org/drawingml/2006/table">
            <a:tbl>
              <a:tblPr/>
              <a:tblGrid>
                <a:gridCol w="7886700">
                  <a:extLst>
                    <a:ext uri="{9D8B030D-6E8A-4147-A177-3AD203B41FA5}">
                      <a16:colId xmlns:a16="http://schemas.microsoft.com/office/drawing/2014/main" val="242823243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Yellow:</a:t>
                      </a: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‘Hundredths’ Sheet 1  </a:t>
                      </a:r>
                      <a:endParaRPr lang="en-GB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9548390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313" y="1124744"/>
            <a:ext cx="50101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8350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14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246487"/>
              </p:ext>
            </p:extLst>
          </p:nvPr>
        </p:nvGraphicFramePr>
        <p:xfrm>
          <a:off x="602097" y="432335"/>
          <a:ext cx="7886700" cy="3291840"/>
        </p:xfrm>
        <a:graphic>
          <a:graphicData uri="http://schemas.openxmlformats.org/drawingml/2006/table">
            <a:tbl>
              <a:tblPr/>
              <a:tblGrid>
                <a:gridCol w="7886700">
                  <a:extLst>
                    <a:ext uri="{9D8B030D-6E8A-4147-A177-3AD203B41FA5}">
                      <a16:colId xmlns:a16="http://schemas.microsoft.com/office/drawing/2014/main" val="382544248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Orange </a:t>
                      </a:r>
                      <a:r>
                        <a:rPr lang="en-GB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and</a:t>
                      </a:r>
                      <a:r>
                        <a:rPr lang="en-GB" sz="24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Red:</a:t>
                      </a:r>
                      <a:r>
                        <a:rPr lang="en-GB" sz="2400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Using a hundred grid, cut out different amounts </a:t>
                      </a:r>
                      <a:r>
                        <a:rPr lang="en-GB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e.g. 3/100, 25/100, 1/10, 1/100, 3/10, 17/100 </a:t>
                      </a:r>
                      <a:r>
                        <a:rPr lang="en-GB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and stick them in to their book. </a:t>
                      </a:r>
                      <a:endParaRPr lang="en-GB" sz="240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endParaRPr lang="en-GB" sz="240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Model </a:t>
                      </a:r>
                      <a:r>
                        <a:rPr lang="en-GB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how to write the fractions and equivalent decimals using a place value grid. Children write fractions and equivalent decimals in their book next to the glued in squares. e.g. 1/2 = 50/100 = 0.5        17/100 = 0.17      1/100 = 0.01</a:t>
                      </a:r>
                      <a:endParaRPr lang="en-GB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29312"/>
                  </a:ext>
                </a:extLst>
              </a:tr>
            </a:tbl>
          </a:graphicData>
        </a:graphic>
      </p:graphicFrame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2286033" y="3443870"/>
            <a:ext cx="26193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6200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15</a:t>
            </a:fld>
            <a:endParaRPr lang="en-GB" dirty="0"/>
          </a:p>
        </p:txBody>
      </p:sp>
      <p:pic>
        <p:nvPicPr>
          <p:cNvPr id="6146" name="Picture 2" descr="0 1 Number Line in Tenths Illustration - Twink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029702" cy="559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860256" y="3866893"/>
            <a:ext cx="53703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Mark </a:t>
            </a:r>
            <a:r>
              <a:rPr lang="en-GB" sz="3600" dirty="0">
                <a:latin typeface="Calibri" panose="020F0502020204030204" pitchFamily="34" charset="0"/>
                <a:ea typeface="Times New Roman" panose="02020603050405020304" pitchFamily="18" charset="0"/>
              </a:rPr>
              <a:t>on ½, ¼s, </a:t>
            </a:r>
            <a:r>
              <a:rPr lang="en-GB" sz="3600" baseline="300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1</a:t>
            </a:r>
            <a:r>
              <a:rPr lang="en-GB" sz="36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/</a:t>
            </a:r>
            <a:r>
              <a:rPr lang="en-GB" sz="12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5</a:t>
            </a:r>
            <a:r>
              <a:rPr lang="en-GB" sz="36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s and </a:t>
            </a:r>
            <a:r>
              <a:rPr lang="en-GB" sz="3600" baseline="30000" dirty="0">
                <a:latin typeface="Calibri" panose="020F0502020204030204" pitchFamily="34" charset="0"/>
                <a:ea typeface="Times New Roman" panose="02020603050405020304" pitchFamily="18" charset="0"/>
              </a:rPr>
              <a:t>1</a:t>
            </a:r>
            <a:r>
              <a:rPr lang="en-GB" sz="3600" dirty="0">
                <a:latin typeface="Calibri" panose="020F0502020204030204" pitchFamily="34" charset="0"/>
                <a:ea typeface="Times New Roman" panose="02020603050405020304" pitchFamily="18" charset="0"/>
              </a:rPr>
              <a:t>/</a:t>
            </a:r>
            <a:r>
              <a:rPr lang="en-GB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10</a:t>
            </a:r>
            <a:r>
              <a:rPr lang="en-GB" sz="3600" dirty="0">
                <a:latin typeface="Calibri" panose="020F0502020204030204" pitchFamily="34" charset="0"/>
                <a:ea typeface="Times New Roman" panose="02020603050405020304" pitchFamily="18" charset="0"/>
              </a:rPr>
              <a:t>s </a:t>
            </a:r>
            <a:endParaRPr lang="en-GB" sz="3600" dirty="0"/>
          </a:p>
        </p:txBody>
      </p:sp>
      <p:sp>
        <p:nvSpPr>
          <p:cNvPr id="6" name="Rectangle 5"/>
          <p:cNvSpPr/>
          <p:nvPr/>
        </p:nvSpPr>
        <p:spPr>
          <a:xfrm>
            <a:off x="1090748" y="232330"/>
            <a:ext cx="14736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>
                <a:latin typeface="Calibri" panose="020F0502020204030204" pitchFamily="34" charset="0"/>
                <a:ea typeface="Times New Roman" panose="02020603050405020304" pitchFamily="18" charset="0"/>
              </a:rPr>
              <a:t>Plenary</a:t>
            </a:r>
            <a:endParaRPr lang="en-GB" sz="3200" dirty="0"/>
          </a:p>
        </p:txBody>
      </p:sp>
      <p:sp>
        <p:nvSpPr>
          <p:cNvPr id="7" name="Rectangle 6"/>
          <p:cNvSpPr/>
          <p:nvPr/>
        </p:nvSpPr>
        <p:spPr>
          <a:xfrm>
            <a:off x="6250898" y="4766872"/>
            <a:ext cx="2428407" cy="479685"/>
          </a:xfrm>
          <a:prstGeom prst="rect">
            <a:avLst/>
          </a:prstGeom>
          <a:solidFill>
            <a:srgbClr val="C5D3EA"/>
          </a:solidFill>
          <a:ln>
            <a:solidFill>
              <a:srgbClr val="BECE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7410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88" y="493713"/>
            <a:ext cx="8080375" cy="595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902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768" y="559836"/>
            <a:ext cx="8070733" cy="5679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545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78657" y="138645"/>
            <a:ext cx="914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chemeClr val="accent5">
                    <a:lumMod val="75000"/>
                  </a:schemeClr>
                </a:solidFill>
              </a:rPr>
              <a:t>Know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decimal equivalents for halves, quarters, fifths, tenths and hundredths.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ACD1950-21CD-4E06-A496-F17A74B686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507778"/>
              </p:ext>
            </p:extLst>
          </p:nvPr>
        </p:nvGraphicFramePr>
        <p:xfrm>
          <a:off x="3689799" y="1076151"/>
          <a:ext cx="4782860" cy="4614970"/>
        </p:xfrm>
        <a:graphic>
          <a:graphicData uri="http://schemas.openxmlformats.org/drawingml/2006/table">
            <a:tbl>
              <a:tblPr firstRow="1" bandRow="1"/>
              <a:tblGrid>
                <a:gridCol w="478286">
                  <a:extLst>
                    <a:ext uri="{9D8B030D-6E8A-4147-A177-3AD203B41FA5}">
                      <a16:colId xmlns:a16="http://schemas.microsoft.com/office/drawing/2014/main" val="3817217015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2646884510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785525356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607657945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3316861880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711516653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234619578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2062697818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2907882103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023734128"/>
                    </a:ext>
                  </a:extLst>
                </a:gridCol>
              </a:tblGrid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0367031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841355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324856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6327949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856601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005299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712731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0571209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4152686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674241"/>
                  </a:ext>
                </a:extLst>
              </a:tr>
            </a:tbl>
          </a:graphicData>
        </a:graphic>
      </p:graphicFrame>
      <p:grpSp>
        <p:nvGrpSpPr>
          <p:cNvPr id="13" name="Group 12">
            <a:extLst>
              <a:ext uri="{FF2B5EF4-FFF2-40B4-BE49-F238E27FC236}">
                <a16:creationId xmlns:a16="http://schemas.microsoft.com/office/drawing/2014/main" id="{24CF0A6E-8F16-4B65-95CC-F1C773FFF19E}"/>
              </a:ext>
            </a:extLst>
          </p:cNvPr>
          <p:cNvGrpSpPr/>
          <p:nvPr/>
        </p:nvGrpSpPr>
        <p:grpSpPr>
          <a:xfrm>
            <a:off x="317677" y="1883693"/>
            <a:ext cx="3166533" cy="1427397"/>
            <a:chOff x="1360299" y="1074203"/>
            <a:chExt cx="3166533" cy="1427397"/>
          </a:xfrm>
        </p:grpSpPr>
        <p:sp>
          <p:nvSpPr>
            <p:cNvPr id="14" name="Speech Bubble: Rectangle with Corners Rounded 13">
              <a:extLst>
                <a:ext uri="{FF2B5EF4-FFF2-40B4-BE49-F238E27FC236}">
                  <a16:creationId xmlns:a16="http://schemas.microsoft.com/office/drawing/2014/main" id="{252EC274-1E89-4FD7-A41C-A92953975A21}"/>
                </a:ext>
              </a:extLst>
            </p:cNvPr>
            <p:cNvSpPr/>
            <p:nvPr/>
          </p:nvSpPr>
          <p:spPr>
            <a:xfrm>
              <a:off x="1360299" y="1074203"/>
              <a:ext cx="3012573" cy="1427397"/>
            </a:xfrm>
            <a:prstGeom prst="wedgeRoundRectCallout">
              <a:avLst>
                <a:gd name="adj1" fmla="val 58097"/>
                <a:gd name="adj2" fmla="val -93489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What fraction of the big square is 1 little square?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How can we write this?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Can we write this in another way?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475126A8-EE79-40C7-874B-8218A811CF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08" t="7868" r="20201" b="6886"/>
            <a:stretch/>
          </p:blipFill>
          <p:spPr>
            <a:xfrm>
              <a:off x="4218911" y="1468365"/>
              <a:ext cx="307921" cy="519866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74866200-5D86-4ADD-B1B5-64E5ED787492}"/>
              </a:ext>
            </a:extLst>
          </p:cNvPr>
          <p:cNvSpPr txBox="1"/>
          <p:nvPr/>
        </p:nvSpPr>
        <p:spPr>
          <a:xfrm>
            <a:off x="572749" y="3768963"/>
            <a:ext cx="2603540" cy="555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15000"/>
              </a:lnSpc>
            </a:pPr>
            <a:r>
              <a:rPr lang="en-GB" sz="2800" b="1" baseline="30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1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100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= 0.01 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97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85717E73-1361-4F64-B702-8B7B67A07D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620786"/>
              </p:ext>
            </p:extLst>
          </p:nvPr>
        </p:nvGraphicFramePr>
        <p:xfrm>
          <a:off x="679710" y="901300"/>
          <a:ext cx="4782860" cy="4614970"/>
        </p:xfrm>
        <a:graphic>
          <a:graphicData uri="http://schemas.openxmlformats.org/drawingml/2006/table">
            <a:tbl>
              <a:tblPr firstRow="1" bandRow="1"/>
              <a:tblGrid>
                <a:gridCol w="478286">
                  <a:extLst>
                    <a:ext uri="{9D8B030D-6E8A-4147-A177-3AD203B41FA5}">
                      <a16:colId xmlns:a16="http://schemas.microsoft.com/office/drawing/2014/main" val="3817217015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2646884510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785525356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607657945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3316861880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711516653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234619578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2062697818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2907882103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023734128"/>
                    </a:ext>
                  </a:extLst>
                </a:gridCol>
              </a:tblGrid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170367031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841355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324856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6327949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856601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005299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712731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0571209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4152686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674241"/>
                  </a:ext>
                </a:extLst>
              </a:tr>
            </a:tbl>
          </a:graphicData>
        </a:graphic>
      </p:graphicFrame>
      <p:grpSp>
        <p:nvGrpSpPr>
          <p:cNvPr id="13" name="Group 12">
            <a:extLst>
              <a:ext uri="{FF2B5EF4-FFF2-40B4-BE49-F238E27FC236}">
                <a16:creationId xmlns:a16="http://schemas.microsoft.com/office/drawing/2014/main" id="{5F30973B-6976-4B9D-882A-AC9271434BD1}"/>
              </a:ext>
            </a:extLst>
          </p:cNvPr>
          <p:cNvGrpSpPr/>
          <p:nvPr/>
        </p:nvGrpSpPr>
        <p:grpSpPr>
          <a:xfrm>
            <a:off x="5776934" y="1010972"/>
            <a:ext cx="3157817" cy="1366467"/>
            <a:chOff x="1690063" y="1074203"/>
            <a:chExt cx="3157817" cy="1366467"/>
          </a:xfrm>
        </p:grpSpPr>
        <p:sp>
          <p:nvSpPr>
            <p:cNvPr id="14" name="Speech Bubble: Rectangle with Corners Rounded 13">
              <a:extLst>
                <a:ext uri="{FF2B5EF4-FFF2-40B4-BE49-F238E27FC236}">
                  <a16:creationId xmlns:a16="http://schemas.microsoft.com/office/drawing/2014/main" id="{ECA463B6-A5D7-4C58-B20F-2946043FB81A}"/>
                </a:ext>
              </a:extLst>
            </p:cNvPr>
            <p:cNvSpPr/>
            <p:nvPr/>
          </p:nvSpPr>
          <p:spPr>
            <a:xfrm>
              <a:off x="1690063" y="1074203"/>
              <a:ext cx="3003857" cy="1366467"/>
            </a:xfrm>
            <a:prstGeom prst="wedgeRoundRectCallout">
              <a:avLst>
                <a:gd name="adj1" fmla="val -79853"/>
                <a:gd name="adj2" fmla="val -39484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What fraction is shaded?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What fraction is this equivalent to?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How can we write this as a decimal fraction? 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3DB44A8-7366-44E3-BDDA-E7C61149FC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08" t="7868" r="20201" b="6886"/>
            <a:stretch/>
          </p:blipFill>
          <p:spPr>
            <a:xfrm>
              <a:off x="4539959" y="1799076"/>
              <a:ext cx="307921" cy="519866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E14B5D1-40E2-480F-B9F5-ECA249ACD48F}"/>
              </a:ext>
            </a:extLst>
          </p:cNvPr>
          <p:cNvSpPr txBox="1"/>
          <p:nvPr/>
        </p:nvSpPr>
        <p:spPr>
          <a:xfrm>
            <a:off x="5631184" y="2735106"/>
            <a:ext cx="3398518" cy="555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15000"/>
              </a:lnSpc>
            </a:pPr>
            <a:r>
              <a:rPr lang="en-GB" sz="2800" b="1" baseline="30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1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10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=</a:t>
            </a:r>
            <a:r>
              <a:rPr lang="en-GB" sz="2800" b="1" baseline="30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10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100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= 0.1 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78657" y="138645"/>
            <a:ext cx="914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chemeClr val="accent5">
                    <a:lumMod val="75000"/>
                  </a:schemeClr>
                </a:solidFill>
              </a:rPr>
              <a:t>Know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decimal equivalents for halves, quarters, fifths, tenths and hundredths.</a:t>
            </a:r>
          </a:p>
        </p:txBody>
      </p:sp>
    </p:spTree>
    <p:extLst>
      <p:ext uri="{BB962C8B-B14F-4D97-AF65-F5344CB8AC3E}">
        <p14:creationId xmlns:p14="http://schemas.microsoft.com/office/powerpoint/2010/main" val="375740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0EF257F0-3683-4F39-AF71-627350D860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865241"/>
              </p:ext>
            </p:extLst>
          </p:nvPr>
        </p:nvGraphicFramePr>
        <p:xfrm>
          <a:off x="688181" y="883974"/>
          <a:ext cx="4782860" cy="4614970"/>
        </p:xfrm>
        <a:graphic>
          <a:graphicData uri="http://schemas.openxmlformats.org/drawingml/2006/table">
            <a:tbl>
              <a:tblPr firstRow="1" bandRow="1"/>
              <a:tblGrid>
                <a:gridCol w="478286">
                  <a:extLst>
                    <a:ext uri="{9D8B030D-6E8A-4147-A177-3AD203B41FA5}">
                      <a16:colId xmlns:a16="http://schemas.microsoft.com/office/drawing/2014/main" val="3817217015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2646884510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785525356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607657945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3316861880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711516653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234619578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2062697818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2907882103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023734128"/>
                    </a:ext>
                  </a:extLst>
                </a:gridCol>
              </a:tblGrid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170367031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580841355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581324856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236327949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2603856601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005299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712731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0571209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4152686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674241"/>
                  </a:ext>
                </a:extLst>
              </a:tr>
            </a:tbl>
          </a:graphicData>
        </a:graphic>
      </p:graphicFrame>
      <p:grpSp>
        <p:nvGrpSpPr>
          <p:cNvPr id="13" name="Group 12">
            <a:extLst>
              <a:ext uri="{FF2B5EF4-FFF2-40B4-BE49-F238E27FC236}">
                <a16:creationId xmlns:a16="http://schemas.microsoft.com/office/drawing/2014/main" id="{9E86FAF8-54A5-45EB-AF90-1A8E34B81B63}"/>
              </a:ext>
            </a:extLst>
          </p:cNvPr>
          <p:cNvGrpSpPr/>
          <p:nvPr/>
        </p:nvGrpSpPr>
        <p:grpSpPr>
          <a:xfrm>
            <a:off x="5768846" y="1492413"/>
            <a:ext cx="3115169" cy="1308539"/>
            <a:chOff x="1664664" y="1074204"/>
            <a:chExt cx="3115169" cy="1308539"/>
          </a:xfrm>
        </p:grpSpPr>
        <p:sp>
          <p:nvSpPr>
            <p:cNvPr id="14" name="Speech Bubble: Rectangle with Corners Rounded 13">
              <a:extLst>
                <a:ext uri="{FF2B5EF4-FFF2-40B4-BE49-F238E27FC236}">
                  <a16:creationId xmlns:a16="http://schemas.microsoft.com/office/drawing/2014/main" id="{5823F458-5D54-4082-BC35-156A8739B675}"/>
                </a:ext>
              </a:extLst>
            </p:cNvPr>
            <p:cNvSpPr/>
            <p:nvPr/>
          </p:nvSpPr>
          <p:spPr>
            <a:xfrm>
              <a:off x="1664664" y="1074204"/>
              <a:ext cx="3029256" cy="1308539"/>
            </a:xfrm>
            <a:prstGeom prst="wedgeRoundRectCallout">
              <a:avLst>
                <a:gd name="adj1" fmla="val 52575"/>
                <a:gd name="adj2" fmla="val -80151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How many </a:t>
              </a:r>
              <a:r>
                <a:rPr kumimoji="0" lang="en-GB" sz="1600" b="1" i="0" u="none" strike="noStrike" kern="0" cap="none" spc="0" normalizeH="0" baseline="3000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/</a:t>
              </a:r>
              <a:r>
                <a:rPr kumimoji="0" lang="en-GB" sz="1600" b="1" i="0" u="none" strike="noStrike" kern="0" cap="none" spc="0" normalizeH="0" baseline="-2500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</a:t>
              </a: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 </a:t>
              </a:r>
              <a:r>
                <a:rPr lang="en-GB" sz="1600" b="1" kern="0" dirty="0">
                  <a:solidFill>
                    <a:srgbClr val="253746"/>
                  </a:solidFill>
                  <a:latin typeface="Calibri" panose="020F0502020204030204"/>
                </a:rPr>
                <a:t>are shaded</a:t>
              </a: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?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1600" b="1" kern="0" dirty="0">
                  <a:solidFill>
                    <a:srgbClr val="253746"/>
                  </a:solidFill>
                  <a:latin typeface="Calibri" panose="020F0502020204030204"/>
                </a:rPr>
                <a:t>What fraction(s) is this equivalent to?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How can we write this as a decimal fraction? 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CCFB9F7-BDD2-4B80-B98A-FF2C66572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08" t="7868" r="20201" b="6886"/>
            <a:stretch/>
          </p:blipFill>
          <p:spPr>
            <a:xfrm>
              <a:off x="4471912" y="1427482"/>
              <a:ext cx="307921" cy="519866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7B8C51F-656B-473D-8089-3C53624B9BFF}"/>
              </a:ext>
            </a:extLst>
          </p:cNvPr>
          <p:cNvSpPr txBox="1"/>
          <p:nvPr/>
        </p:nvSpPr>
        <p:spPr>
          <a:xfrm>
            <a:off x="5624854" y="3365079"/>
            <a:ext cx="3317240" cy="555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15000"/>
              </a:lnSpc>
            </a:pPr>
            <a:r>
              <a:rPr lang="en-GB" sz="2800" b="1" baseline="30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50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100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=</a:t>
            </a:r>
            <a:r>
              <a:rPr lang="en-GB" sz="2800" b="1" baseline="30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5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10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=</a:t>
            </a:r>
            <a:r>
              <a:rPr lang="en-GB" sz="2800" b="1" baseline="30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1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2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= 0.5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78657" y="138645"/>
            <a:ext cx="914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chemeClr val="accent5">
                    <a:lumMod val="75000"/>
                  </a:schemeClr>
                </a:solidFill>
              </a:rPr>
              <a:t>Know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decimal equivalents for halves, quarters, fifths, tenths and hundredths.</a:t>
            </a:r>
          </a:p>
        </p:txBody>
      </p:sp>
    </p:spTree>
    <p:extLst>
      <p:ext uri="{BB962C8B-B14F-4D97-AF65-F5344CB8AC3E}">
        <p14:creationId xmlns:p14="http://schemas.microsoft.com/office/powerpoint/2010/main" val="138237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78FBE1A-4A6D-4408-91C7-418A0E5303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908316"/>
              </p:ext>
            </p:extLst>
          </p:nvPr>
        </p:nvGraphicFramePr>
        <p:xfrm>
          <a:off x="602489" y="820474"/>
          <a:ext cx="4782860" cy="4614970"/>
        </p:xfrm>
        <a:graphic>
          <a:graphicData uri="http://schemas.openxmlformats.org/drawingml/2006/table">
            <a:tbl>
              <a:tblPr firstRow="1" bandRow="1"/>
              <a:tblGrid>
                <a:gridCol w="478286">
                  <a:extLst>
                    <a:ext uri="{9D8B030D-6E8A-4147-A177-3AD203B41FA5}">
                      <a16:colId xmlns:a16="http://schemas.microsoft.com/office/drawing/2014/main" val="3817217015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2646884510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785525356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607657945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3316861880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711516653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234619578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2062697818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2907882103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023734128"/>
                    </a:ext>
                  </a:extLst>
                </a:gridCol>
              </a:tblGrid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170367031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580841355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324856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6327949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856601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005299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712731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0571209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4152686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674241"/>
                  </a:ext>
                </a:extLst>
              </a:tr>
            </a:tbl>
          </a:graphicData>
        </a:graphic>
      </p:graphicFrame>
      <p:grpSp>
        <p:nvGrpSpPr>
          <p:cNvPr id="14" name="Group 13">
            <a:extLst>
              <a:ext uri="{FF2B5EF4-FFF2-40B4-BE49-F238E27FC236}">
                <a16:creationId xmlns:a16="http://schemas.microsoft.com/office/drawing/2014/main" id="{06E2B03E-2F08-4A9A-B5D9-374AEB513CE5}"/>
              </a:ext>
            </a:extLst>
          </p:cNvPr>
          <p:cNvGrpSpPr/>
          <p:nvPr/>
        </p:nvGrpSpPr>
        <p:grpSpPr>
          <a:xfrm>
            <a:off x="5814386" y="1091804"/>
            <a:ext cx="3032113" cy="859562"/>
            <a:chOff x="1681287" y="2342880"/>
            <a:chExt cx="3032113" cy="859562"/>
          </a:xfrm>
        </p:grpSpPr>
        <p:sp>
          <p:nvSpPr>
            <p:cNvPr id="15" name="Speech Bubble: Rectangle with Corners Rounded 14">
              <a:extLst>
                <a:ext uri="{FF2B5EF4-FFF2-40B4-BE49-F238E27FC236}">
                  <a16:creationId xmlns:a16="http://schemas.microsoft.com/office/drawing/2014/main" id="{6779088C-F747-4139-9F43-1E40D9794F0B}"/>
                </a:ext>
              </a:extLst>
            </p:cNvPr>
            <p:cNvSpPr/>
            <p:nvPr/>
          </p:nvSpPr>
          <p:spPr>
            <a:xfrm>
              <a:off x="1681287" y="2342880"/>
              <a:ext cx="2993673" cy="859562"/>
            </a:xfrm>
            <a:prstGeom prst="wedgeRoundRectCallout">
              <a:avLst>
                <a:gd name="adj1" fmla="val -66587"/>
                <a:gd name="adj2" fmla="val -39285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Write the various equivalents of </a:t>
              </a:r>
              <a:r>
                <a:rPr lang="en-GB" sz="1600" b="1" i="1" kern="0" dirty="0">
                  <a:solidFill>
                    <a:srgbClr val="253746"/>
                  </a:solidFill>
                </a:rPr>
                <a:t>this</a:t>
              </a:r>
              <a:r>
                <a:rPr lang="en-GB" sz="1600" b="1" kern="0" dirty="0">
                  <a:solidFill>
                    <a:srgbClr val="253746"/>
                  </a:solidFill>
                </a:rPr>
                <a:t> fraction on </a:t>
              </a: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your whiteboards.</a:t>
              </a:r>
              <a:endPara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BA07EAB-F933-479A-938C-ABEB2CE64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5920" y="2563851"/>
              <a:ext cx="517480" cy="51769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2C059CE-7168-4E55-8299-225CD2945345}"/>
              </a:ext>
            </a:extLst>
          </p:cNvPr>
          <p:cNvSpPr txBox="1"/>
          <p:nvPr/>
        </p:nvSpPr>
        <p:spPr>
          <a:xfrm>
            <a:off x="5611963" y="2475224"/>
            <a:ext cx="3398518" cy="58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15000"/>
              </a:lnSpc>
            </a:pPr>
            <a:r>
              <a:rPr lang="en-GB" sz="2800" b="1" baseline="30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20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100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=</a:t>
            </a:r>
            <a:r>
              <a:rPr lang="en-GB" sz="2800" b="1" baseline="30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2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10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=</a:t>
            </a:r>
            <a:r>
              <a:rPr lang="en-GB" sz="2800" b="1" baseline="30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1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5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= 0.2 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78657" y="138645"/>
            <a:ext cx="914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chemeClr val="accent5">
                    <a:lumMod val="75000"/>
                  </a:schemeClr>
                </a:solidFill>
              </a:rPr>
              <a:t>Know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decimal equivalents for halves, quarters, fifths, tenths and hundredths.</a:t>
            </a:r>
          </a:p>
        </p:txBody>
      </p:sp>
    </p:spTree>
    <p:extLst>
      <p:ext uri="{BB962C8B-B14F-4D97-AF65-F5344CB8AC3E}">
        <p14:creationId xmlns:p14="http://schemas.microsoft.com/office/powerpoint/2010/main" val="191867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B364145-10C6-42A0-87FB-EDCDB7FCC4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11138"/>
              </p:ext>
            </p:extLst>
          </p:nvPr>
        </p:nvGraphicFramePr>
        <p:xfrm>
          <a:off x="656125" y="830790"/>
          <a:ext cx="4782860" cy="4614970"/>
        </p:xfrm>
        <a:graphic>
          <a:graphicData uri="http://schemas.openxmlformats.org/drawingml/2006/table">
            <a:tbl>
              <a:tblPr firstRow="1" bandRow="1"/>
              <a:tblGrid>
                <a:gridCol w="478286">
                  <a:extLst>
                    <a:ext uri="{9D8B030D-6E8A-4147-A177-3AD203B41FA5}">
                      <a16:colId xmlns:a16="http://schemas.microsoft.com/office/drawing/2014/main" val="3817217015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2646884510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785525356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607657945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3316861880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711516653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234619578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2062697818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2907882103"/>
                    </a:ext>
                  </a:extLst>
                </a:gridCol>
                <a:gridCol w="478286">
                  <a:extLst>
                    <a:ext uri="{9D8B030D-6E8A-4147-A177-3AD203B41FA5}">
                      <a16:colId xmlns:a16="http://schemas.microsoft.com/office/drawing/2014/main" val="1023734128"/>
                    </a:ext>
                  </a:extLst>
                </a:gridCol>
              </a:tblGrid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0367031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841355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324856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6327949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ysClr val="window" lastClr="FFFFFF">
                          <a:lumMod val="50000"/>
                        </a:sysClr>
                      </a:fgClr>
                      <a:bgClr>
                        <a:sysClr val="window" lastClr="FFFFFF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856601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005299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712731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0571209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4152686"/>
                  </a:ext>
                </a:extLst>
              </a:tr>
              <a:tr h="4614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674241"/>
                  </a:ext>
                </a:extLst>
              </a:tr>
            </a:tbl>
          </a:graphicData>
        </a:graphic>
      </p:graphicFrame>
      <p:grpSp>
        <p:nvGrpSpPr>
          <p:cNvPr id="13" name="Group 12">
            <a:extLst>
              <a:ext uri="{FF2B5EF4-FFF2-40B4-BE49-F238E27FC236}">
                <a16:creationId xmlns:a16="http://schemas.microsoft.com/office/drawing/2014/main" id="{48EE34CD-BDB1-47AA-9045-4F44491A1A06}"/>
              </a:ext>
            </a:extLst>
          </p:cNvPr>
          <p:cNvGrpSpPr/>
          <p:nvPr/>
        </p:nvGrpSpPr>
        <p:grpSpPr>
          <a:xfrm>
            <a:off x="5727974" y="1156695"/>
            <a:ext cx="3120077" cy="977062"/>
            <a:chOff x="1167141" y="879020"/>
            <a:chExt cx="3120077" cy="977062"/>
          </a:xfrm>
        </p:grpSpPr>
        <p:sp>
          <p:nvSpPr>
            <p:cNvPr id="14" name="Speech Bubble: Rectangle with Corners Rounded 13">
              <a:extLst>
                <a:ext uri="{FF2B5EF4-FFF2-40B4-BE49-F238E27FC236}">
                  <a16:creationId xmlns:a16="http://schemas.microsoft.com/office/drawing/2014/main" id="{4D6BBC4B-6E54-433C-977C-7C38DBB5F106}"/>
                </a:ext>
              </a:extLst>
            </p:cNvPr>
            <p:cNvSpPr/>
            <p:nvPr/>
          </p:nvSpPr>
          <p:spPr>
            <a:xfrm>
              <a:off x="1167141" y="879020"/>
              <a:ext cx="3120077" cy="977062"/>
            </a:xfrm>
            <a:prstGeom prst="wedgeRoundRectCallout">
              <a:avLst>
                <a:gd name="adj1" fmla="val -79289"/>
                <a:gd name="adj2" fmla="val -57783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What fraction is shaded?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Any other fraction?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How can we write this as a decimal fraction? 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AE98D79-9DEE-4A6B-9637-A37B63EE0C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08" t="7868" r="20201" b="6886"/>
            <a:stretch/>
          </p:blipFill>
          <p:spPr>
            <a:xfrm>
              <a:off x="3972106" y="986458"/>
              <a:ext cx="307921" cy="519866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392710CB-23C4-4E60-9FF9-535B6CE985CB}"/>
              </a:ext>
            </a:extLst>
          </p:cNvPr>
          <p:cNvSpPr txBox="1"/>
          <p:nvPr/>
        </p:nvSpPr>
        <p:spPr>
          <a:xfrm>
            <a:off x="5559953" y="2324374"/>
            <a:ext cx="3351058" cy="555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15000"/>
              </a:lnSpc>
            </a:pPr>
            <a:r>
              <a:rPr lang="en-GB" sz="2800" b="1" baseline="30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25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100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=</a:t>
            </a:r>
            <a:r>
              <a:rPr lang="en-GB" sz="2800" b="1" baseline="30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1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4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=</a:t>
            </a:r>
            <a:r>
              <a:rPr lang="en-GB" sz="2800" b="1" baseline="30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0.25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DE485A8-33CF-48F1-BAB2-47A6E71576CE}"/>
              </a:ext>
            </a:extLst>
          </p:cNvPr>
          <p:cNvGrpSpPr/>
          <p:nvPr/>
        </p:nvGrpSpPr>
        <p:grpSpPr>
          <a:xfrm>
            <a:off x="6037707" y="3629744"/>
            <a:ext cx="2828764" cy="1094500"/>
            <a:chOff x="2019116" y="1704837"/>
            <a:chExt cx="2828764" cy="1094500"/>
          </a:xfrm>
        </p:grpSpPr>
        <p:sp>
          <p:nvSpPr>
            <p:cNvPr id="18" name="Speech Bubble: Rectangle with Corners Rounded 17">
              <a:extLst>
                <a:ext uri="{FF2B5EF4-FFF2-40B4-BE49-F238E27FC236}">
                  <a16:creationId xmlns:a16="http://schemas.microsoft.com/office/drawing/2014/main" id="{4ACCED72-DA02-452A-867A-7EB3135FE839}"/>
                </a:ext>
              </a:extLst>
            </p:cNvPr>
            <p:cNvSpPr/>
            <p:nvPr/>
          </p:nvSpPr>
          <p:spPr>
            <a:xfrm>
              <a:off x="2019116" y="1733954"/>
              <a:ext cx="2674804" cy="1065383"/>
            </a:xfrm>
            <a:prstGeom prst="wedgeRoundRectCallout">
              <a:avLst>
                <a:gd name="adj1" fmla="val 54575"/>
                <a:gd name="adj2" fmla="val 7050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What fraction of the grid is NOT shaded?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GB" sz="1600" b="1" kern="0" dirty="0">
                <a:solidFill>
                  <a:srgbClr val="253746"/>
                </a:solidFill>
                <a:latin typeface="Calibri" panose="020F0502020204030204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0F92CE02-38CA-4EB3-BF80-76B1511A91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08" t="7868" r="20201" b="6886"/>
            <a:stretch/>
          </p:blipFill>
          <p:spPr>
            <a:xfrm>
              <a:off x="4539959" y="1704837"/>
              <a:ext cx="307921" cy="51986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7A71601-5214-4019-966A-E97DDE837888}"/>
              </a:ext>
            </a:extLst>
          </p:cNvPr>
          <p:cNvSpPr txBox="1"/>
          <p:nvPr/>
        </p:nvSpPr>
        <p:spPr>
          <a:xfrm>
            <a:off x="5760178" y="4922316"/>
            <a:ext cx="3383822" cy="555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lnSpc>
                <a:spcPct val="115000"/>
              </a:lnSpc>
            </a:pPr>
            <a:r>
              <a:rPr lang="en-GB" sz="2800" b="1" baseline="30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3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4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= </a:t>
            </a:r>
            <a:r>
              <a:rPr lang="en-GB" sz="2800" b="1" baseline="30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75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100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=</a:t>
            </a:r>
            <a:r>
              <a:rPr lang="en-GB" sz="2800" b="1" baseline="30000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2800" b="1" dirty="0">
                <a:solidFill>
                  <a:srgbClr val="C0000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0.75</a:t>
            </a:r>
            <a:endParaRPr lang="en-GB" sz="2800" b="1" dirty="0">
              <a:solidFill>
                <a:srgbClr val="C00000"/>
              </a:solidFill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69248" y="4191552"/>
            <a:ext cx="20501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1600" b="1" kern="0" dirty="0">
                <a:solidFill>
                  <a:srgbClr val="253746"/>
                </a:solidFill>
              </a:rPr>
              <a:t>What decimal is equivalent to </a:t>
            </a:r>
            <a:r>
              <a:rPr lang="en-GB" sz="1600" b="1" kern="0" baseline="30000" dirty="0">
                <a:solidFill>
                  <a:srgbClr val="253746"/>
                </a:solidFill>
              </a:rPr>
              <a:t>3</a:t>
            </a:r>
            <a:r>
              <a:rPr lang="en-GB" sz="1600" b="1" kern="0" dirty="0">
                <a:solidFill>
                  <a:srgbClr val="253746"/>
                </a:solidFill>
              </a:rPr>
              <a:t>/</a:t>
            </a:r>
            <a:r>
              <a:rPr lang="en-GB" sz="1600" b="1" kern="0" baseline="-25000" dirty="0">
                <a:solidFill>
                  <a:srgbClr val="253746"/>
                </a:solidFill>
              </a:rPr>
              <a:t>4</a:t>
            </a:r>
            <a:r>
              <a:rPr lang="en-GB" sz="1600" b="1" kern="0" dirty="0">
                <a:solidFill>
                  <a:srgbClr val="253746"/>
                </a:solidFill>
              </a:rPr>
              <a:t>?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78657" y="138645"/>
            <a:ext cx="914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chemeClr val="accent5">
                    <a:lumMod val="75000"/>
                  </a:schemeClr>
                </a:solidFill>
              </a:rPr>
              <a:t>Know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decimal equivalents for halves, quarters, fifths, tenths and hundredths.</a:t>
            </a:r>
          </a:p>
        </p:txBody>
      </p:sp>
    </p:spTree>
    <p:extLst>
      <p:ext uri="{BB962C8B-B14F-4D97-AF65-F5344CB8AC3E}">
        <p14:creationId xmlns:p14="http://schemas.microsoft.com/office/powerpoint/2010/main" val="224460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solidFill>
                <a:prstClr val="black"/>
              </a:solidFill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solidFill>
                <a:prstClr val="black"/>
              </a:solidFill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solidFill>
                <a:prstClr val="black"/>
              </a:solidFill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4F1C016-B63C-4715-A37A-F9D377BF97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306"/>
          <a:stretch/>
        </p:blipFill>
        <p:spPr>
          <a:xfrm>
            <a:off x="922076" y="621693"/>
            <a:ext cx="7579248" cy="45721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C7957EED-CD9F-4686-9FED-F0DB4B31763A}"/>
              </a:ext>
            </a:extLst>
          </p:cNvPr>
          <p:cNvSpPr/>
          <p:nvPr/>
        </p:nvSpPr>
        <p:spPr>
          <a:xfrm>
            <a:off x="4156686" y="5276766"/>
            <a:ext cx="2298480" cy="670247"/>
          </a:xfrm>
          <a:prstGeom prst="wedgeRoundRectCallout">
            <a:avLst>
              <a:gd name="adj1" fmla="val -79289"/>
              <a:gd name="adj2" fmla="val -57783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 defTabSz="914400"/>
            <a:r>
              <a:rPr lang="en-GB" sz="1600" b="1" kern="0" dirty="0">
                <a:solidFill>
                  <a:srgbClr val="253746"/>
                </a:solidFill>
              </a:rPr>
              <a:t>Look at the fractions equivalent to 0.2.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78657" y="138645"/>
            <a:ext cx="914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chemeClr val="accent5">
                    <a:lumMod val="75000"/>
                  </a:schemeClr>
                </a:solidFill>
              </a:rPr>
              <a:t>Know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decimal equivalents for halves, quarters, fifths, tenths and hundredths.</a:t>
            </a:r>
          </a:p>
        </p:txBody>
      </p:sp>
    </p:spTree>
    <p:extLst>
      <p:ext uri="{BB962C8B-B14F-4D97-AF65-F5344CB8AC3E}">
        <p14:creationId xmlns:p14="http://schemas.microsoft.com/office/powerpoint/2010/main" val="3232897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Custom 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2E2DB0B-D623-4271-B0F0-B09DB229C8F5}"/>
</file>

<file path=customXml/itemProps2.xml><?xml version="1.0" encoding="utf-8"?>
<ds:datastoreItem xmlns:ds="http://schemas.openxmlformats.org/officeDocument/2006/customXml" ds:itemID="{1A39D415-8F26-473C-B93C-CA5E03F53A13}"/>
</file>

<file path=customXml/itemProps3.xml><?xml version="1.0" encoding="utf-8"?>
<ds:datastoreItem xmlns:ds="http://schemas.openxmlformats.org/officeDocument/2006/customXml" ds:itemID="{BEDADB25-08DA-4EC1-AD5D-A5CD50B2E9D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1991</TotalTime>
  <Words>635</Words>
  <Application>Microsoft Office PowerPoint</Application>
  <PresentationFormat>On-screen Show (4:3)</PresentationFormat>
  <Paragraphs>80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Cambria</vt:lpstr>
      <vt:lpstr>MS Mincho</vt:lpstr>
      <vt:lpstr>Times New Roman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ZKhalid</cp:lastModifiedBy>
  <cp:revision>180</cp:revision>
  <dcterms:created xsi:type="dcterms:W3CDTF">2018-09-13T11:08:58Z</dcterms:created>
  <dcterms:modified xsi:type="dcterms:W3CDTF">2021-02-23T19:02:37Z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