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8" r:id="rId4"/>
    <p:sldId id="257" r:id="rId5"/>
    <p:sldId id="272" r:id="rId6"/>
    <p:sldId id="259" r:id="rId7"/>
    <p:sldId id="260" r:id="rId8"/>
    <p:sldId id="261" r:id="rId9"/>
    <p:sldId id="262" r:id="rId10"/>
    <p:sldId id="273" r:id="rId11"/>
    <p:sldId id="274" r:id="rId12"/>
    <p:sldId id="263" r:id="rId13"/>
    <p:sldId id="264" r:id="rId14"/>
    <p:sldId id="266" r:id="rId15"/>
    <p:sldId id="267" r:id="rId16"/>
    <p:sldId id="275" r:id="rId17"/>
    <p:sldId id="276" r:id="rId18"/>
    <p:sldId id="270" r:id="rId19"/>
    <p:sldId id="27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5FB44-F27C-4AD6-A30D-A06D8F7D3F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8D60CC5-0AED-4DDE-9244-1474ED20F4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3E5ABD5-F7D9-4EC1-9F9C-7346CB363207}"/>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87284261-5642-4595-AF65-70CDA6F8B01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2BA184F-DA5E-41A8-B0EE-CB0C6BEE67A2}"/>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1212478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1D9D0-3850-4648-8CC1-2BF60812BF2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4B66BCB-6C50-436D-B939-D97839C777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03A23E-65A6-4ABD-90D6-4D26BB0A3A0B}"/>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E029417B-42F3-4990-9036-839FE4EF0C1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E330D5-DBDE-45B3-B342-BBCB773DEC0B}"/>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3622986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78589E-9A50-459F-9BC0-CA9E987FAF9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E30EF1B-078D-4FE5-B2CD-BF630C29B5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191E7E-24F9-42D5-AA9D-E1592AC1E46C}"/>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C6878ADD-636D-4753-AE5E-4B12CD2E1B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7AEB56-3A2B-4B2E-96DF-7EBCC6C19DD6}"/>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958773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7492E-BDAE-4A38-9043-196B9DD3745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CCBC4B-064C-4C1D-AAFE-87A22AA9EF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F3EDE6-37B1-410B-A5BE-7DF76AE4ECC1}"/>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0ACDB3ED-D138-4B9D-947F-3D219D1CAE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24B069D-FB17-48BC-A18A-CC62759DCE58}"/>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3019670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F82CF-0754-4C19-B519-B08235D46E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1B914BA-2D55-42D1-82FD-808CC73B74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F94F70-58CB-4B00-820C-57AB8BC05371}"/>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940029B0-BF14-4E7C-945C-2A0AAEC201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6828FA5-756B-4C14-ACEC-FE9BC80452F2}"/>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578426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9D92F-E1A1-4803-8CA1-B0C4B55250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5BFD03-C730-4F90-9098-B631C7963D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66E2A6D-3E7D-4E63-A80A-42DB62E91C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5561F2B-FBD7-4EAF-B8D7-42A4A51F1032}"/>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6" name="Footer Placeholder 5">
            <a:extLst>
              <a:ext uri="{FF2B5EF4-FFF2-40B4-BE49-F238E27FC236}">
                <a16:creationId xmlns:a16="http://schemas.microsoft.com/office/drawing/2014/main" id="{C0197BF2-A89F-44F0-AAE9-907F932D58B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34CBE6B-7813-4393-8EBD-66968ED0DD22}"/>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4269277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4B57A-D664-4AA2-B412-13BD2CCE754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9E5DC1C-EE0C-4134-AB59-79A18C42DE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7745C4-9FCC-41F9-BBB7-F16B31D450F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BADB1D-AF93-4203-8F51-DEB4941C2B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21E53B9-D6DD-4A25-9F90-269B9153D1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BE930B1-AA65-41E4-9D92-9F9881479498}"/>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8" name="Footer Placeholder 7">
            <a:extLst>
              <a:ext uri="{FF2B5EF4-FFF2-40B4-BE49-F238E27FC236}">
                <a16:creationId xmlns:a16="http://schemas.microsoft.com/office/drawing/2014/main" id="{C4F9C078-E057-4CD2-B178-C1053EFB6A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DCF1283-1AB2-4A5D-B82C-0A039F9DAFAF}"/>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5912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1B320-2D25-4EC8-98D8-CC2405A1670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5EB5D2C-AFE8-44A9-B8D4-0E4ED375C857}"/>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4" name="Footer Placeholder 3">
            <a:extLst>
              <a:ext uri="{FF2B5EF4-FFF2-40B4-BE49-F238E27FC236}">
                <a16:creationId xmlns:a16="http://schemas.microsoft.com/office/drawing/2014/main" id="{67912E71-89E1-4C8A-9C39-DD718A1AC3A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F831E67-21C5-47A2-9E1D-0ACED2723442}"/>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3717215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418C165-6349-4F2E-8107-BC63088C5721}"/>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3" name="Footer Placeholder 2">
            <a:extLst>
              <a:ext uri="{FF2B5EF4-FFF2-40B4-BE49-F238E27FC236}">
                <a16:creationId xmlns:a16="http://schemas.microsoft.com/office/drawing/2014/main" id="{3B1B8AC6-9A1D-4B5C-8E38-56813E7D5E5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F65A63A-8987-4567-9C37-1CAB757AC278}"/>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2502806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3BE4A-AED9-4E9F-958D-86FE0A21D4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06EF75F-1980-4815-9F08-7077F2001D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116C5A7-BDDA-48B2-9959-253CF70174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85678A-2664-4B00-98DF-A708828D5393}"/>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6" name="Footer Placeholder 5">
            <a:extLst>
              <a:ext uri="{FF2B5EF4-FFF2-40B4-BE49-F238E27FC236}">
                <a16:creationId xmlns:a16="http://schemas.microsoft.com/office/drawing/2014/main" id="{EB0A9A2A-D162-44E1-9470-4B49F75AF8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16F890E-495D-4AFE-AC7C-B3AE76733405}"/>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2162058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A913B-4694-4162-A672-176FB3B27A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CEB4A48-4DFB-4C83-B873-E2330E5FE9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765D06C-B31B-4D6D-99F5-B56C5EB2AE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C08AB8-A958-4295-BFBE-A730FF768E92}"/>
              </a:ext>
            </a:extLst>
          </p:cNvPr>
          <p:cNvSpPr>
            <a:spLocks noGrp="1"/>
          </p:cNvSpPr>
          <p:nvPr>
            <p:ph type="dt" sz="half" idx="10"/>
          </p:nvPr>
        </p:nvSpPr>
        <p:spPr/>
        <p:txBody>
          <a:bodyPr/>
          <a:lstStyle/>
          <a:p>
            <a:fld id="{6B7A6BBA-1D61-48CB-B7FE-15E51CAA7F2C}" type="datetimeFigureOut">
              <a:rPr lang="en-GB" smtClean="0"/>
              <a:t>20/06/2020</a:t>
            </a:fld>
            <a:endParaRPr lang="en-GB"/>
          </a:p>
        </p:txBody>
      </p:sp>
      <p:sp>
        <p:nvSpPr>
          <p:cNvPr id="6" name="Footer Placeholder 5">
            <a:extLst>
              <a:ext uri="{FF2B5EF4-FFF2-40B4-BE49-F238E27FC236}">
                <a16:creationId xmlns:a16="http://schemas.microsoft.com/office/drawing/2014/main" id="{9F748583-039E-4ACC-B01F-FC620BF8FC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E43F86F-7A71-417A-BDDB-00CC204B2287}"/>
              </a:ext>
            </a:extLst>
          </p:cNvPr>
          <p:cNvSpPr>
            <a:spLocks noGrp="1"/>
          </p:cNvSpPr>
          <p:nvPr>
            <p:ph type="sldNum" sz="quarter" idx="12"/>
          </p:nvPr>
        </p:nvSpPr>
        <p:spPr/>
        <p:txBody>
          <a:bodyPr/>
          <a:lstStyle/>
          <a:p>
            <a:fld id="{FF837AD2-0278-4045-9107-E1F95043D9DD}" type="slidenum">
              <a:rPr lang="en-GB" smtClean="0"/>
              <a:t>‹#›</a:t>
            </a:fld>
            <a:endParaRPr lang="en-GB"/>
          </a:p>
        </p:txBody>
      </p:sp>
    </p:spTree>
    <p:extLst>
      <p:ext uri="{BB962C8B-B14F-4D97-AF65-F5344CB8AC3E}">
        <p14:creationId xmlns:p14="http://schemas.microsoft.com/office/powerpoint/2010/main" val="2833193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6474F73-CBF2-4855-A4C1-96BD202578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439B2C-F5D4-4F62-B5EC-277AB735C0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6E4E5C8-9A47-4003-B0FC-5900504B8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7A6BBA-1D61-48CB-B7FE-15E51CAA7F2C}" type="datetimeFigureOut">
              <a:rPr lang="en-GB" smtClean="0"/>
              <a:t>20/06/2020</a:t>
            </a:fld>
            <a:endParaRPr lang="en-GB"/>
          </a:p>
        </p:txBody>
      </p:sp>
      <p:sp>
        <p:nvSpPr>
          <p:cNvPr id="5" name="Footer Placeholder 4">
            <a:extLst>
              <a:ext uri="{FF2B5EF4-FFF2-40B4-BE49-F238E27FC236}">
                <a16:creationId xmlns:a16="http://schemas.microsoft.com/office/drawing/2014/main" id="{27E1EDB5-BE2F-486F-80FC-337DCA1948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70BA6CC6-59E3-493A-992D-8224930F42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37AD2-0278-4045-9107-E1F95043D9DD}" type="slidenum">
              <a:rPr lang="en-GB" smtClean="0"/>
              <a:t>‹#›</a:t>
            </a:fld>
            <a:endParaRPr lang="en-GB"/>
          </a:p>
        </p:txBody>
      </p:sp>
    </p:spTree>
    <p:extLst>
      <p:ext uri="{BB962C8B-B14F-4D97-AF65-F5344CB8AC3E}">
        <p14:creationId xmlns:p14="http://schemas.microsoft.com/office/powerpoint/2010/main" val="34347326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1950249727"/>
              </p:ext>
            </p:extLst>
          </p:nvPr>
        </p:nvGraphicFramePr>
        <p:xfrm>
          <a:off x="472440" y="1465593"/>
          <a:ext cx="11063068" cy="45720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pic>
        <p:nvPicPr>
          <p:cNvPr id="2" name="Picture 1">
            <a:extLst>
              <a:ext uri="{FF2B5EF4-FFF2-40B4-BE49-F238E27FC236}">
                <a16:creationId xmlns:a16="http://schemas.microsoft.com/office/drawing/2014/main" id="{4A096C28-2DB0-4F6F-B7B4-9151B0E759F2}"/>
              </a:ext>
            </a:extLst>
          </p:cNvPr>
          <p:cNvPicPr>
            <a:picLocks noChangeAspect="1"/>
          </p:cNvPicPr>
          <p:nvPr/>
        </p:nvPicPr>
        <p:blipFill>
          <a:blip r:embed="rId2"/>
          <a:stretch>
            <a:fillRect/>
          </a:stretch>
        </p:blipFill>
        <p:spPr>
          <a:xfrm>
            <a:off x="1813354" y="1922793"/>
            <a:ext cx="8565291" cy="2341821"/>
          </a:xfrm>
          <a:prstGeom prst="rect">
            <a:avLst/>
          </a:prstGeom>
        </p:spPr>
      </p:pic>
      <p:sp>
        <p:nvSpPr>
          <p:cNvPr id="3" name="TextBox 2">
            <a:extLst>
              <a:ext uri="{FF2B5EF4-FFF2-40B4-BE49-F238E27FC236}">
                <a16:creationId xmlns:a16="http://schemas.microsoft.com/office/drawing/2014/main" id="{A341C9E8-0F29-41D5-B1A7-6ED260204AD8}"/>
              </a:ext>
            </a:extLst>
          </p:cNvPr>
          <p:cNvSpPr txBox="1"/>
          <p:nvPr/>
        </p:nvSpPr>
        <p:spPr>
          <a:xfrm>
            <a:off x="656492" y="1465593"/>
            <a:ext cx="1306768" cy="461665"/>
          </a:xfrm>
          <a:prstGeom prst="rect">
            <a:avLst/>
          </a:prstGeom>
          <a:noFill/>
        </p:spPr>
        <p:txBody>
          <a:bodyPr wrap="none" rtlCol="0">
            <a:spAutoFit/>
          </a:bodyPr>
          <a:lstStyle/>
          <a:p>
            <a:r>
              <a:rPr lang="en-GB" sz="2400" dirty="0">
                <a:latin typeface="Comic Sans MS" panose="030F0702030302020204" pitchFamily="66" charset="0"/>
              </a:rPr>
              <a:t>Starter</a:t>
            </a:r>
          </a:p>
        </p:txBody>
      </p:sp>
    </p:spTree>
    <p:extLst>
      <p:ext uri="{BB962C8B-B14F-4D97-AF65-F5344CB8AC3E}">
        <p14:creationId xmlns:p14="http://schemas.microsoft.com/office/powerpoint/2010/main" val="463593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212621435"/>
              </p:ext>
            </p:extLst>
          </p:nvPr>
        </p:nvGraphicFramePr>
        <p:xfrm>
          <a:off x="472440" y="1465593"/>
          <a:ext cx="11063068" cy="228600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Green/Purples: Now try  24 x 6 x 9</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Put the numbers into the order which would make them the easiest to multiply and solve the calculation mentally.</a:t>
                      </a:r>
                    </a:p>
                    <a:p>
                      <a:endParaRPr lang="en-GB" sz="2400" dirty="0">
                        <a:solidFill>
                          <a:srgbClr val="000000"/>
                        </a:solidFill>
                        <a:effectLst/>
                        <a:latin typeface="Comic Sans MS" panose="030F0702030302020204" pitchFamily="66" charset="0"/>
                      </a:endParaRPr>
                    </a:p>
                    <a:p>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745241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099039344"/>
              </p:ext>
            </p:extLst>
          </p:nvPr>
        </p:nvGraphicFramePr>
        <p:xfrm>
          <a:off x="472440" y="1465593"/>
          <a:ext cx="11063068" cy="301752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24 x 6 x 9 Answer</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It may be easier here to factorise 24 into 12 and 2:</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12 x 2 x 6 x 9 and then reorder : 12 x 9 x 6 x 2</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 108 x 6 x 2 = 648 x 2 = 1296</a:t>
                      </a:r>
                    </a:p>
                    <a:p>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771807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1735441707"/>
              </p:ext>
            </p:extLst>
          </p:nvPr>
        </p:nvGraphicFramePr>
        <p:xfrm>
          <a:off x="167639" y="1293315"/>
          <a:ext cx="11732813" cy="4480560"/>
        </p:xfrm>
        <a:graphic>
          <a:graphicData uri="http://schemas.openxmlformats.org/drawingml/2006/table">
            <a:tbl>
              <a:tblPr/>
              <a:tblGrid>
                <a:gridCol w="11732813">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Often, there may not be one single way which is ‘right’. </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It is about reordering the calculation and using the tricks that we know multiplying by 10, doubling etc. to help us make the calculation as easy as possible to solve mentally.</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Remember: </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x 4 = double and then double again</a:t>
                      </a:r>
                    </a:p>
                    <a:p>
                      <a:r>
                        <a:rPr lang="en-GB" sz="2400" dirty="0">
                          <a:solidFill>
                            <a:srgbClr val="000000"/>
                          </a:solidFill>
                          <a:effectLst/>
                          <a:latin typeface="Comic Sans MS" panose="030F0702030302020204" pitchFamily="66" charset="0"/>
                        </a:rPr>
                        <a:t>x 5 = x 10 then halve</a:t>
                      </a:r>
                    </a:p>
                    <a:p>
                      <a:r>
                        <a:rPr lang="en-GB" sz="2400" dirty="0">
                          <a:solidFill>
                            <a:srgbClr val="000000"/>
                          </a:solidFill>
                          <a:effectLst/>
                          <a:latin typeface="Comic Sans MS" panose="030F0702030302020204" pitchFamily="66" charset="0"/>
                        </a:rPr>
                        <a:t>We can factorise multiples of 10 e.g. 30 x = 3 x 10 x </a:t>
                      </a:r>
                    </a:p>
                    <a:p>
                      <a:r>
                        <a:rPr lang="en-GB" sz="2400" dirty="0">
                          <a:solidFill>
                            <a:srgbClr val="000000"/>
                          </a:solidFill>
                          <a:effectLst/>
                          <a:latin typeface="Comic Sans MS" panose="030F0702030302020204" pitchFamily="66" charset="0"/>
                        </a:rPr>
                        <a:t>We can factorise any non-prime number e.g. 27 x = 9 x 3 x</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353031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794759668"/>
              </p:ext>
            </p:extLst>
          </p:nvPr>
        </p:nvGraphicFramePr>
        <p:xfrm>
          <a:off x="185531" y="1170173"/>
          <a:ext cx="11096760" cy="5212080"/>
        </p:xfrm>
        <a:graphic>
          <a:graphicData uri="http://schemas.openxmlformats.org/drawingml/2006/table">
            <a:tbl>
              <a:tblPr/>
              <a:tblGrid>
                <a:gridCol w="11096760">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highlight>
                            <a:srgbClr val="FFFF00"/>
                          </a:highlight>
                          <a:latin typeface="Comic Sans MS" panose="030F0702030302020204" pitchFamily="66" charset="0"/>
                        </a:rPr>
                        <a:t>Orange:</a:t>
                      </a:r>
                    </a:p>
                    <a:p>
                      <a:r>
                        <a:rPr lang="en-GB" sz="2400" dirty="0">
                          <a:solidFill>
                            <a:srgbClr val="000000"/>
                          </a:solidFill>
                          <a:effectLst/>
                          <a:latin typeface="Comic Sans MS" panose="030F0702030302020204" pitchFamily="66" charset="0"/>
                        </a:rPr>
                        <a:t>Look at each of the following calculations and put them into the order which makes them as easy as possible to solve. Think carefully about the different possible orders and try to make final part of the calculation as easy as possible e.g. finding ways of multiplying by 2, 10 or 4</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Once you have reordered each calculation, solve it!</a:t>
                      </a:r>
                    </a:p>
                    <a:p>
                      <a:r>
                        <a:rPr lang="en-GB" sz="2400" dirty="0">
                          <a:solidFill>
                            <a:srgbClr val="000000"/>
                          </a:solidFill>
                          <a:effectLst/>
                          <a:latin typeface="Comic Sans MS" panose="030F0702030302020204" pitchFamily="66" charset="0"/>
                        </a:rPr>
                        <a:t>1.  10 x 2 x 3</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2.  7 x 2 x 5</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3.  3 x 5 x 11</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4.  4 x 5 x 8</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5.  8 x 2 x 6</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6.  2 x 3 x 12</a:t>
                      </a:r>
                      <a:endParaRPr lang="en-GB" sz="2400" dirty="0">
                        <a:effectLst/>
                        <a:latin typeface="Comic Sans MS" panose="030F0702030302020204" pitchFamily="66" charset="0"/>
                      </a:endParaRPr>
                    </a:p>
                    <a:p>
                      <a:r>
                        <a:rPr lang="en-GB" sz="2400" dirty="0">
                          <a:solidFill>
                            <a:srgbClr val="000000"/>
                          </a:solidFill>
                          <a:effectLst/>
                          <a:latin typeface="Comic Sans MS" panose="030F0702030302020204" pitchFamily="66" charset="0"/>
                        </a:rPr>
                        <a:t>7.  5 x 4 x 20</a:t>
                      </a:r>
                      <a:endParaRPr lang="en-GB" sz="2400" dirty="0">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447324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626695503"/>
              </p:ext>
            </p:extLst>
          </p:nvPr>
        </p:nvGraphicFramePr>
        <p:xfrm>
          <a:off x="416168" y="1170173"/>
          <a:ext cx="11179484" cy="4236720"/>
        </p:xfrm>
        <a:graphic>
          <a:graphicData uri="http://schemas.openxmlformats.org/drawingml/2006/table">
            <a:tbl>
              <a:tblPr/>
              <a:tblGrid>
                <a:gridCol w="11179484">
                  <a:extLst>
                    <a:ext uri="{9D8B030D-6E8A-4147-A177-3AD203B41FA5}">
                      <a16:colId xmlns:a16="http://schemas.microsoft.com/office/drawing/2014/main" val="2841450702"/>
                    </a:ext>
                  </a:extLst>
                </a:gridCol>
              </a:tblGrid>
              <a:tr h="0">
                <a:tc>
                  <a:txBody>
                    <a:bodyPr/>
                    <a:lstStyle/>
                    <a:p>
                      <a:r>
                        <a:rPr lang="en-GB" sz="2800" dirty="0">
                          <a:solidFill>
                            <a:srgbClr val="000000"/>
                          </a:solidFill>
                          <a:effectLst/>
                          <a:highlight>
                            <a:srgbClr val="FFFF00"/>
                          </a:highlight>
                          <a:latin typeface="Comic Sans MS" panose="030F0702030302020204" pitchFamily="66" charset="0"/>
                        </a:rPr>
                        <a:t>Yellow:</a:t>
                      </a:r>
                    </a:p>
                    <a:p>
                      <a:endParaRPr lang="en-GB" sz="2800" dirty="0">
                        <a:solidFill>
                          <a:srgbClr val="000000"/>
                        </a:solidFill>
                        <a:effectLst/>
                        <a:highlight>
                          <a:srgbClr val="FFFF00"/>
                        </a:highlight>
                        <a:latin typeface="Comic Sans MS" panose="030F0702030302020204" pitchFamily="66" charset="0"/>
                      </a:endParaRPr>
                    </a:p>
                    <a:p>
                      <a:r>
                        <a:rPr lang="en-GB" sz="2400" kern="1200" dirty="0">
                          <a:solidFill>
                            <a:schemeClr val="tx1"/>
                          </a:solidFill>
                          <a:effectLst/>
                          <a:latin typeface="Comic Sans MS" panose="030F0702030302020204" pitchFamily="66" charset="0"/>
                          <a:ea typeface="+mn-ea"/>
                          <a:cs typeface="+mn-cs"/>
                        </a:rPr>
                        <a:t>Using a set of 1-9 cards (you can print these or just make your own) or a random number generator, select 3 </a:t>
                      </a:r>
                      <a:r>
                        <a:rPr lang="en-GB" sz="2400" b="1" u="sng" kern="1200" dirty="0">
                          <a:solidFill>
                            <a:schemeClr val="tx1"/>
                          </a:solidFill>
                          <a:effectLst/>
                          <a:latin typeface="Comic Sans MS" panose="030F0702030302020204" pitchFamily="66" charset="0"/>
                          <a:ea typeface="+mn-ea"/>
                          <a:cs typeface="+mn-cs"/>
                        </a:rPr>
                        <a:t>different</a:t>
                      </a:r>
                      <a:r>
                        <a:rPr lang="en-GB" sz="2400" kern="1200" dirty="0">
                          <a:solidFill>
                            <a:schemeClr val="tx1"/>
                          </a:solidFill>
                          <a:effectLst/>
                          <a:latin typeface="Comic Sans MS" panose="030F0702030302020204" pitchFamily="66" charset="0"/>
                          <a:ea typeface="+mn-ea"/>
                          <a:cs typeface="+mn-cs"/>
                        </a:rPr>
                        <a:t> numbers,</a:t>
                      </a:r>
                    </a:p>
                    <a:p>
                      <a:endParaRPr lang="en-GB" sz="2400" kern="1200" dirty="0">
                        <a:solidFill>
                          <a:schemeClr val="tx1"/>
                        </a:solidFill>
                        <a:effectLst/>
                        <a:latin typeface="Comic Sans MS" panose="030F0702030302020204" pitchFamily="66" charset="0"/>
                        <a:ea typeface="+mn-ea"/>
                        <a:cs typeface="+mn-cs"/>
                      </a:endParaRPr>
                    </a:p>
                    <a:p>
                      <a:r>
                        <a:rPr lang="en-GB" sz="2400" kern="1200" dirty="0">
                          <a:solidFill>
                            <a:schemeClr val="tx1"/>
                          </a:solidFill>
                          <a:effectLst/>
                          <a:latin typeface="Comic Sans MS" panose="030F0702030302020204" pitchFamily="66" charset="0"/>
                          <a:ea typeface="+mn-ea"/>
                          <a:cs typeface="+mn-cs"/>
                        </a:rPr>
                        <a:t>Then choose the easiest order to multiply them, recording the multiplication on your paper, e.g. 5 × 2 × 6 = 60. </a:t>
                      </a:r>
                    </a:p>
                    <a:p>
                      <a:endParaRPr lang="en-GB" sz="2400" kern="1200" dirty="0">
                        <a:solidFill>
                          <a:schemeClr val="tx1"/>
                        </a:solidFill>
                        <a:effectLst/>
                        <a:latin typeface="Comic Sans MS" panose="030F0702030302020204" pitchFamily="66" charset="0"/>
                        <a:ea typeface="+mn-ea"/>
                        <a:cs typeface="+mn-cs"/>
                      </a:endParaRPr>
                    </a:p>
                    <a:p>
                      <a:r>
                        <a:rPr lang="en-GB" sz="2400" kern="1200" dirty="0">
                          <a:solidFill>
                            <a:schemeClr val="tx1"/>
                          </a:solidFill>
                          <a:effectLst/>
                          <a:latin typeface="Comic Sans MS" panose="030F0702030302020204" pitchFamily="66" charset="0"/>
                          <a:ea typeface="+mn-ea"/>
                          <a:cs typeface="+mn-cs"/>
                        </a:rPr>
                        <a:t>How many calculations can you complete in half an hour?</a:t>
                      </a:r>
                    </a:p>
                    <a:p>
                      <a:endParaRPr lang="en-GB" sz="2400" kern="1200" dirty="0">
                        <a:solidFill>
                          <a:schemeClr val="tx1"/>
                        </a:solidFill>
                        <a:effectLst/>
                        <a:latin typeface="Comic Sans MS" panose="030F0702030302020204" pitchFamily="66" charset="0"/>
                        <a:ea typeface="+mn-ea"/>
                        <a:cs typeface="+mn-cs"/>
                      </a:endParaRPr>
                    </a:p>
                    <a:p>
                      <a:r>
                        <a:rPr lang="en-GB" sz="2400" kern="1200" dirty="0">
                          <a:solidFill>
                            <a:schemeClr val="tx1"/>
                          </a:solidFill>
                          <a:effectLst/>
                          <a:latin typeface="Comic Sans MS" panose="030F0702030302020204" pitchFamily="66" charset="0"/>
                          <a:ea typeface="+mn-ea"/>
                          <a:cs typeface="+mn-cs"/>
                        </a:rPr>
                        <a:t>When you have finished, check your answers using a calculator.</a:t>
                      </a:r>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758092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3243537124"/>
              </p:ext>
            </p:extLst>
          </p:nvPr>
        </p:nvGraphicFramePr>
        <p:xfrm>
          <a:off x="416168" y="1170173"/>
          <a:ext cx="11179484" cy="4511040"/>
        </p:xfrm>
        <a:graphic>
          <a:graphicData uri="http://schemas.openxmlformats.org/drawingml/2006/table">
            <a:tbl>
              <a:tblPr/>
              <a:tblGrid>
                <a:gridCol w="11179484">
                  <a:extLst>
                    <a:ext uri="{9D8B030D-6E8A-4147-A177-3AD203B41FA5}">
                      <a16:colId xmlns:a16="http://schemas.microsoft.com/office/drawing/2014/main" val="2841450702"/>
                    </a:ext>
                  </a:extLst>
                </a:gridCol>
              </a:tblGrid>
              <a:tr h="0">
                <a:tc>
                  <a:txBody>
                    <a:bodyPr/>
                    <a:lstStyle/>
                    <a:p>
                      <a:r>
                        <a:rPr lang="en-GB" sz="2800" dirty="0">
                          <a:solidFill>
                            <a:srgbClr val="000000"/>
                          </a:solidFill>
                          <a:effectLst/>
                          <a:highlight>
                            <a:srgbClr val="FFFF00"/>
                          </a:highlight>
                          <a:latin typeface="Comic Sans MS" panose="030F0702030302020204" pitchFamily="66" charset="0"/>
                        </a:rPr>
                        <a:t>Green/Purple:</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Reorder these calculations to help you solve them more easily mentally. </a:t>
                      </a:r>
                    </a:p>
                    <a:p>
                      <a:r>
                        <a:rPr lang="en-GB" sz="2400" dirty="0">
                          <a:solidFill>
                            <a:srgbClr val="000000"/>
                          </a:solidFill>
                          <a:effectLst/>
                          <a:latin typeface="Comic Sans MS" panose="030F0702030302020204" pitchFamily="66" charset="0"/>
                        </a:rPr>
                        <a:t>In some cases, you might need to split a number into factors as well as reordering to help solve them efficiently.</a:t>
                      </a:r>
                    </a:p>
                    <a:p>
                      <a:endParaRPr lang="en-GB" sz="2400" dirty="0">
                        <a:solidFill>
                          <a:srgbClr val="000000"/>
                        </a:solidFill>
                        <a:effectLst/>
                        <a:latin typeface="Comic Sans MS" panose="030F0702030302020204" pitchFamily="66" charset="0"/>
                      </a:endParaRPr>
                    </a:p>
                    <a:p>
                      <a:r>
                        <a:rPr lang="en-GB" sz="2400" kern="1200" dirty="0">
                          <a:solidFill>
                            <a:schemeClr val="tx1"/>
                          </a:solidFill>
                          <a:effectLst/>
                          <a:latin typeface="Comic Sans MS" panose="030F0702030302020204" pitchFamily="66" charset="0"/>
                          <a:ea typeface="+mn-ea"/>
                          <a:cs typeface="+mn-cs"/>
                        </a:rPr>
                        <a:t>2 x 15 x 5</a:t>
                      </a:r>
                    </a:p>
                    <a:p>
                      <a:r>
                        <a:rPr lang="en-GB" sz="2400" kern="1200" dirty="0">
                          <a:solidFill>
                            <a:schemeClr val="tx1"/>
                          </a:solidFill>
                          <a:effectLst/>
                          <a:latin typeface="Comic Sans MS" panose="030F0702030302020204" pitchFamily="66" charset="0"/>
                          <a:ea typeface="+mn-ea"/>
                          <a:cs typeface="+mn-cs"/>
                        </a:rPr>
                        <a:t>5 x 11 x 6</a:t>
                      </a:r>
                      <a:endParaRPr lang="en-GB" sz="2400" dirty="0">
                        <a:effectLst/>
                        <a:latin typeface="Comic Sans MS" panose="030F0702030302020204" pitchFamily="66" charset="0"/>
                      </a:endParaRPr>
                    </a:p>
                    <a:p>
                      <a:r>
                        <a:rPr lang="en-GB" sz="2400" kern="1200" dirty="0">
                          <a:solidFill>
                            <a:schemeClr val="tx1"/>
                          </a:solidFill>
                          <a:effectLst/>
                          <a:latin typeface="Comic Sans MS" panose="030F0702030302020204" pitchFamily="66" charset="0"/>
                          <a:ea typeface="+mn-ea"/>
                          <a:cs typeface="+mn-cs"/>
                        </a:rPr>
                        <a:t>5 x 27 x 3</a:t>
                      </a:r>
                      <a:endParaRPr lang="en-GB" sz="2400" dirty="0">
                        <a:effectLst/>
                        <a:latin typeface="Comic Sans MS" panose="030F0702030302020204" pitchFamily="66" charset="0"/>
                      </a:endParaRPr>
                    </a:p>
                    <a:p>
                      <a:r>
                        <a:rPr lang="en-GB" sz="2400" kern="1200" dirty="0">
                          <a:solidFill>
                            <a:schemeClr val="tx1"/>
                          </a:solidFill>
                          <a:effectLst/>
                          <a:latin typeface="Comic Sans MS" panose="030F0702030302020204" pitchFamily="66" charset="0"/>
                          <a:ea typeface="+mn-ea"/>
                          <a:cs typeface="+mn-cs"/>
                        </a:rPr>
                        <a:t>6 x 14 x 3</a:t>
                      </a:r>
                      <a:endParaRPr lang="en-GB" sz="2400" dirty="0">
                        <a:effectLst/>
                        <a:latin typeface="Comic Sans MS" panose="030F0702030302020204" pitchFamily="66" charset="0"/>
                      </a:endParaRPr>
                    </a:p>
                    <a:p>
                      <a:r>
                        <a:rPr lang="en-GB" sz="2400" kern="1200" dirty="0">
                          <a:solidFill>
                            <a:schemeClr val="tx1"/>
                          </a:solidFill>
                          <a:effectLst/>
                          <a:latin typeface="Comic Sans MS" panose="030F0702030302020204" pitchFamily="66" charset="0"/>
                          <a:ea typeface="+mn-ea"/>
                          <a:cs typeface="+mn-cs"/>
                        </a:rPr>
                        <a:t>7 x 35 x 3</a:t>
                      </a:r>
                      <a:endParaRPr lang="en-GB" sz="2400" dirty="0">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2413585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3146913324"/>
              </p:ext>
            </p:extLst>
          </p:nvPr>
        </p:nvGraphicFramePr>
        <p:xfrm>
          <a:off x="304802" y="640080"/>
          <a:ext cx="11096760" cy="5577840"/>
        </p:xfrm>
        <a:graphic>
          <a:graphicData uri="http://schemas.openxmlformats.org/drawingml/2006/table">
            <a:tbl>
              <a:tblPr/>
              <a:tblGrid>
                <a:gridCol w="11096760">
                  <a:extLst>
                    <a:ext uri="{9D8B030D-6E8A-4147-A177-3AD203B41FA5}">
                      <a16:colId xmlns:a16="http://schemas.microsoft.com/office/drawing/2014/main" val="2841450702"/>
                    </a:ext>
                  </a:extLst>
                </a:gridCol>
              </a:tblGrid>
              <a:tr h="0">
                <a:tc>
                  <a:txBody>
                    <a:bodyPr/>
                    <a:lstStyle/>
                    <a:p>
                      <a:r>
                        <a:rPr lang="en-GB" sz="2400" dirty="0" err="1">
                          <a:solidFill>
                            <a:srgbClr val="000000"/>
                          </a:solidFill>
                          <a:effectLst/>
                          <a:highlight>
                            <a:srgbClr val="FFFF00"/>
                          </a:highlight>
                          <a:latin typeface="Comic Sans MS" panose="030F0702030302020204" pitchFamily="66" charset="0"/>
                        </a:rPr>
                        <a:t>Orange:ANSWERS</a:t>
                      </a:r>
                      <a:endParaRPr lang="en-GB" sz="2400" dirty="0">
                        <a:solidFill>
                          <a:srgbClr val="000000"/>
                        </a:solidFill>
                        <a:effectLst/>
                        <a:highlight>
                          <a:srgbClr val="FFFF00"/>
                        </a:highlight>
                        <a:latin typeface="Comic Sans MS" panose="030F0702030302020204" pitchFamily="66" charset="0"/>
                      </a:endParaRPr>
                    </a:p>
                    <a:p>
                      <a:endParaRPr lang="en-GB" sz="2400" dirty="0">
                        <a:solidFill>
                          <a:srgbClr val="000000"/>
                        </a:solidFill>
                        <a:effectLst/>
                        <a:latin typeface="Comic Sans MS" panose="030F0702030302020204" pitchFamily="66" charset="0"/>
                      </a:endParaRPr>
                    </a:p>
                    <a:p>
                      <a:pPr marL="457200" indent="-457200">
                        <a:buAutoNum type="arabicPeriod"/>
                      </a:pPr>
                      <a:r>
                        <a:rPr lang="en-GB" sz="2400" dirty="0">
                          <a:solidFill>
                            <a:srgbClr val="000000"/>
                          </a:solidFill>
                          <a:effectLst/>
                          <a:latin typeface="Comic Sans MS" panose="030F0702030302020204" pitchFamily="66" charset="0"/>
                        </a:rPr>
                        <a:t>10 x 2 x 3</a:t>
                      </a:r>
                    </a:p>
                    <a:p>
                      <a:pPr marL="0" indent="0">
                        <a:buNone/>
                      </a:pPr>
                      <a:endParaRPr lang="en-GB" sz="800" dirty="0">
                        <a:solidFill>
                          <a:srgbClr val="000000"/>
                        </a:solidFill>
                        <a:effectLst/>
                        <a:latin typeface="Comic Sans MS" panose="030F0702030302020204" pitchFamily="66" charset="0"/>
                      </a:endParaRPr>
                    </a:p>
                    <a:p>
                      <a:pPr marL="0" indent="0">
                        <a:buNone/>
                      </a:pPr>
                      <a:r>
                        <a:rPr lang="en-GB" sz="2400" dirty="0">
                          <a:solidFill>
                            <a:srgbClr val="000000"/>
                          </a:solidFill>
                          <a:effectLst/>
                          <a:latin typeface="Comic Sans MS" panose="030F0702030302020204" pitchFamily="66" charset="0"/>
                        </a:rPr>
                        <a:t>2 x 3 x 10 = 6 x 10 = 60</a:t>
                      </a:r>
                    </a:p>
                    <a:p>
                      <a:pPr marL="0" indent="0">
                        <a:buNone/>
                      </a:pPr>
                      <a:endParaRPr lang="en-GB" sz="2400" dirty="0">
                        <a:effectLst/>
                        <a:latin typeface="Comic Sans MS" panose="030F0702030302020204" pitchFamily="66" charset="0"/>
                      </a:endParaRPr>
                    </a:p>
                    <a:p>
                      <a:pPr marL="457200" indent="-457200">
                        <a:buAutoNum type="arabicPeriod" startAt="2"/>
                      </a:pPr>
                      <a:r>
                        <a:rPr lang="en-GB" sz="2400" dirty="0">
                          <a:solidFill>
                            <a:srgbClr val="000000"/>
                          </a:solidFill>
                          <a:effectLst/>
                          <a:latin typeface="Comic Sans MS" panose="030F0702030302020204" pitchFamily="66" charset="0"/>
                        </a:rPr>
                        <a:t>7 x 2 x 5</a:t>
                      </a:r>
                    </a:p>
                    <a:p>
                      <a:pPr marL="0" indent="0">
                        <a:buNone/>
                      </a:pPr>
                      <a:endParaRPr lang="en-GB" sz="800" dirty="0">
                        <a:solidFill>
                          <a:srgbClr val="000000"/>
                        </a:solidFill>
                        <a:effectLst/>
                        <a:latin typeface="Comic Sans MS" panose="030F0702030302020204" pitchFamily="66" charset="0"/>
                      </a:endParaRPr>
                    </a:p>
                    <a:p>
                      <a:pPr marL="0" indent="0">
                        <a:buNone/>
                      </a:pPr>
                      <a:r>
                        <a:rPr lang="en-GB" sz="2400" dirty="0">
                          <a:effectLst/>
                          <a:latin typeface="Comic Sans MS" panose="030F0702030302020204" pitchFamily="66" charset="0"/>
                        </a:rPr>
                        <a:t>7 x 5 x 2 = 35 x 2 = 70</a:t>
                      </a:r>
                    </a:p>
                    <a:p>
                      <a:pPr marL="0" indent="0">
                        <a:buNone/>
                      </a:pPr>
                      <a:endParaRPr lang="en-GB" sz="2400" dirty="0">
                        <a:effectLst/>
                        <a:latin typeface="Comic Sans MS" panose="030F0702030302020204" pitchFamily="66" charset="0"/>
                      </a:endParaRPr>
                    </a:p>
                    <a:p>
                      <a:pPr marL="457200" indent="-457200">
                        <a:buAutoNum type="arabicPeriod" startAt="3"/>
                      </a:pPr>
                      <a:r>
                        <a:rPr lang="en-GB" sz="2400" dirty="0">
                          <a:solidFill>
                            <a:srgbClr val="000000"/>
                          </a:solidFill>
                          <a:effectLst/>
                          <a:latin typeface="Comic Sans MS" panose="030F0702030302020204" pitchFamily="66" charset="0"/>
                        </a:rPr>
                        <a:t>3 x 5 x 11</a:t>
                      </a:r>
                    </a:p>
                    <a:p>
                      <a:pPr marL="457200" indent="-457200">
                        <a:buAutoNum type="arabicPeriod" startAt="3"/>
                      </a:pPr>
                      <a:endParaRPr lang="en-GB" sz="800" dirty="0">
                        <a:solidFill>
                          <a:srgbClr val="000000"/>
                        </a:solidFill>
                        <a:effectLst/>
                        <a:latin typeface="Comic Sans MS" panose="030F0702030302020204" pitchFamily="66" charset="0"/>
                      </a:endParaRPr>
                    </a:p>
                    <a:p>
                      <a:pPr marL="0" indent="0">
                        <a:buNone/>
                      </a:pPr>
                      <a:r>
                        <a:rPr lang="en-GB" sz="2400" dirty="0">
                          <a:solidFill>
                            <a:srgbClr val="000000"/>
                          </a:solidFill>
                          <a:effectLst/>
                          <a:latin typeface="Comic Sans MS" panose="030F0702030302020204" pitchFamily="66" charset="0"/>
                        </a:rPr>
                        <a:t>11 x 5 x 3 = 55 x 3 = 165</a:t>
                      </a:r>
                    </a:p>
                    <a:p>
                      <a:pPr marL="0" indent="0">
                        <a:buNone/>
                      </a:pPr>
                      <a:endParaRPr lang="en-GB" sz="2400" dirty="0">
                        <a:effectLst/>
                        <a:latin typeface="Comic Sans MS" panose="030F0702030302020204" pitchFamily="66" charset="0"/>
                      </a:endParaRPr>
                    </a:p>
                    <a:p>
                      <a:pPr marL="457200" indent="-457200">
                        <a:buAutoNum type="arabicPeriod" startAt="4"/>
                      </a:pPr>
                      <a:r>
                        <a:rPr lang="en-GB" sz="2400" dirty="0">
                          <a:solidFill>
                            <a:srgbClr val="000000"/>
                          </a:solidFill>
                          <a:effectLst/>
                          <a:latin typeface="Comic Sans MS" panose="030F0702030302020204" pitchFamily="66" charset="0"/>
                        </a:rPr>
                        <a:t>4 x 5 x 8</a:t>
                      </a:r>
                    </a:p>
                    <a:p>
                      <a:pPr marL="0" indent="0">
                        <a:buNone/>
                      </a:pPr>
                      <a:r>
                        <a:rPr lang="en-GB" sz="2400" dirty="0">
                          <a:solidFill>
                            <a:srgbClr val="000000"/>
                          </a:solidFill>
                          <a:effectLst/>
                          <a:latin typeface="Comic Sans MS" panose="030F0702030302020204" pitchFamily="66" charset="0"/>
                        </a:rPr>
                        <a:t>5 x 8 x 4 = 40 x 4  double and double again: 40 x 2 x 2 = 160</a:t>
                      </a:r>
                    </a:p>
                    <a:p>
                      <a:pPr marL="0" indent="0">
                        <a:buNone/>
                      </a:pPr>
                      <a:endParaRPr lang="en-GB" sz="2400" dirty="0">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Tree>
    <p:extLst>
      <p:ext uri="{BB962C8B-B14F-4D97-AF65-F5344CB8AC3E}">
        <p14:creationId xmlns:p14="http://schemas.microsoft.com/office/powerpoint/2010/main" val="1364014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514082553"/>
              </p:ext>
            </p:extLst>
          </p:nvPr>
        </p:nvGraphicFramePr>
        <p:xfrm>
          <a:off x="198783" y="414793"/>
          <a:ext cx="11096760" cy="4480560"/>
        </p:xfrm>
        <a:graphic>
          <a:graphicData uri="http://schemas.openxmlformats.org/drawingml/2006/table">
            <a:tbl>
              <a:tblPr/>
              <a:tblGrid>
                <a:gridCol w="11096760">
                  <a:extLst>
                    <a:ext uri="{9D8B030D-6E8A-4147-A177-3AD203B41FA5}">
                      <a16:colId xmlns:a16="http://schemas.microsoft.com/office/drawing/2014/main" val="2841450702"/>
                    </a:ext>
                  </a:extLst>
                </a:gridCol>
              </a:tblGrid>
              <a:tr h="0">
                <a:tc>
                  <a:txBody>
                    <a:bodyPr/>
                    <a:lstStyle/>
                    <a:p>
                      <a:r>
                        <a:rPr lang="en-GB" sz="2400" dirty="0" err="1">
                          <a:solidFill>
                            <a:srgbClr val="000000"/>
                          </a:solidFill>
                          <a:effectLst/>
                          <a:highlight>
                            <a:srgbClr val="FFFF00"/>
                          </a:highlight>
                          <a:latin typeface="Comic Sans MS" panose="030F0702030302020204" pitchFamily="66" charset="0"/>
                        </a:rPr>
                        <a:t>Orange:ANSWERS</a:t>
                      </a:r>
                      <a:endParaRPr lang="en-GB" sz="2400" dirty="0">
                        <a:solidFill>
                          <a:srgbClr val="000000"/>
                        </a:solidFill>
                        <a:effectLst/>
                        <a:highlight>
                          <a:srgbClr val="FFFF00"/>
                        </a:highlight>
                        <a:latin typeface="Comic Sans MS" panose="030F0702030302020204" pitchFamily="66" charset="0"/>
                      </a:endParaRPr>
                    </a:p>
                    <a:p>
                      <a:pPr marL="0" indent="0">
                        <a:buNone/>
                      </a:pPr>
                      <a:endParaRPr lang="en-GB" sz="2400" dirty="0">
                        <a:effectLst/>
                        <a:latin typeface="Comic Sans MS" panose="030F0702030302020204" pitchFamily="66" charset="0"/>
                      </a:endParaRPr>
                    </a:p>
                    <a:p>
                      <a:pPr marL="457200" indent="-457200">
                        <a:buAutoNum type="arabicPeriod" startAt="5"/>
                      </a:pPr>
                      <a:r>
                        <a:rPr lang="en-GB" sz="2400" dirty="0">
                          <a:solidFill>
                            <a:srgbClr val="000000"/>
                          </a:solidFill>
                          <a:effectLst/>
                          <a:latin typeface="Comic Sans MS" panose="030F0702030302020204" pitchFamily="66" charset="0"/>
                        </a:rPr>
                        <a:t>8 x 2 x 6</a:t>
                      </a:r>
                    </a:p>
                    <a:p>
                      <a:pPr marL="457200" indent="-457200">
                        <a:buAutoNum type="arabicPeriod" startAt="5"/>
                      </a:pPr>
                      <a:endParaRPr lang="en-GB" sz="800" dirty="0">
                        <a:solidFill>
                          <a:srgbClr val="000000"/>
                        </a:solidFill>
                        <a:effectLst/>
                        <a:latin typeface="Comic Sans MS" panose="030F0702030302020204" pitchFamily="66" charset="0"/>
                      </a:endParaRPr>
                    </a:p>
                    <a:p>
                      <a:pPr marL="0" indent="0">
                        <a:buNone/>
                      </a:pPr>
                      <a:r>
                        <a:rPr lang="en-GB" sz="2400" dirty="0">
                          <a:solidFill>
                            <a:srgbClr val="000000"/>
                          </a:solidFill>
                          <a:effectLst/>
                          <a:latin typeface="Comic Sans MS" panose="030F0702030302020204" pitchFamily="66" charset="0"/>
                        </a:rPr>
                        <a:t>6 x 8 x 2 = 48 x 2 = 96</a:t>
                      </a:r>
                    </a:p>
                    <a:p>
                      <a:pPr marL="0" indent="0">
                        <a:buNone/>
                      </a:pPr>
                      <a:endParaRPr lang="en-GB" sz="2400" dirty="0">
                        <a:effectLst/>
                        <a:latin typeface="Comic Sans MS" panose="030F0702030302020204" pitchFamily="66" charset="0"/>
                      </a:endParaRPr>
                    </a:p>
                    <a:p>
                      <a:pPr marL="457200" indent="-457200">
                        <a:buAutoNum type="arabicPeriod" startAt="6"/>
                      </a:pPr>
                      <a:r>
                        <a:rPr lang="en-GB" sz="2400" dirty="0">
                          <a:solidFill>
                            <a:srgbClr val="000000"/>
                          </a:solidFill>
                          <a:effectLst/>
                          <a:latin typeface="Comic Sans MS" panose="030F0702030302020204" pitchFamily="66" charset="0"/>
                        </a:rPr>
                        <a:t>2 x 3 x 12</a:t>
                      </a:r>
                    </a:p>
                    <a:p>
                      <a:pPr marL="0" indent="0">
                        <a:buNone/>
                      </a:pPr>
                      <a:endParaRPr lang="en-GB" sz="800" dirty="0">
                        <a:solidFill>
                          <a:srgbClr val="000000"/>
                        </a:solidFill>
                        <a:effectLst/>
                        <a:latin typeface="Comic Sans MS" panose="030F0702030302020204" pitchFamily="66" charset="0"/>
                      </a:endParaRPr>
                    </a:p>
                    <a:p>
                      <a:pPr marL="0" indent="0">
                        <a:buNone/>
                      </a:pPr>
                      <a:r>
                        <a:rPr lang="en-GB" sz="2400" dirty="0">
                          <a:effectLst/>
                          <a:latin typeface="Comic Sans MS" panose="030F0702030302020204" pitchFamily="66" charset="0"/>
                        </a:rPr>
                        <a:t>12 x 3 x 2 = 36 x 2 = 72</a:t>
                      </a:r>
                    </a:p>
                    <a:p>
                      <a:pPr marL="0" indent="0">
                        <a:buNone/>
                      </a:pPr>
                      <a:endParaRPr lang="en-GB" sz="2400" dirty="0">
                        <a:effectLst/>
                        <a:latin typeface="Comic Sans MS" panose="030F0702030302020204" pitchFamily="66" charset="0"/>
                      </a:endParaRPr>
                    </a:p>
                    <a:p>
                      <a:pPr marL="457200" indent="-457200">
                        <a:buAutoNum type="arabicPeriod" startAt="7"/>
                      </a:pPr>
                      <a:r>
                        <a:rPr lang="en-GB" sz="2400" dirty="0">
                          <a:solidFill>
                            <a:srgbClr val="000000"/>
                          </a:solidFill>
                          <a:effectLst/>
                          <a:latin typeface="Comic Sans MS" panose="030F0702030302020204" pitchFamily="66" charset="0"/>
                        </a:rPr>
                        <a:t>5 x 4 x 20</a:t>
                      </a:r>
                    </a:p>
                    <a:p>
                      <a:pPr marL="0" indent="0">
                        <a:buNone/>
                      </a:pPr>
                      <a:endParaRPr lang="en-GB" sz="800" dirty="0">
                        <a:solidFill>
                          <a:srgbClr val="000000"/>
                        </a:solidFill>
                        <a:effectLst/>
                        <a:latin typeface="Comic Sans MS" panose="030F0702030302020204" pitchFamily="66" charset="0"/>
                      </a:endParaRPr>
                    </a:p>
                    <a:p>
                      <a:pPr marL="0" indent="0">
                        <a:buNone/>
                      </a:pPr>
                      <a:r>
                        <a:rPr lang="en-GB" sz="2400" dirty="0">
                          <a:solidFill>
                            <a:srgbClr val="000000"/>
                          </a:solidFill>
                          <a:effectLst/>
                          <a:latin typeface="Comic Sans MS" panose="030F0702030302020204" pitchFamily="66" charset="0"/>
                        </a:rPr>
                        <a:t>20 x 5 x 4 = 100 x 4 = 400</a:t>
                      </a:r>
                    </a:p>
                    <a:p>
                      <a:pPr marL="0" indent="0">
                        <a:buNone/>
                      </a:pPr>
                      <a:endParaRPr lang="en-GB" sz="2400" dirty="0">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Tree>
    <p:extLst>
      <p:ext uri="{BB962C8B-B14F-4D97-AF65-F5344CB8AC3E}">
        <p14:creationId xmlns:p14="http://schemas.microsoft.com/office/powerpoint/2010/main" val="84212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3192417747"/>
              </p:ext>
            </p:extLst>
          </p:nvPr>
        </p:nvGraphicFramePr>
        <p:xfrm>
          <a:off x="137873" y="216017"/>
          <a:ext cx="11179484" cy="6187440"/>
        </p:xfrm>
        <a:graphic>
          <a:graphicData uri="http://schemas.openxmlformats.org/drawingml/2006/table">
            <a:tbl>
              <a:tblPr/>
              <a:tblGrid>
                <a:gridCol w="11179484">
                  <a:extLst>
                    <a:ext uri="{9D8B030D-6E8A-4147-A177-3AD203B41FA5}">
                      <a16:colId xmlns:a16="http://schemas.microsoft.com/office/drawing/2014/main" val="2841450702"/>
                    </a:ext>
                  </a:extLst>
                </a:gridCol>
              </a:tblGrid>
              <a:tr h="0">
                <a:tc>
                  <a:txBody>
                    <a:bodyPr/>
                    <a:lstStyle/>
                    <a:p>
                      <a:r>
                        <a:rPr lang="en-GB" sz="2800" dirty="0">
                          <a:solidFill>
                            <a:srgbClr val="000000"/>
                          </a:solidFill>
                          <a:effectLst/>
                          <a:highlight>
                            <a:srgbClr val="FFFF00"/>
                          </a:highlight>
                          <a:latin typeface="Comic Sans MS" panose="030F0702030302020204" pitchFamily="66" charset="0"/>
                        </a:rPr>
                        <a:t>Green/</a:t>
                      </a:r>
                      <a:r>
                        <a:rPr lang="en-GB" sz="2800" dirty="0" err="1">
                          <a:solidFill>
                            <a:srgbClr val="000000"/>
                          </a:solidFill>
                          <a:effectLst/>
                          <a:highlight>
                            <a:srgbClr val="FFFF00"/>
                          </a:highlight>
                          <a:latin typeface="Comic Sans MS" panose="030F0702030302020204" pitchFamily="66" charset="0"/>
                        </a:rPr>
                        <a:t>Purple:ANSWERS</a:t>
                      </a:r>
                      <a:r>
                        <a:rPr lang="en-GB" sz="2800" dirty="0">
                          <a:solidFill>
                            <a:srgbClr val="000000"/>
                          </a:solidFill>
                          <a:effectLst/>
                          <a:highlight>
                            <a:srgbClr val="FFFF00"/>
                          </a:highlight>
                          <a:latin typeface="Comic Sans MS" panose="030F0702030302020204" pitchFamily="66" charset="0"/>
                        </a:rPr>
                        <a:t> These are my examples, you may have selected a different way to get to the same answer.</a:t>
                      </a:r>
                    </a:p>
                    <a:p>
                      <a:endParaRPr lang="en-GB" sz="2800" dirty="0">
                        <a:solidFill>
                          <a:srgbClr val="000000"/>
                        </a:solidFill>
                        <a:effectLst/>
                        <a:highlight>
                          <a:srgbClr val="FFFF00"/>
                        </a:highlight>
                        <a:latin typeface="Comic Sans MS" panose="030F0702030302020204" pitchFamily="66" charset="0"/>
                      </a:endParaRPr>
                    </a:p>
                    <a:p>
                      <a:r>
                        <a:rPr lang="en-GB" sz="2000" b="1" kern="1200" dirty="0">
                          <a:solidFill>
                            <a:schemeClr val="tx1"/>
                          </a:solidFill>
                          <a:effectLst/>
                          <a:latin typeface="Comic Sans MS" panose="030F0702030302020204" pitchFamily="66" charset="0"/>
                          <a:ea typeface="+mn-ea"/>
                          <a:cs typeface="+mn-cs"/>
                        </a:rPr>
                        <a:t>2 x 15 x 5</a:t>
                      </a:r>
                    </a:p>
                    <a:p>
                      <a:endParaRPr lang="en-GB" sz="2000" kern="1200" dirty="0">
                        <a:solidFill>
                          <a:schemeClr val="tx1"/>
                        </a:solidFill>
                        <a:effectLst/>
                        <a:latin typeface="Comic Sans MS" panose="030F0702030302020204" pitchFamily="66" charset="0"/>
                        <a:ea typeface="+mn-ea"/>
                        <a:cs typeface="+mn-cs"/>
                      </a:endParaRPr>
                    </a:p>
                    <a:p>
                      <a:r>
                        <a:rPr lang="en-GB" sz="2000" kern="1200" dirty="0">
                          <a:solidFill>
                            <a:schemeClr val="tx1"/>
                          </a:solidFill>
                          <a:effectLst/>
                          <a:latin typeface="Comic Sans MS" panose="030F0702030302020204" pitchFamily="66" charset="0"/>
                          <a:ea typeface="+mn-ea"/>
                          <a:cs typeface="+mn-cs"/>
                        </a:rPr>
                        <a:t>Using 3 and 5 as factors of 15 gives us: 2 x 3 x 5 x 5 </a:t>
                      </a:r>
                    </a:p>
                    <a:p>
                      <a:r>
                        <a:rPr lang="en-GB" sz="2000" kern="1200" dirty="0">
                          <a:solidFill>
                            <a:schemeClr val="tx1"/>
                          </a:solidFill>
                          <a:effectLst/>
                          <a:latin typeface="Comic Sans MS" panose="030F0702030302020204" pitchFamily="66" charset="0"/>
                          <a:ea typeface="+mn-ea"/>
                          <a:cs typeface="+mn-cs"/>
                        </a:rPr>
                        <a:t>Then reordering:</a:t>
                      </a:r>
                    </a:p>
                    <a:p>
                      <a:endParaRPr lang="en-GB" sz="800" kern="1200" dirty="0">
                        <a:solidFill>
                          <a:schemeClr val="tx1"/>
                        </a:solidFill>
                        <a:effectLst/>
                        <a:latin typeface="Comic Sans MS" panose="030F0702030302020204" pitchFamily="66" charset="0"/>
                        <a:ea typeface="+mn-ea"/>
                        <a:cs typeface="+mn-cs"/>
                      </a:endParaRPr>
                    </a:p>
                    <a:p>
                      <a:r>
                        <a:rPr lang="en-GB" sz="2000" kern="1200" dirty="0">
                          <a:solidFill>
                            <a:schemeClr val="tx1"/>
                          </a:solidFill>
                          <a:effectLst/>
                          <a:latin typeface="Comic Sans MS" panose="030F0702030302020204" pitchFamily="66" charset="0"/>
                          <a:ea typeface="+mn-ea"/>
                          <a:cs typeface="+mn-cs"/>
                        </a:rPr>
                        <a:t>5 x 5 x 2 x 3 = 25 x 2 x 3 = 50 x 3 = 150</a:t>
                      </a:r>
                    </a:p>
                    <a:p>
                      <a:endParaRPr lang="en-GB" sz="2000" dirty="0">
                        <a:effectLst/>
                        <a:latin typeface="Comic Sans MS" panose="030F0702030302020204" pitchFamily="66" charset="0"/>
                      </a:endParaRPr>
                    </a:p>
                    <a:p>
                      <a:r>
                        <a:rPr lang="en-GB" sz="2000" b="1" kern="1200" dirty="0">
                          <a:solidFill>
                            <a:schemeClr val="tx1"/>
                          </a:solidFill>
                          <a:effectLst/>
                          <a:latin typeface="Comic Sans MS" panose="030F0702030302020204" pitchFamily="66" charset="0"/>
                          <a:ea typeface="+mn-ea"/>
                          <a:cs typeface="+mn-cs"/>
                        </a:rPr>
                        <a:t>5 x 11 x 6</a:t>
                      </a:r>
                    </a:p>
                    <a:p>
                      <a:endParaRPr lang="en-GB" sz="2000" kern="1200" dirty="0">
                        <a:solidFill>
                          <a:schemeClr val="tx1"/>
                        </a:solidFill>
                        <a:effectLst/>
                        <a:latin typeface="Comic Sans MS" panose="030F0702030302020204" pitchFamily="66" charset="0"/>
                        <a:ea typeface="+mn-ea"/>
                        <a:cs typeface="+mn-cs"/>
                      </a:endParaRPr>
                    </a:p>
                    <a:p>
                      <a:r>
                        <a:rPr lang="en-GB" sz="2000" kern="1200" dirty="0">
                          <a:solidFill>
                            <a:schemeClr val="tx1"/>
                          </a:solidFill>
                          <a:effectLst/>
                          <a:latin typeface="Comic Sans MS" panose="030F0702030302020204" pitchFamily="66" charset="0"/>
                          <a:ea typeface="+mn-ea"/>
                          <a:cs typeface="+mn-cs"/>
                        </a:rPr>
                        <a:t>11 x 6 x 5 = 66 x 5 </a:t>
                      </a:r>
                    </a:p>
                    <a:p>
                      <a:endParaRPr lang="en-GB" sz="800" kern="1200" dirty="0">
                        <a:solidFill>
                          <a:schemeClr val="tx1"/>
                        </a:solidFill>
                        <a:effectLst/>
                        <a:latin typeface="Comic Sans MS" panose="030F0702030302020204" pitchFamily="66" charset="0"/>
                        <a:ea typeface="+mn-ea"/>
                        <a:cs typeface="+mn-cs"/>
                      </a:endParaRPr>
                    </a:p>
                    <a:p>
                      <a:r>
                        <a:rPr lang="en-GB" sz="2000" kern="1200" dirty="0">
                          <a:solidFill>
                            <a:schemeClr val="tx1"/>
                          </a:solidFill>
                          <a:effectLst/>
                          <a:latin typeface="Comic Sans MS" panose="030F0702030302020204" pitchFamily="66" charset="0"/>
                          <a:ea typeface="+mn-ea"/>
                          <a:cs typeface="+mn-cs"/>
                        </a:rPr>
                        <a:t>Using our strategy of multiplying by 10 then halving: 66 x 5 = 330</a:t>
                      </a:r>
                    </a:p>
                    <a:p>
                      <a:endParaRPr lang="en-GB" sz="2000" dirty="0">
                        <a:effectLst/>
                        <a:latin typeface="Comic Sans MS" panose="030F0702030302020204" pitchFamily="66" charset="0"/>
                      </a:endParaRPr>
                    </a:p>
                    <a:p>
                      <a:r>
                        <a:rPr lang="en-GB" sz="2000" b="1" kern="1200" dirty="0">
                          <a:solidFill>
                            <a:schemeClr val="tx1"/>
                          </a:solidFill>
                          <a:effectLst/>
                          <a:latin typeface="Comic Sans MS" panose="030F0702030302020204" pitchFamily="66" charset="0"/>
                          <a:ea typeface="+mn-ea"/>
                          <a:cs typeface="+mn-cs"/>
                        </a:rPr>
                        <a:t>5 x 27 x 3</a:t>
                      </a:r>
                    </a:p>
                    <a:p>
                      <a:endParaRPr lang="en-GB" sz="2000" b="1" kern="1200" dirty="0">
                        <a:solidFill>
                          <a:schemeClr val="tx1"/>
                        </a:solidFill>
                        <a:effectLst/>
                        <a:latin typeface="Comic Sans MS" panose="030F0702030302020204" pitchFamily="66" charset="0"/>
                        <a:ea typeface="+mn-ea"/>
                        <a:cs typeface="+mn-cs"/>
                      </a:endParaRPr>
                    </a:p>
                    <a:p>
                      <a:r>
                        <a:rPr lang="en-GB" sz="2000" b="0" kern="1200" dirty="0">
                          <a:solidFill>
                            <a:schemeClr val="tx1"/>
                          </a:solidFill>
                          <a:effectLst/>
                          <a:latin typeface="Comic Sans MS" panose="030F0702030302020204" pitchFamily="66" charset="0"/>
                          <a:ea typeface="+mn-ea"/>
                          <a:cs typeface="+mn-cs"/>
                        </a:rPr>
                        <a:t>Using 9 and 3 as factors of 27 gives us 5 x 3 x 9 x 3 reordering: 3 x 3 x 9 x 5</a:t>
                      </a:r>
                    </a:p>
                    <a:p>
                      <a:r>
                        <a:rPr lang="en-GB" sz="2000" b="0" kern="1200" dirty="0">
                          <a:solidFill>
                            <a:schemeClr val="tx1"/>
                          </a:solidFill>
                          <a:effectLst/>
                          <a:latin typeface="Comic Sans MS" panose="030F0702030302020204" pitchFamily="66" charset="0"/>
                          <a:ea typeface="+mn-ea"/>
                          <a:cs typeface="+mn-cs"/>
                        </a:rPr>
                        <a:t>9 x 9 x 5 = 81 x 5. Then using our strategy of multiplying by 10 and halving: 81 x 5 = 405</a:t>
                      </a:r>
                      <a:endParaRPr lang="en-GB" sz="2200" b="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Tree>
    <p:extLst>
      <p:ext uri="{BB962C8B-B14F-4D97-AF65-F5344CB8AC3E}">
        <p14:creationId xmlns:p14="http://schemas.microsoft.com/office/powerpoint/2010/main" val="30990945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724812320"/>
              </p:ext>
            </p:extLst>
          </p:nvPr>
        </p:nvGraphicFramePr>
        <p:xfrm>
          <a:off x="416168" y="1170173"/>
          <a:ext cx="11179484" cy="7437120"/>
        </p:xfrm>
        <a:graphic>
          <a:graphicData uri="http://schemas.openxmlformats.org/drawingml/2006/table">
            <a:tbl>
              <a:tblPr/>
              <a:tblGrid>
                <a:gridCol w="11179484">
                  <a:extLst>
                    <a:ext uri="{9D8B030D-6E8A-4147-A177-3AD203B41FA5}">
                      <a16:colId xmlns:a16="http://schemas.microsoft.com/office/drawing/2014/main" val="2841450702"/>
                    </a:ext>
                  </a:extLst>
                </a:gridCol>
              </a:tblGrid>
              <a:tr h="0">
                <a:tc>
                  <a:txBody>
                    <a:bodyPr/>
                    <a:lstStyle/>
                    <a:p>
                      <a:r>
                        <a:rPr lang="en-GB" sz="2800" dirty="0">
                          <a:solidFill>
                            <a:srgbClr val="000000"/>
                          </a:solidFill>
                          <a:effectLst/>
                          <a:highlight>
                            <a:srgbClr val="FFFF00"/>
                          </a:highlight>
                          <a:latin typeface="Comic Sans MS" panose="030F0702030302020204" pitchFamily="66" charset="0"/>
                        </a:rPr>
                        <a:t>Green/</a:t>
                      </a:r>
                      <a:r>
                        <a:rPr lang="en-GB" sz="2800" dirty="0" err="1">
                          <a:solidFill>
                            <a:srgbClr val="000000"/>
                          </a:solidFill>
                          <a:effectLst/>
                          <a:highlight>
                            <a:srgbClr val="FFFF00"/>
                          </a:highlight>
                          <a:latin typeface="Comic Sans MS" panose="030F0702030302020204" pitchFamily="66" charset="0"/>
                        </a:rPr>
                        <a:t>Purple:ANSWERS</a:t>
                      </a:r>
                      <a:endParaRPr lang="en-GB" sz="2800" dirty="0">
                        <a:solidFill>
                          <a:srgbClr val="000000"/>
                        </a:solidFill>
                        <a:effectLst/>
                        <a:highlight>
                          <a:srgbClr val="FFFF00"/>
                        </a:highlight>
                        <a:latin typeface="Comic Sans MS" panose="030F0702030302020204" pitchFamily="66" charset="0"/>
                      </a:endParaRPr>
                    </a:p>
                    <a:p>
                      <a:endParaRPr lang="en-GB" sz="2000" kern="1200" dirty="0">
                        <a:solidFill>
                          <a:schemeClr val="tx1"/>
                        </a:solidFill>
                        <a:effectLst/>
                        <a:latin typeface="Comic Sans MS" panose="030F0702030302020204" pitchFamily="66" charset="0"/>
                        <a:ea typeface="+mn-ea"/>
                        <a:cs typeface="+mn-cs"/>
                      </a:endParaRPr>
                    </a:p>
                    <a:p>
                      <a:r>
                        <a:rPr lang="en-GB" sz="2000" b="1" kern="1200" dirty="0">
                          <a:solidFill>
                            <a:schemeClr val="tx1"/>
                          </a:solidFill>
                          <a:effectLst/>
                          <a:latin typeface="Comic Sans MS" panose="030F0702030302020204" pitchFamily="66" charset="0"/>
                          <a:ea typeface="+mn-ea"/>
                          <a:cs typeface="+mn-cs"/>
                        </a:rPr>
                        <a:t>6 x 14 x 3</a:t>
                      </a:r>
                    </a:p>
                    <a:p>
                      <a:endParaRPr lang="en-GB" sz="2000" dirty="0">
                        <a:effectLst/>
                        <a:latin typeface="Comic Sans MS" panose="030F0702030302020204" pitchFamily="66" charset="0"/>
                      </a:endParaRPr>
                    </a:p>
                    <a:p>
                      <a:r>
                        <a:rPr lang="en-GB" sz="2000" dirty="0">
                          <a:effectLst/>
                          <a:latin typeface="Comic Sans MS" panose="030F0702030302020204" pitchFamily="66" charset="0"/>
                        </a:rPr>
                        <a:t>3 x 14 x 6 = 41 x 6  Then factorising 6 into 3 and 2 = 42 x 3 x 2 = 126 x 2 = 252</a:t>
                      </a:r>
                    </a:p>
                    <a:p>
                      <a:endParaRPr lang="en-GB" sz="2000" dirty="0">
                        <a:effectLst/>
                        <a:latin typeface="Comic Sans MS" panose="030F0702030302020204" pitchFamily="66" charset="0"/>
                      </a:endParaRPr>
                    </a:p>
                    <a:p>
                      <a:r>
                        <a:rPr lang="en-GB" sz="2000" dirty="0">
                          <a:effectLst/>
                          <a:latin typeface="Comic Sans MS" panose="030F0702030302020204" pitchFamily="66" charset="0"/>
                        </a:rPr>
                        <a:t>Or you may have chosen to factor the 14 into 2 and 7:</a:t>
                      </a:r>
                    </a:p>
                    <a:p>
                      <a:endParaRPr lang="en-GB" sz="2000" dirty="0">
                        <a:effectLst/>
                        <a:latin typeface="Comic Sans MS" panose="030F0702030302020204" pitchFamily="66" charset="0"/>
                      </a:endParaRPr>
                    </a:p>
                    <a:p>
                      <a:r>
                        <a:rPr lang="en-GB" sz="2000" dirty="0">
                          <a:effectLst/>
                          <a:latin typeface="Comic Sans MS" panose="030F0702030302020204" pitchFamily="66" charset="0"/>
                        </a:rPr>
                        <a:t>7 x 6 x 3 x 2 = 42 x 3 x 2 = 126 x 2 = 252</a:t>
                      </a:r>
                    </a:p>
                    <a:p>
                      <a:endParaRPr lang="en-GB" sz="2000" dirty="0">
                        <a:effectLst/>
                        <a:latin typeface="Comic Sans MS" panose="030F0702030302020204" pitchFamily="66" charset="0"/>
                      </a:endParaRPr>
                    </a:p>
                    <a:p>
                      <a:r>
                        <a:rPr lang="en-GB" sz="2000" b="1" kern="1200" dirty="0">
                          <a:solidFill>
                            <a:schemeClr val="tx1"/>
                          </a:solidFill>
                          <a:effectLst/>
                          <a:latin typeface="Comic Sans MS" panose="030F0702030302020204" pitchFamily="66" charset="0"/>
                          <a:ea typeface="+mn-ea"/>
                          <a:cs typeface="+mn-cs"/>
                        </a:rPr>
                        <a:t>7 x 35 x 3</a:t>
                      </a:r>
                    </a:p>
                    <a:p>
                      <a:r>
                        <a:rPr lang="en-GB" sz="2000" b="0" kern="1200" dirty="0">
                          <a:solidFill>
                            <a:schemeClr val="tx1"/>
                          </a:solidFill>
                          <a:effectLst/>
                          <a:latin typeface="Comic Sans MS" panose="030F0702030302020204" pitchFamily="66" charset="0"/>
                          <a:ea typeface="+mn-ea"/>
                          <a:cs typeface="+mn-cs"/>
                        </a:rPr>
                        <a:t>Factoring 35 into 7 and 5 gives us 7 x 7 x 5 x 3</a:t>
                      </a:r>
                    </a:p>
                    <a:p>
                      <a:endParaRPr lang="en-GB" sz="2000" b="0" kern="1200" dirty="0">
                        <a:solidFill>
                          <a:schemeClr val="tx1"/>
                        </a:solidFill>
                        <a:effectLst/>
                        <a:latin typeface="Comic Sans MS" panose="030F0702030302020204" pitchFamily="66" charset="0"/>
                        <a:ea typeface="+mn-ea"/>
                        <a:cs typeface="+mn-cs"/>
                      </a:endParaRPr>
                    </a:p>
                    <a:p>
                      <a:r>
                        <a:rPr lang="en-GB" sz="2000" b="0" kern="1200" dirty="0">
                          <a:solidFill>
                            <a:schemeClr val="tx1"/>
                          </a:solidFill>
                          <a:effectLst/>
                          <a:latin typeface="Comic Sans MS" panose="030F0702030302020204" pitchFamily="66" charset="0"/>
                          <a:ea typeface="+mn-ea"/>
                          <a:cs typeface="+mn-cs"/>
                        </a:rPr>
                        <a:t>49 x 3 x 5 = 147 x 5 then use of strategy of multiplying by 10 and halving</a:t>
                      </a:r>
                    </a:p>
                    <a:p>
                      <a:endParaRPr lang="en-GB" sz="2000" b="1" dirty="0">
                        <a:solidFill>
                          <a:schemeClr val="tx1"/>
                        </a:solidFill>
                        <a:effectLst/>
                        <a:latin typeface="Comic Sans MS" panose="030F0702030302020204" pitchFamily="66" charset="0"/>
                      </a:endParaRPr>
                    </a:p>
                    <a:p>
                      <a:r>
                        <a:rPr lang="en-GB" sz="2000" b="0" dirty="0">
                          <a:solidFill>
                            <a:schemeClr val="tx1"/>
                          </a:solidFill>
                          <a:effectLst/>
                          <a:latin typeface="Comic Sans MS" panose="030F0702030302020204" pitchFamily="66" charset="0"/>
                        </a:rPr>
                        <a:t>147 x 5 = 735</a:t>
                      </a:r>
                      <a:endParaRPr lang="en-GB" sz="2200" b="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p>
                      <a:endParaRPr lang="en-GB" sz="22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446732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A096C28-2DB0-4F6F-B7B4-9151B0E759F2}"/>
              </a:ext>
            </a:extLst>
          </p:cNvPr>
          <p:cNvPicPr>
            <a:picLocks noChangeAspect="1"/>
          </p:cNvPicPr>
          <p:nvPr/>
        </p:nvPicPr>
        <p:blipFill>
          <a:blip r:embed="rId2"/>
          <a:stretch>
            <a:fillRect/>
          </a:stretch>
        </p:blipFill>
        <p:spPr>
          <a:xfrm>
            <a:off x="5107447" y="1666843"/>
            <a:ext cx="5144036" cy="1406422"/>
          </a:xfrm>
          <a:prstGeom prst="rect">
            <a:avLst/>
          </a:prstGeom>
        </p:spPr>
      </p:pic>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A341C9E8-0F29-41D5-B1A7-6ED260204AD8}"/>
                  </a:ext>
                </a:extLst>
              </p:cNvPr>
              <p:cNvSpPr txBox="1"/>
              <p:nvPr/>
            </p:nvSpPr>
            <p:spPr>
              <a:xfrm>
                <a:off x="1397178" y="2382239"/>
                <a:ext cx="6764725" cy="2093522"/>
              </a:xfrm>
              <a:prstGeom prst="rect">
                <a:avLst/>
              </a:prstGeom>
              <a:noFill/>
            </p:spPr>
            <p:txBody>
              <a:bodyPr wrap="square" rtlCol="0">
                <a:spAutoFit/>
              </a:bodyPr>
              <a:lstStyle/>
              <a:p>
                <a:r>
                  <a:rPr lang="en-GB" sz="2400" dirty="0">
                    <a:latin typeface="Comic Sans MS" panose="030F0702030302020204" pitchFamily="66" charset="0"/>
                  </a:rPr>
                  <a:t>Starter: Answer</a:t>
                </a:r>
              </a:p>
              <a:p>
                <a:endParaRPr lang="en-GB" sz="2400" dirty="0">
                  <a:latin typeface="Comic Sans MS" panose="030F0702030302020204" pitchFamily="66" charset="0"/>
                </a:endParaRPr>
              </a:p>
              <a:p>
                <a:r>
                  <a:rPr lang="en-GB" sz="2400" dirty="0">
                    <a:latin typeface="Comic Sans MS" panose="030F0702030302020204" pitchFamily="66" charset="0"/>
                  </a:rPr>
                  <a:t>We know that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5</m:t>
                        </m:r>
                      </m:den>
                    </m:f>
                  </m:oMath>
                </a14:m>
                <a:r>
                  <a:rPr lang="en-GB" sz="2400" dirty="0">
                    <a:latin typeface="Comic Sans MS" panose="030F0702030302020204" pitchFamily="66" charset="0"/>
                  </a:rPr>
                  <a:t> of the bottle = 150ml</a:t>
                </a:r>
              </a:p>
              <a:p>
                <a:endParaRPr lang="en-GB" sz="2400" dirty="0">
                  <a:latin typeface="Comic Sans MS" panose="030F0702030302020204" pitchFamily="66" charset="0"/>
                </a:endParaRPr>
              </a:p>
              <a:p>
                <a:r>
                  <a:rPr lang="en-GB" sz="2400" dirty="0">
                    <a:latin typeface="Comic Sans MS" panose="030F0702030302020204" pitchFamily="66" charset="0"/>
                  </a:rPr>
                  <a:t>A full bottle = 5 x 150ml = 750ml</a:t>
                </a:r>
              </a:p>
            </p:txBody>
          </p:sp>
        </mc:Choice>
        <mc:Fallback xmlns="">
          <p:sp>
            <p:nvSpPr>
              <p:cNvPr id="3" name="TextBox 2">
                <a:extLst>
                  <a:ext uri="{FF2B5EF4-FFF2-40B4-BE49-F238E27FC236}">
                    <a16:creationId xmlns:a16="http://schemas.microsoft.com/office/drawing/2014/main" id="{A341C9E8-0F29-41D5-B1A7-6ED260204AD8}"/>
                  </a:ext>
                </a:extLst>
              </p:cNvPr>
              <p:cNvSpPr txBox="1">
                <a:spLocks noRot="1" noChangeAspect="1" noMove="1" noResize="1" noEditPoints="1" noAdjustHandles="1" noChangeArrowheads="1" noChangeShapeType="1" noTextEdit="1"/>
              </p:cNvSpPr>
              <p:nvPr/>
            </p:nvSpPr>
            <p:spPr>
              <a:xfrm>
                <a:off x="1397178" y="2382239"/>
                <a:ext cx="6764725" cy="2093522"/>
              </a:xfrm>
              <a:prstGeom prst="rect">
                <a:avLst/>
              </a:prstGeom>
              <a:blipFill>
                <a:blip r:embed="rId3"/>
                <a:stretch>
                  <a:fillRect l="-1351" t="-2332" b="-6122"/>
                </a:stretch>
              </a:blipFill>
            </p:spPr>
            <p:txBody>
              <a:bodyPr/>
              <a:lstStyle/>
              <a:p>
                <a:r>
                  <a:rPr lang="en-GB">
                    <a:noFill/>
                  </a:rPr>
                  <a:t> </a:t>
                </a:r>
              </a:p>
            </p:txBody>
          </p:sp>
        </mc:Fallback>
      </mc:AlternateContent>
      <p:sp>
        <p:nvSpPr>
          <p:cNvPr id="5" name="Rectangle 4">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3284673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222852505"/>
              </p:ext>
            </p:extLst>
          </p:nvPr>
        </p:nvGraphicFramePr>
        <p:xfrm>
          <a:off x="472440" y="1465593"/>
          <a:ext cx="11063068" cy="484632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The rule of commutativity applies to multiplication calculations. i.e.</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4 x 7 x 5 = 4 x 5 x 7 = 5 x 7 x 4 = 5 x 4 x 7 = 7 x 5 x 4 = 7 x 4 x 5</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Commutativity means that no matter in what order we multiply 4 and 5 and 7 together, the answer will be the same.</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This rule of multiplication means that we can use different strategies to help us to solve some trickier multiplication problems by rearranging the calculation. </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This is our focus today. We are learning to reorder multiplication questions to make them easier to solve.</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433079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655722981"/>
              </p:ext>
            </p:extLst>
          </p:nvPr>
        </p:nvGraphicFramePr>
        <p:xfrm>
          <a:off x="472440" y="1465593"/>
          <a:ext cx="11063068" cy="228600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We will work through an example of how we might do this on the next slide.</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After than, there are 2 more examples included in the PowerPoint (plus a third example for Greens and Purples to try). Try to have a go at reordering and solving them yourself before moving on to the answer slide. This will help you prepare for today’s activity.</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2829418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nvGraphicFramePr>
        <p:xfrm>
          <a:off x="472440" y="1465593"/>
          <a:ext cx="11063068" cy="448056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e.g. 7 x 2 x 8 </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If we calculate this in the order given , we get 14 x 8. This could be a little tricky as it is outside our usual times tables.</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Reordering the calculation:</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7 x 8 x 2</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7 x 8 is a times table question and is easy to solve so this gives us:</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56 x 2 = here we can use our doubling strategy to give us 112</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2221098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1544673277"/>
              </p:ext>
            </p:extLst>
          </p:nvPr>
        </p:nvGraphicFramePr>
        <p:xfrm>
          <a:off x="472440" y="1465593"/>
          <a:ext cx="11063068" cy="228600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Now try 4 x 8 x 6</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Put the numbers into the order which would make them the easiest to multiply and solve the calculation mentally.</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Then solve the calculation.</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264555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781487370"/>
              </p:ext>
            </p:extLst>
          </p:nvPr>
        </p:nvGraphicFramePr>
        <p:xfrm>
          <a:off x="167640" y="1188720"/>
          <a:ext cx="12024360" cy="5669280"/>
        </p:xfrm>
        <a:graphic>
          <a:graphicData uri="http://schemas.openxmlformats.org/drawingml/2006/table">
            <a:tbl>
              <a:tblPr/>
              <a:tblGrid>
                <a:gridCol w="12024360">
                  <a:extLst>
                    <a:ext uri="{9D8B030D-6E8A-4147-A177-3AD203B41FA5}">
                      <a16:colId xmlns:a16="http://schemas.microsoft.com/office/drawing/2014/main" val="2841450702"/>
                    </a:ext>
                  </a:extLst>
                </a:gridCol>
              </a:tblGrid>
              <a:tr h="4830788">
                <a:tc>
                  <a:txBody>
                    <a:bodyPr/>
                    <a:lstStyle/>
                    <a:p>
                      <a:r>
                        <a:rPr lang="en-GB" sz="2400" b="1" dirty="0">
                          <a:solidFill>
                            <a:srgbClr val="000000"/>
                          </a:solidFill>
                          <a:effectLst/>
                          <a:latin typeface="Comic Sans MS" panose="030F0702030302020204" pitchFamily="66" charset="0"/>
                        </a:rPr>
                        <a:t>4 x 8 x 6 Answers</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Possibility 1: </a:t>
                      </a:r>
                    </a:p>
                    <a:p>
                      <a:r>
                        <a:rPr lang="en-GB" sz="2400" dirty="0">
                          <a:solidFill>
                            <a:srgbClr val="000000"/>
                          </a:solidFill>
                          <a:effectLst/>
                          <a:latin typeface="Comic Sans MS" panose="030F0702030302020204" pitchFamily="66" charset="0"/>
                        </a:rPr>
                        <a:t>4 x 8  x 6      4 x 8 = 32 this is then quite tricky to multiply by 6 mentally.</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Possibility 2:</a:t>
                      </a:r>
                    </a:p>
                    <a:p>
                      <a:r>
                        <a:rPr lang="en-GB" sz="2400" dirty="0">
                          <a:solidFill>
                            <a:srgbClr val="000000"/>
                          </a:solidFill>
                          <a:effectLst/>
                          <a:latin typeface="Comic Sans MS" panose="030F0702030302020204" pitchFamily="66" charset="0"/>
                        </a:rPr>
                        <a:t>4 x 6  x 8	4 x 6 = 24 this is quite tricky to multiply by 8</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Possibility 3:</a:t>
                      </a:r>
                    </a:p>
                    <a:p>
                      <a:r>
                        <a:rPr lang="en-GB" sz="2400" dirty="0">
                          <a:solidFill>
                            <a:srgbClr val="000000"/>
                          </a:solidFill>
                          <a:effectLst/>
                          <a:latin typeface="Comic Sans MS" panose="030F0702030302020204" pitchFamily="66" charset="0"/>
                        </a:rPr>
                        <a:t>8 x 6 x 4	8 x 6 = 48 to multiply this by 4 we can double it and double again.</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2 x 48 = 96 		2 x 96 =192</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The easiest order is 8 x 6 x 4 or 6 x 8 x 4</a:t>
                      </a:r>
                    </a:p>
                  </a:txBody>
                  <a:tcPr anchor="ctr">
                    <a:lnL>
                      <a:noFill/>
                    </a:lnL>
                    <a:lnR>
                      <a:noFill/>
                    </a:lnR>
                    <a:lnT>
                      <a:noFill/>
                    </a:lnT>
                    <a:lnB>
                      <a:noFill/>
                    </a:lnB>
                  </a:tcPr>
                </a:tc>
                <a:extLst>
                  <a:ext uri="{0D108BD9-81ED-4DB2-BD59-A6C34878D82A}">
                    <a16:rowId xmlns:a16="http://schemas.microsoft.com/office/drawing/2014/main" val="2428328527"/>
                  </a:ext>
                </a:extLst>
              </a:tr>
              <a:tr h="395966">
                <a:tc>
                  <a:txBody>
                    <a:bodyPr/>
                    <a:lstStyle/>
                    <a:p>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65450499"/>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2381307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151993811"/>
              </p:ext>
            </p:extLst>
          </p:nvPr>
        </p:nvGraphicFramePr>
        <p:xfrm>
          <a:off x="472440" y="1465593"/>
          <a:ext cx="11063068" cy="192024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Now try  7 x 5 x 8</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Put the numbers into the order which would make them the easiest to multiply and solve the calculation mentally.</a:t>
                      </a:r>
                    </a:p>
                    <a:p>
                      <a:endParaRPr lang="en-GB" sz="2400" dirty="0">
                        <a:solidFill>
                          <a:srgbClr val="000000"/>
                        </a:solidFill>
                        <a:effectLst/>
                        <a:latin typeface="Comic Sans MS" panose="030F0702030302020204" pitchFamily="66" charset="0"/>
                      </a:endParaRP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1047647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E25C8BF5-8D51-4B80-8A94-7D79B4B3869D}"/>
              </a:ext>
            </a:extLst>
          </p:cNvPr>
          <p:cNvGraphicFramePr>
            <a:graphicFrameLocks noGrp="1"/>
          </p:cNvGraphicFramePr>
          <p:nvPr>
            <p:extLst>
              <p:ext uri="{D42A27DB-BD31-4B8C-83A1-F6EECF244321}">
                <p14:modId xmlns:p14="http://schemas.microsoft.com/office/powerpoint/2010/main" val="2286870131"/>
              </p:ext>
            </p:extLst>
          </p:nvPr>
        </p:nvGraphicFramePr>
        <p:xfrm>
          <a:off x="402101" y="1645920"/>
          <a:ext cx="11063068" cy="3383280"/>
        </p:xfrm>
        <a:graphic>
          <a:graphicData uri="http://schemas.openxmlformats.org/drawingml/2006/table">
            <a:tbl>
              <a:tblPr/>
              <a:tblGrid>
                <a:gridCol w="11063068">
                  <a:extLst>
                    <a:ext uri="{9D8B030D-6E8A-4147-A177-3AD203B41FA5}">
                      <a16:colId xmlns:a16="http://schemas.microsoft.com/office/drawing/2014/main" val="2841450702"/>
                    </a:ext>
                  </a:extLst>
                </a:gridCol>
              </a:tblGrid>
              <a:tr h="0">
                <a:tc>
                  <a:txBody>
                    <a:bodyPr/>
                    <a:lstStyle/>
                    <a:p>
                      <a:r>
                        <a:rPr lang="en-GB" sz="2400" dirty="0">
                          <a:solidFill>
                            <a:srgbClr val="000000"/>
                          </a:solidFill>
                          <a:effectLst/>
                          <a:latin typeface="Comic Sans MS" panose="030F0702030302020204" pitchFamily="66" charset="0"/>
                        </a:rPr>
                        <a:t>Now try  7 x 5 x 8</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7 x 5 = 35   35 is difficult to multiply by 8</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8 x 5 = 40 which is tricky to multiply by 7.</a:t>
                      </a:r>
                    </a:p>
                    <a:p>
                      <a:r>
                        <a:rPr lang="en-GB" sz="2400" dirty="0">
                          <a:solidFill>
                            <a:srgbClr val="000000"/>
                          </a:solidFill>
                          <a:effectLst/>
                          <a:latin typeface="Comic Sans MS" panose="030F0702030302020204" pitchFamily="66" charset="0"/>
                        </a:rPr>
                        <a:t> </a:t>
                      </a:r>
                    </a:p>
                    <a:p>
                      <a:r>
                        <a:rPr lang="en-GB" sz="2400" dirty="0">
                          <a:solidFill>
                            <a:srgbClr val="000000"/>
                          </a:solidFill>
                          <a:effectLst/>
                          <a:latin typeface="Comic Sans MS" panose="030F0702030302020204" pitchFamily="66" charset="0"/>
                        </a:rPr>
                        <a:t>However, we can use factoring to help us as 40 is the same as 4 x 10</a:t>
                      </a:r>
                    </a:p>
                    <a:p>
                      <a:endParaRPr lang="en-GB" sz="2400" dirty="0">
                        <a:solidFill>
                          <a:srgbClr val="000000"/>
                        </a:solidFill>
                        <a:effectLst/>
                        <a:latin typeface="Comic Sans MS" panose="030F0702030302020204" pitchFamily="66" charset="0"/>
                      </a:endParaRPr>
                    </a:p>
                    <a:p>
                      <a:r>
                        <a:rPr lang="en-GB" sz="2400" dirty="0">
                          <a:solidFill>
                            <a:srgbClr val="000000"/>
                          </a:solidFill>
                          <a:effectLst/>
                          <a:latin typeface="Comic Sans MS" panose="030F0702030302020204" pitchFamily="66" charset="0"/>
                        </a:rPr>
                        <a:t>This gives us:  7 x 4 x 10 = 28 x 10 = 280</a:t>
                      </a:r>
                    </a:p>
                  </a:txBody>
                  <a:tcPr anchor="ctr">
                    <a:lnL>
                      <a:noFill/>
                    </a:lnL>
                    <a:lnR>
                      <a:noFill/>
                    </a:lnR>
                    <a:lnT>
                      <a:noFill/>
                    </a:lnT>
                    <a:lnB>
                      <a:noFill/>
                    </a:lnB>
                  </a:tcPr>
                </a:tc>
                <a:extLst>
                  <a:ext uri="{0D108BD9-81ED-4DB2-BD59-A6C34878D82A}">
                    <a16:rowId xmlns:a16="http://schemas.microsoft.com/office/drawing/2014/main" val="2428328527"/>
                  </a:ext>
                </a:extLst>
              </a:tr>
            </a:tbl>
          </a:graphicData>
        </a:graphic>
      </p:graphicFrame>
      <p:sp>
        <p:nvSpPr>
          <p:cNvPr id="6" name="Rectangle 5">
            <a:extLst>
              <a:ext uri="{FF2B5EF4-FFF2-40B4-BE49-F238E27FC236}">
                <a16:creationId xmlns:a16="http://schemas.microsoft.com/office/drawing/2014/main" id="{3F08C4EA-EB21-4C68-AD01-00A547FFAF7F}"/>
              </a:ext>
            </a:extLst>
          </p:cNvPr>
          <p:cNvSpPr/>
          <p:nvPr/>
        </p:nvSpPr>
        <p:spPr>
          <a:xfrm>
            <a:off x="0" y="0"/>
            <a:ext cx="9182322" cy="954107"/>
          </a:xfrm>
          <a:prstGeom prst="rect">
            <a:avLst/>
          </a:prstGeom>
        </p:spPr>
        <p:txBody>
          <a:bodyPr wrap="none">
            <a:spAutoFit/>
          </a:bodyPr>
          <a:lstStyle/>
          <a:p>
            <a:r>
              <a:rPr lang="en-GB" sz="2800" dirty="0">
                <a:latin typeface="Comic Sans MS" panose="030F0702030302020204" pitchFamily="66" charset="0"/>
                <a:ea typeface="Times New Roman" panose="02020603050405020304" pitchFamily="18" charset="0"/>
              </a:rPr>
              <a:t>Maths w/c 22</a:t>
            </a:r>
            <a:r>
              <a:rPr lang="en-GB" sz="2800" baseline="30000" dirty="0">
                <a:latin typeface="Comic Sans MS" panose="030F0702030302020204" pitchFamily="66" charset="0"/>
                <a:ea typeface="Times New Roman" panose="02020603050405020304" pitchFamily="18" charset="0"/>
              </a:rPr>
              <a:t>nd</a:t>
            </a:r>
            <a:r>
              <a:rPr lang="en-GB" sz="2800" dirty="0">
                <a:latin typeface="Comic Sans MS" panose="030F0702030302020204" pitchFamily="66" charset="0"/>
                <a:ea typeface="Times New Roman" panose="02020603050405020304" pitchFamily="18" charset="0"/>
              </a:rPr>
              <a:t> June. Lesson 2</a:t>
            </a:r>
          </a:p>
          <a:p>
            <a:r>
              <a:rPr lang="en-GB" sz="2800" dirty="0">
                <a:latin typeface="Comic Sans MS" panose="030F0702030302020204" pitchFamily="66" charset="0"/>
                <a:ea typeface="Times New Roman" panose="02020603050405020304" pitchFamily="18" charset="0"/>
              </a:rPr>
              <a:t>L.O. Multiply numbers together using commutativity</a:t>
            </a:r>
            <a:endParaRPr lang="en-GB" sz="2800" dirty="0">
              <a:latin typeface="Comic Sans MS" panose="030F0702030302020204" pitchFamily="66" charset="0"/>
            </a:endParaRPr>
          </a:p>
        </p:txBody>
      </p:sp>
    </p:spTree>
    <p:extLst>
      <p:ext uri="{BB962C8B-B14F-4D97-AF65-F5344CB8AC3E}">
        <p14:creationId xmlns:p14="http://schemas.microsoft.com/office/powerpoint/2010/main" val="35923146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10217</TotalTime>
  <Words>1648</Words>
  <Application>Microsoft Office PowerPoint</Application>
  <PresentationFormat>Widescreen</PresentationFormat>
  <Paragraphs>211</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2020-06-03T10:41:42Z</dcterms:created>
  <dcterms:modified xsi:type="dcterms:W3CDTF">2020-06-20T11:16:24Z</dcterms:modified>
</cp:coreProperties>
</file>