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handoutMasterIdLst>
    <p:handoutMasterId r:id="rId13"/>
  </p:handoutMasterIdLst>
  <p:sldIdLst>
    <p:sldId id="263" r:id="rId2"/>
    <p:sldId id="264" r:id="rId3"/>
    <p:sldId id="267" r:id="rId4"/>
    <p:sldId id="288" r:id="rId5"/>
    <p:sldId id="286" r:id="rId6"/>
    <p:sldId id="291" r:id="rId7"/>
    <p:sldId id="293" r:id="rId8"/>
    <p:sldId id="295" r:id="rId9"/>
    <p:sldId id="297" r:id="rId10"/>
    <p:sldId id="281" r:id="rId11"/>
    <p:sldId id="282" r:id="rId12"/>
  </p:sldIdLst>
  <p:sldSz cx="9144000" cy="6858000" type="screen4x3"/>
  <p:notesSz cx="6858000" cy="9144000"/>
  <p:embeddedFontLst>
    <p:embeddedFont>
      <p:font typeface="Sassoon Infant Md" panose="02000603050000020003" pitchFamily="2" charset="0"/>
      <p:regular r:id="rId14"/>
    </p:embeddedFont>
    <p:embeddedFont>
      <p:font typeface="Londrina Solid" panose="02000506000000020003" charset="0"/>
      <p:regular r:id="rId15"/>
    </p:embeddedFont>
    <p:embeddedFont>
      <p:font typeface="Sassoon Infant Rg" panose="02000503030000020003" pitchFamily="2" charset="0"/>
      <p:regular r:id="rId16"/>
      <p:bold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BPreplay" panose="02000503000000020004" pitchFamily="2" charset="0"/>
      <p:regular r:id="rId22"/>
      <p:bold r:id="rId23"/>
      <p:italic r:id="rId24"/>
      <p:boldItalic r:id="rId2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4" pos="317" userDrawn="1">
          <p15:clr>
            <a:srgbClr val="A4A3A4"/>
          </p15:clr>
        </p15:guide>
        <p15:guide id="5" orient="horz" pos="3997" userDrawn="1">
          <p15:clr>
            <a:srgbClr val="A4A3A4"/>
          </p15:clr>
        </p15:guide>
        <p15:guide id="6" pos="5443" userDrawn="1">
          <p15:clr>
            <a:srgbClr val="A4A3A4"/>
          </p15:clr>
        </p15:guide>
        <p15:guide id="7" orient="horz" pos="323" userDrawn="1">
          <p15:clr>
            <a:srgbClr val="A4A3A4"/>
          </p15:clr>
        </p15:guide>
        <p15:guide id="8" pos="476" userDrawn="1">
          <p15:clr>
            <a:srgbClr val="A4A3A4"/>
          </p15:clr>
        </p15:guide>
        <p15:guide id="9" orient="horz" pos="459" userDrawn="1">
          <p15:clr>
            <a:srgbClr val="A4A3A4"/>
          </p15:clr>
        </p15:guide>
        <p15:guide id="10" orient="horz" pos="3838" userDrawn="1">
          <p15:clr>
            <a:srgbClr val="A4A3A4"/>
          </p15:clr>
        </p15:guide>
        <p15:guide id="11" pos="528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8CDB"/>
    <a:srgbClr val="B8E1FF"/>
    <a:srgbClr val="C19AB7"/>
    <a:srgbClr val="9C95DC"/>
    <a:srgbClr val="4267AC"/>
    <a:srgbClr val="FA7921"/>
    <a:srgbClr val="9BC53D"/>
    <a:srgbClr val="5BC0EB"/>
    <a:srgbClr val="E55934"/>
    <a:srgbClr val="83BF6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76" autoAdjust="0"/>
    <p:restoredTop sz="94660"/>
  </p:normalViewPr>
  <p:slideViewPr>
    <p:cSldViewPr snapToGrid="0" showGuides="1">
      <p:cViewPr varScale="1">
        <p:scale>
          <a:sx n="73" d="100"/>
          <a:sy n="73" d="100"/>
        </p:scale>
        <p:origin x="726" y="72"/>
      </p:cViewPr>
      <p:guideLst>
        <p:guide orient="horz" pos="2160"/>
        <p:guide pos="2880"/>
        <p:guide pos="317"/>
        <p:guide orient="horz" pos="3997"/>
        <p:guide pos="5443"/>
        <p:guide orient="horz" pos="323"/>
        <p:guide pos="476"/>
        <p:guide orient="horz" pos="459"/>
        <p:guide orient="horz" pos="3838"/>
        <p:guide pos="5284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6" d="100"/>
          <a:sy n="86" d="100"/>
        </p:scale>
        <p:origin x="2928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font" Target="fonts/font5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34F151-63AC-41CE-96F5-7702E930870C}" type="datetimeFigureOut">
              <a:rPr lang="en-GB" smtClean="0"/>
              <a:t>03/05/2020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76B846-B279-40AC-BFF5-DBC4013370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53970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/>
          <p:cNvSpPr/>
          <p:nvPr userDrawn="1"/>
        </p:nvSpPr>
        <p:spPr bwMode="auto">
          <a:xfrm>
            <a:off x="457199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/>
              <a:t> 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6725" y="1122363"/>
            <a:ext cx="8201025" cy="2387600"/>
          </a:xfrm>
        </p:spPr>
        <p:txBody>
          <a:bodyPr anchor="ctr" anchorCtr="1">
            <a:normAutofit/>
          </a:bodyPr>
          <a:lstStyle>
            <a:lvl1pPr algn="ctr">
              <a:defRPr sz="4000">
                <a:latin typeface="Sassoon Infant Md" panose="02000603050000020003" pitchFamily="50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6725" y="3602038"/>
            <a:ext cx="8201025" cy="1655762"/>
          </a:xfrm>
        </p:spPr>
        <p:txBody>
          <a:bodyPr/>
          <a:lstStyle>
            <a:lvl1pPr marL="0" indent="0" algn="ctr">
              <a:buNone/>
              <a:defRPr sz="2400">
                <a:latin typeface="Sassoon Infant Rg" panose="02000503030000020003" pitchFamily="50" charset="0"/>
                <a:ea typeface="Sassoon Infant Rg" panose="02000503030000020003" pitchFamily="50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8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7193" y="6701545"/>
            <a:ext cx="584807" cy="84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37040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 userDrawn="1"/>
        </p:nvSpPr>
        <p:spPr bwMode="auto">
          <a:xfrm>
            <a:off x="457199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/>
              <a:t>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8" y="485773"/>
            <a:ext cx="8220075" cy="1595581"/>
          </a:xfrm>
        </p:spPr>
        <p:txBody>
          <a:bodyPr>
            <a:normAutofit/>
          </a:bodyPr>
          <a:lstStyle>
            <a:lvl1pPr>
              <a:defRPr sz="4000" b="1">
                <a:latin typeface="Sassoon Infant Md" panose="02000603050000020003" pitchFamily="50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7" y="2153354"/>
            <a:ext cx="8220075" cy="4242683"/>
          </a:xfrm>
        </p:spPr>
        <p:txBody>
          <a:bodyPr/>
          <a:lstStyle>
            <a:lvl1pPr>
              <a:defRPr sz="1800">
                <a:latin typeface="Sassoon Infant Rg" panose="02000503030000020003" pitchFamily="50" charset="0"/>
                <a:ea typeface="Sassoon Infant Rg" panose="02000503030000020003" pitchFamily="50" charset="0"/>
              </a:defRPr>
            </a:lvl1pPr>
            <a:lvl2pPr>
              <a:defRPr sz="1600">
                <a:latin typeface="Sassoon Infant Rg" panose="02000503030000020003" pitchFamily="50" charset="0"/>
                <a:ea typeface="Sassoon Infant Rg" panose="02000503030000020003" pitchFamily="50" charset="0"/>
              </a:defRPr>
            </a:lvl2pPr>
            <a:lvl3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3pPr>
            <a:lvl4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4pPr>
            <a:lvl5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0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7193" y="6701545"/>
            <a:ext cx="584807" cy="84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10794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im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6249" y="549275"/>
            <a:ext cx="8181975" cy="1325563"/>
          </a:xfrm>
          <a:noFill/>
          <a:ln>
            <a:noFill/>
          </a:ln>
        </p:spPr>
        <p:txBody>
          <a:bodyPr>
            <a:normAutofit/>
          </a:bodyPr>
          <a:lstStyle>
            <a:lvl1pPr>
              <a:defRPr sz="4000" b="1">
                <a:latin typeface="Sassoon Infant Md" panose="02000603050000020003" pitchFamily="50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1012" y="2014537"/>
            <a:ext cx="8181975" cy="4351338"/>
          </a:xfrm>
          <a:noFill/>
          <a:ln>
            <a:noFill/>
          </a:ln>
        </p:spPr>
        <p:txBody>
          <a:bodyPr/>
          <a:lstStyle>
            <a:lvl1pPr>
              <a:defRPr sz="1800">
                <a:latin typeface="Sassoon Infant Rg" panose="02000503030000020003" pitchFamily="50" charset="0"/>
                <a:ea typeface="Sassoon Infant Rg" panose="02000503030000020003" pitchFamily="50" charset="0"/>
              </a:defRPr>
            </a:lvl1pPr>
            <a:lvl2pPr>
              <a:defRPr sz="1600">
                <a:latin typeface="Sassoon Infant Rg" panose="02000503030000020003" pitchFamily="50" charset="0"/>
                <a:ea typeface="Sassoon Infant Rg" panose="02000503030000020003" pitchFamily="50" charset="0"/>
              </a:defRPr>
            </a:lvl2pPr>
            <a:lvl3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3pPr>
            <a:lvl4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4pPr>
            <a:lvl5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5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3437" y="6700730"/>
            <a:ext cx="584807" cy="84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57523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nit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750" y="2359034"/>
            <a:ext cx="8064500" cy="655294"/>
          </a:xfrm>
          <a:noFill/>
          <a:ln>
            <a:noFill/>
          </a:ln>
        </p:spPr>
        <p:txBody>
          <a:bodyPr>
            <a:noAutofit/>
          </a:bodyPr>
          <a:lstStyle>
            <a:lvl1pPr algn="ctr">
              <a:defRPr sz="6600" b="1">
                <a:solidFill>
                  <a:schemeClr val="bg1"/>
                </a:solidFill>
                <a:latin typeface="BPreplay" panose="02000503000000020004" pitchFamily="50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/>
          </p:nvPr>
        </p:nvSpPr>
        <p:spPr>
          <a:xfrm>
            <a:off x="1654969" y="3199950"/>
            <a:ext cx="5834062" cy="543989"/>
          </a:xfrm>
          <a:noFill/>
          <a:ln>
            <a:noFill/>
          </a:ln>
        </p:spPr>
        <p:txBody>
          <a:bodyPr anchor="ctr" anchorCtr="1">
            <a:noAutofit/>
          </a:bodyPr>
          <a:lstStyle>
            <a:lvl1pPr marL="0" indent="0" algn="ctr">
              <a:buNone/>
              <a:defRPr sz="2800">
                <a:solidFill>
                  <a:schemeClr val="bg1"/>
                </a:solidFill>
                <a:latin typeface="BPreplay" panose="02000503000000020004" pitchFamily="50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63648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14729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3437" y="6700730"/>
            <a:ext cx="584807" cy="84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1973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9745" y="695325"/>
            <a:ext cx="8164510" cy="1150938"/>
          </a:xfrm>
          <a:prstGeom prst="roundRect">
            <a:avLst>
              <a:gd name="adj" fmla="val 9641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 anchorCtr="1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745" y="1957386"/>
            <a:ext cx="8164510" cy="4387851"/>
          </a:xfrm>
          <a:prstGeom prst="roundRect">
            <a:avLst>
              <a:gd name="adj" fmla="val 2585"/>
            </a:avLst>
          </a:prstGeom>
          <a:noFill/>
          <a:ln w="25400">
            <a:noFill/>
          </a:ln>
        </p:spPr>
        <p:txBody>
          <a:bodyPr vert="horz" lIns="252000" tIns="252000" rIns="252000" bIns="25200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389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rgbClr val="1C1C1C"/>
          </a:solidFill>
          <a:latin typeface="Sassoon Infant Md" panose="02000603050000020003" pitchFamily="50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rgbClr val="1C1C1C"/>
          </a:solidFill>
          <a:latin typeface="Sassoon Infant Rg" panose="02000503030000020003" pitchFamily="50" charset="0"/>
          <a:ea typeface="Sassoon Infant Rg" panose="02000503030000020003" pitchFamily="50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1C1C1C"/>
          </a:solidFill>
          <a:latin typeface="Sassoon Infant Rg" panose="02000503030000020003" pitchFamily="50" charset="0"/>
          <a:ea typeface="Sassoon Infant Rg" panose="02000503030000020003" pitchFamily="50" charset="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Sassoon Infant Rg" panose="02000503030000020003" pitchFamily="50" charset="0"/>
          <a:ea typeface="Sassoon Infant Rg" panose="02000503030000020003" pitchFamily="50" charset="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Sassoon Infant Rg" panose="02000503030000020003" pitchFamily="50" charset="0"/>
          <a:ea typeface="Sassoon Infant Rg" panose="02000503030000020003" pitchFamily="50" charset="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Sassoon Infant Rg" panose="02000503030000020003" pitchFamily="50" charset="0"/>
          <a:ea typeface="Sassoon Infant Rg" panose="02000503030000020003" pitchFamily="50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hyperlink" Target="http://www.bbc.co.uk/education/clips/zy2qxnb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ounded Rectangle 24"/>
          <p:cNvSpPr/>
          <p:nvPr/>
        </p:nvSpPr>
        <p:spPr bwMode="auto">
          <a:xfrm>
            <a:off x="503239" y="2930434"/>
            <a:ext cx="8137524" cy="3414803"/>
          </a:xfrm>
          <a:prstGeom prst="roundRect">
            <a:avLst>
              <a:gd name="adj" fmla="val 6409"/>
            </a:avLst>
          </a:prstGeom>
          <a:solidFill>
            <a:srgbClr val="FFF9E7"/>
          </a:solidFill>
          <a:ln w="25400" cap="rnd">
            <a:solidFill>
              <a:srgbClr val="FEF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/>
              <a:t> </a:t>
            </a:r>
          </a:p>
        </p:txBody>
      </p:sp>
      <p:sp>
        <p:nvSpPr>
          <p:cNvPr id="24" name="Rounded Rectangle 23"/>
          <p:cNvSpPr/>
          <p:nvPr/>
        </p:nvSpPr>
        <p:spPr bwMode="auto">
          <a:xfrm>
            <a:off x="503239" y="512763"/>
            <a:ext cx="8137524" cy="2193019"/>
          </a:xfrm>
          <a:prstGeom prst="roundRect">
            <a:avLst>
              <a:gd name="adj" fmla="val 6409"/>
            </a:avLst>
          </a:prstGeom>
          <a:solidFill>
            <a:srgbClr val="FFF9E7"/>
          </a:solidFill>
          <a:ln w="25400" cap="rnd">
            <a:solidFill>
              <a:srgbClr val="FEF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/>
              <a:t> 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628650" y="3071286"/>
            <a:ext cx="7886700" cy="540000"/>
          </a:xfrm>
          <a:prstGeom prst="rect">
            <a:avLst/>
          </a:prstGeom>
        </p:spPr>
        <p:txBody>
          <a:bodyPr lIns="0" tIns="0" rIns="0" bIns="0"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Sassoon Infant Md" panose="02000603050000020003" pitchFamily="50" charset="0"/>
                <a:ea typeface="+mj-ea"/>
                <a:cs typeface="+mj-cs"/>
              </a:defRPr>
            </a:lvl1pPr>
          </a:lstStyle>
          <a:p>
            <a:r>
              <a:rPr lang="en-US" sz="3600" dirty="0"/>
              <a:t>Success Criteria</a:t>
            </a: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628648" y="734785"/>
            <a:ext cx="7886700" cy="540000"/>
          </a:xfrm>
          <a:prstGeom prst="rect">
            <a:avLst/>
          </a:prstGeom>
        </p:spPr>
        <p:txBody>
          <a:bodyPr lIns="0" tIns="0" rIns="0" bIns="0"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Sassoon Infant Md" panose="02000603050000020003" pitchFamily="50" charset="0"/>
                <a:ea typeface="+mj-ea"/>
                <a:cs typeface="+mj-cs"/>
              </a:defRPr>
            </a:lvl1pPr>
          </a:lstStyle>
          <a:p>
            <a:r>
              <a:rPr lang="en-US" sz="3600" dirty="0"/>
              <a:t>Aim</a:t>
            </a:r>
          </a:p>
        </p:txBody>
      </p:sp>
      <p:sp>
        <p:nvSpPr>
          <p:cNvPr id="16" name="Content Placeholder 15"/>
          <p:cNvSpPr>
            <a:spLocks noGrp="1"/>
          </p:cNvSpPr>
          <p:nvPr>
            <p:ph idx="1"/>
          </p:nvPr>
        </p:nvSpPr>
        <p:spPr>
          <a:xfrm>
            <a:off x="628650" y="1127760"/>
            <a:ext cx="7886700" cy="1409700"/>
          </a:xfrm>
        </p:spPr>
        <p:txBody>
          <a:bodyPr>
            <a:normAutofit/>
          </a:bodyPr>
          <a:lstStyle/>
          <a:p>
            <a:r>
              <a:rPr lang="en-US" altLang="zh-CN" dirty="0">
                <a:latin typeface="+mn-lt"/>
              </a:rPr>
              <a:t>I can investigate which electrical conductors make a bulb shine brightest.</a:t>
            </a:r>
          </a:p>
        </p:txBody>
      </p:sp>
      <p:sp>
        <p:nvSpPr>
          <p:cNvPr id="20" name="Content Placeholder 15"/>
          <p:cNvSpPr txBox="1">
            <a:spLocks/>
          </p:cNvSpPr>
          <p:nvPr/>
        </p:nvSpPr>
        <p:spPr>
          <a:xfrm>
            <a:off x="628650" y="3466803"/>
            <a:ext cx="7886700" cy="1409700"/>
          </a:xfrm>
          <a:prstGeom prst="rect">
            <a:avLst/>
          </a:prstGeom>
          <a:noFill/>
          <a:ln w="25400">
            <a:noFill/>
          </a:ln>
        </p:spPr>
        <p:txBody>
          <a:bodyPr vert="horz" lIns="180000" tIns="252000" rIns="252000" bIns="180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dirty="0">
                <a:latin typeface="+mn-lt"/>
                <a:cs typeface="Sassoon Infant Rg" panose="02000503030000020003" pitchFamily="50" charset="0"/>
                <a:sym typeface="Sassoon Infant Rg" panose="02000503030000020003" pitchFamily="50" charset="0"/>
              </a:rPr>
              <a:t>I can identify electrical conductors and insulators.</a:t>
            </a:r>
          </a:p>
          <a:p>
            <a:r>
              <a:rPr lang="en-US" altLang="en-US" dirty="0">
                <a:latin typeface="+mn-lt"/>
                <a:cs typeface="Sassoon Infant Rg" panose="02000503030000020003" pitchFamily="50" charset="0"/>
                <a:sym typeface="Sassoon Infant Rg" panose="02000503030000020003" pitchFamily="50" charset="0"/>
              </a:rPr>
              <a:t>I can explain that some materials are better conductors than others.</a:t>
            </a:r>
          </a:p>
          <a:p>
            <a:r>
              <a:rPr lang="en-US" altLang="en-US" dirty="0">
                <a:latin typeface="+mn-lt"/>
                <a:cs typeface="Sassoon Infant Rg" panose="02000503030000020003" pitchFamily="50" charset="0"/>
                <a:sym typeface="Sassoon Infant Rg" panose="02000503030000020003" pitchFamily="50" charset="0"/>
              </a:rPr>
              <a:t>I can plan and carry out an investigation to find the best electrical conductor.</a:t>
            </a:r>
          </a:p>
        </p:txBody>
      </p:sp>
    </p:spTree>
    <p:extLst>
      <p:ext uri="{BB962C8B-B14F-4D97-AF65-F5344CB8AC3E}">
        <p14:creationId xmlns:p14="http://schemas.microsoft.com/office/powerpoint/2010/main" val="447285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198" y="266698"/>
            <a:ext cx="8220075" cy="1595581"/>
          </a:xfrm>
        </p:spPr>
        <p:txBody>
          <a:bodyPr/>
          <a:lstStyle/>
          <a:p>
            <a:r>
              <a:rPr lang="en-GB" b="0" dirty="0">
                <a:latin typeface="Sassoon Infant Rg" panose="02000503030000020003" pitchFamily="50" charset="0"/>
                <a:ea typeface="Sassoon Infant Rg" panose="02000503030000020003" pitchFamily="50" charset="0"/>
              </a:rPr>
              <a:t>Conductors and Resistance</a:t>
            </a:r>
          </a:p>
        </p:txBody>
      </p:sp>
      <p:sp>
        <p:nvSpPr>
          <p:cNvPr id="3" name="Rectangle 2"/>
          <p:cNvSpPr/>
          <p:nvPr/>
        </p:nvSpPr>
        <p:spPr>
          <a:xfrm>
            <a:off x="755651" y="1438275"/>
            <a:ext cx="3502024" cy="371475"/>
          </a:xfrm>
          <a:prstGeom prst="rect">
            <a:avLst/>
          </a:prstGeom>
          <a:solidFill>
            <a:srgbClr val="C19AB7"/>
          </a:solidFill>
          <a:ln>
            <a:solidFill>
              <a:srgbClr val="C19A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600" dirty="0"/>
              <a:t>These items are all electrical conductors. </a:t>
            </a:r>
          </a:p>
        </p:txBody>
      </p:sp>
      <p:sp>
        <p:nvSpPr>
          <p:cNvPr id="5" name="Rectangle 4"/>
          <p:cNvSpPr/>
          <p:nvPr/>
        </p:nvSpPr>
        <p:spPr>
          <a:xfrm>
            <a:off x="755650" y="1809750"/>
            <a:ext cx="3502025" cy="4181475"/>
          </a:xfrm>
          <a:prstGeom prst="rect">
            <a:avLst/>
          </a:prstGeom>
          <a:solidFill>
            <a:srgbClr val="9C95DC"/>
          </a:solidFill>
          <a:ln>
            <a:solidFill>
              <a:srgbClr val="9C95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/>
        </p:nvSpPr>
        <p:spPr>
          <a:xfrm>
            <a:off x="4414685" y="1438275"/>
            <a:ext cx="3973666" cy="4552950"/>
          </a:xfrm>
          <a:prstGeom prst="rect">
            <a:avLst/>
          </a:prstGeom>
          <a:solidFill>
            <a:srgbClr val="4267AC"/>
          </a:solidFill>
          <a:ln>
            <a:solidFill>
              <a:srgbClr val="4267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600" dirty="0"/>
              <a:t>Some conductors make it easier for electricity to pass through them than others.</a:t>
            </a:r>
          </a:p>
          <a:p>
            <a:r>
              <a:rPr lang="en-GB" sz="1600" dirty="0"/>
              <a:t>All materials have some electrical resistance. </a:t>
            </a:r>
          </a:p>
          <a:p>
            <a:endParaRPr lang="en-GB" sz="1600" dirty="0"/>
          </a:p>
          <a:p>
            <a:r>
              <a:rPr lang="en-GB" sz="1600" dirty="0"/>
              <a:t>Resistance is the opposition to the flow of electricity through a material.</a:t>
            </a:r>
          </a:p>
          <a:p>
            <a:r>
              <a:rPr lang="en-GB" sz="1600" dirty="0"/>
              <a:t>Electrical insulators have a very high resistance and it is very hard for electricity to travel through these objects.</a:t>
            </a:r>
          </a:p>
          <a:p>
            <a:endParaRPr lang="en-GB" sz="1600" dirty="0"/>
          </a:p>
          <a:p>
            <a:r>
              <a:rPr lang="en-GB" sz="1600" dirty="0"/>
              <a:t>Electrical conductors have very low resistance and it is very easy for electricity to pass through them.</a:t>
            </a:r>
          </a:p>
          <a:p>
            <a:endParaRPr lang="en-GB" sz="1600" dirty="0"/>
          </a:p>
          <a:p>
            <a:r>
              <a:rPr lang="en-GB" sz="1600" dirty="0"/>
              <a:t>Different conductors have different levels of resistance, so even through they can all conduct electricity, some allow electricity to flow through easier than others.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D754AF3-362C-47F9-9CA9-3A8F1BFA27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649" y="2052868"/>
            <a:ext cx="3328704" cy="3938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4131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0" dirty="0">
                <a:latin typeface="Sassoon Infant Rg" panose="02000503030000020003" pitchFamily="50" charset="0"/>
                <a:ea typeface="Sassoon Infant Rg" panose="02000503030000020003" pitchFamily="50" charset="0"/>
              </a:rPr>
              <a:t>Football Floodlights</a:t>
            </a:r>
          </a:p>
        </p:txBody>
      </p:sp>
      <p:sp>
        <p:nvSpPr>
          <p:cNvPr id="2" name="Rounded Rectangle 1"/>
          <p:cNvSpPr/>
          <p:nvPr/>
        </p:nvSpPr>
        <p:spPr>
          <a:xfrm>
            <a:off x="755650" y="1828801"/>
            <a:ext cx="3540125" cy="3810000"/>
          </a:xfrm>
          <a:prstGeom prst="roundRect">
            <a:avLst>
              <a:gd name="adj" fmla="val 6933"/>
            </a:avLst>
          </a:prstGeom>
          <a:solidFill>
            <a:srgbClr val="9C95DC"/>
          </a:solidFill>
          <a:ln>
            <a:solidFill>
              <a:srgbClr val="9C95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/>
              <a:t>A football team need new floodlights to illuminate their football pitch for evening games. </a:t>
            </a:r>
          </a:p>
          <a:p>
            <a:endParaRPr lang="en-GB" dirty="0"/>
          </a:p>
          <a:p>
            <a:r>
              <a:rPr lang="en-GB" dirty="0"/>
              <a:t>They need to find the best conductors for the circuits in their lights, so that the bulbs in the lights shine as brightly as possible. </a:t>
            </a:r>
          </a:p>
          <a:p>
            <a:endParaRPr lang="en-GB" dirty="0"/>
          </a:p>
          <a:p>
            <a:r>
              <a:rPr lang="en-GB" dirty="0"/>
              <a:t>They want you to investigate the best electrical conductors, and present your recommendation for which material they should use. 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4429125" y="1828801"/>
            <a:ext cx="3959225" cy="3810000"/>
          </a:xfrm>
          <a:prstGeom prst="roundRect">
            <a:avLst>
              <a:gd name="adj" fmla="val 5667"/>
            </a:avLst>
          </a:prstGeom>
          <a:solidFill>
            <a:srgbClr val="4267AC"/>
          </a:solidFill>
          <a:ln>
            <a:solidFill>
              <a:srgbClr val="4267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4143B7-349A-46E4-A0CA-62A4F84744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2344" y="1962759"/>
            <a:ext cx="3712786" cy="3542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7962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61961" y="736478"/>
            <a:ext cx="8220075" cy="990227"/>
          </a:xfrm>
        </p:spPr>
        <p:txBody>
          <a:bodyPr>
            <a:noAutofit/>
          </a:bodyPr>
          <a:lstStyle/>
          <a:p>
            <a:pPr algn="ctr"/>
            <a:r>
              <a:rPr lang="en-GB" b="0" dirty="0">
                <a:latin typeface="+mn-lt"/>
              </a:rPr>
              <a:t>Electrical Conductors </a:t>
            </a:r>
            <a:br>
              <a:rPr lang="en-GB" b="0" dirty="0">
                <a:latin typeface="+mn-lt"/>
              </a:rPr>
            </a:br>
            <a:r>
              <a:rPr lang="en-GB" b="0" dirty="0">
                <a:latin typeface="+mn-lt"/>
              </a:rPr>
              <a:t>and Insulators</a:t>
            </a:r>
          </a:p>
        </p:txBody>
      </p:sp>
      <p:pic>
        <p:nvPicPr>
          <p:cNvPr id="4" name="Whole Class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0751" y="612000"/>
            <a:ext cx="1238498" cy="864000"/>
          </a:xfrm>
          <a:prstGeom prst="rect">
            <a:avLst/>
          </a:prstGeom>
        </p:spPr>
      </p:pic>
      <p:sp>
        <p:nvSpPr>
          <p:cNvPr id="2" name="Rounded Rectangle 1"/>
          <p:cNvSpPr/>
          <p:nvPr/>
        </p:nvSpPr>
        <p:spPr>
          <a:xfrm>
            <a:off x="755650" y="1777051"/>
            <a:ext cx="7632700" cy="1628260"/>
          </a:xfrm>
          <a:prstGeom prst="roundRect">
            <a:avLst>
              <a:gd name="adj" fmla="val 9062"/>
            </a:avLst>
          </a:prstGeom>
          <a:solidFill>
            <a:srgbClr val="9C95DC"/>
          </a:solidFill>
          <a:ln>
            <a:solidFill>
              <a:srgbClr val="9C95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bg1"/>
                </a:solidFill>
              </a:rPr>
              <a:t>Electricity can travel easily through </a:t>
            </a:r>
            <a:r>
              <a:rPr lang="en-GB" sz="2000" dirty="0">
                <a:solidFill>
                  <a:schemeClr val="tx1"/>
                </a:solidFill>
                <a:latin typeface="Londrina Solid" panose="02000506000000020003" pitchFamily="50" charset="0"/>
              </a:rPr>
              <a:t>electrical conductors</a:t>
            </a:r>
            <a:r>
              <a:rPr lang="en-GB" sz="2000" dirty="0">
                <a:solidFill>
                  <a:schemeClr val="bg1"/>
                </a:solidFill>
              </a:rPr>
              <a:t>, </a:t>
            </a:r>
          </a:p>
          <a:p>
            <a:pPr algn="ctr"/>
            <a:r>
              <a:rPr lang="en-GB" sz="2000" dirty="0">
                <a:solidFill>
                  <a:schemeClr val="bg1"/>
                </a:solidFill>
              </a:rPr>
              <a:t>but some materials do not let electricity pass through them. </a:t>
            </a:r>
          </a:p>
          <a:p>
            <a:pPr algn="ctr"/>
            <a:r>
              <a:rPr lang="en-GB" sz="2000" dirty="0">
                <a:solidFill>
                  <a:schemeClr val="bg1"/>
                </a:solidFill>
              </a:rPr>
              <a:t>These are known as </a:t>
            </a:r>
            <a:r>
              <a:rPr lang="en-GB" sz="2000" dirty="0">
                <a:solidFill>
                  <a:schemeClr val="tx1"/>
                </a:solidFill>
                <a:latin typeface="Londrina Solid" panose="02000506000000020003" pitchFamily="50" charset="0"/>
              </a:rPr>
              <a:t>electrical insulators</a:t>
            </a:r>
            <a:r>
              <a:rPr lang="en-GB" sz="20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800474" y="3516923"/>
            <a:ext cx="4587875" cy="2575902"/>
          </a:xfrm>
          <a:prstGeom prst="roundRect">
            <a:avLst>
              <a:gd name="adj" fmla="val 6208"/>
            </a:avLst>
          </a:prstGeom>
          <a:solidFill>
            <a:srgbClr val="4267AC"/>
          </a:solidFill>
          <a:ln>
            <a:solidFill>
              <a:srgbClr val="4267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ounded Rectangle 9"/>
          <p:cNvSpPr/>
          <p:nvPr/>
        </p:nvSpPr>
        <p:spPr>
          <a:xfrm>
            <a:off x="755650" y="3516923"/>
            <a:ext cx="2940050" cy="2575902"/>
          </a:xfrm>
          <a:prstGeom prst="roundRect">
            <a:avLst>
              <a:gd name="adj" fmla="val 5574"/>
            </a:avLst>
          </a:prstGeom>
          <a:solidFill>
            <a:srgbClr val="C19AB7"/>
          </a:solidFill>
          <a:ln>
            <a:solidFill>
              <a:srgbClr val="C19A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Watch this clip to see some materials that are </a:t>
            </a:r>
          </a:p>
          <a:p>
            <a:pPr algn="ctr"/>
            <a:r>
              <a:rPr lang="en-GB" dirty="0">
                <a:solidFill>
                  <a:schemeClr val="bg1"/>
                </a:solidFill>
              </a:rPr>
              <a:t>electrical conductors or insulators.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EE0889D-A500-44F5-AED8-BC37D8DEC2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0884" y="3625196"/>
            <a:ext cx="4249280" cy="2359356"/>
          </a:xfrm>
          <a:prstGeom prst="rect">
            <a:avLst/>
          </a:prstGeom>
        </p:spPr>
      </p:pic>
      <p:pic>
        <p:nvPicPr>
          <p:cNvPr id="8" name="Picture 7">
            <a:hlinkClick r:id="rId4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8092" y="4269236"/>
            <a:ext cx="1074865" cy="1074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2372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5"/>
          <p:cNvSpPr>
            <a:spLocks noGrp="1"/>
          </p:cNvSpPr>
          <p:nvPr>
            <p:ph type="title"/>
          </p:nvPr>
        </p:nvSpPr>
        <p:spPr>
          <a:xfrm>
            <a:off x="457198" y="485773"/>
            <a:ext cx="8220075" cy="1595581"/>
          </a:xfrm>
        </p:spPr>
        <p:txBody>
          <a:bodyPr>
            <a:noAutofit/>
          </a:bodyPr>
          <a:lstStyle/>
          <a:p>
            <a:pPr algn="ctr"/>
            <a:r>
              <a:rPr lang="en-GB" b="0" dirty="0">
                <a:latin typeface="+mn-lt"/>
              </a:rPr>
              <a:t>Electrical Conductors </a:t>
            </a:r>
            <a:br>
              <a:rPr lang="en-GB" b="0" dirty="0">
                <a:latin typeface="+mn-lt"/>
              </a:rPr>
            </a:br>
            <a:r>
              <a:rPr lang="en-GB" b="0" dirty="0">
                <a:latin typeface="+mn-lt"/>
              </a:rPr>
              <a:t>and Insulators</a:t>
            </a:r>
          </a:p>
        </p:txBody>
      </p:sp>
      <p:pic>
        <p:nvPicPr>
          <p:cNvPr id="5" name="Whole Class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0751" y="612000"/>
            <a:ext cx="1238498" cy="864000"/>
          </a:xfrm>
          <a:prstGeom prst="rect">
            <a:avLst/>
          </a:prstGeom>
        </p:spPr>
      </p:pic>
      <p:sp>
        <p:nvSpPr>
          <p:cNvPr id="2" name="Rounded Rectangle 1"/>
          <p:cNvSpPr/>
          <p:nvPr/>
        </p:nvSpPr>
        <p:spPr>
          <a:xfrm>
            <a:off x="755649" y="1949450"/>
            <a:ext cx="4016375" cy="1374775"/>
          </a:xfrm>
          <a:prstGeom prst="roundRect">
            <a:avLst>
              <a:gd name="adj" fmla="val 4050"/>
            </a:avLst>
          </a:prstGeom>
          <a:solidFill>
            <a:srgbClr val="9C95DC"/>
          </a:solidFill>
          <a:ln>
            <a:solidFill>
              <a:srgbClr val="9C95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We know that metals are electrical conductors, but which other materials conduct electricity? 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55649" y="3429000"/>
            <a:ext cx="4016374" cy="2663825"/>
          </a:xfrm>
          <a:prstGeom prst="roundRect">
            <a:avLst>
              <a:gd name="adj" fmla="val 2654"/>
            </a:avLst>
          </a:prstGeom>
          <a:solidFill>
            <a:srgbClr val="4267AC"/>
          </a:solidFill>
          <a:ln>
            <a:solidFill>
              <a:srgbClr val="4267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/>
              <a:t>You are going to play a game to identify electrical conductors and insulators.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Look at each material and decide if it is an electrical conductor or insulator.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Shout out CONDUCTOR or INSULATOR for each slide!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How many did you get correct? </a:t>
            </a:r>
            <a:r>
              <a:rPr lang="en-GB" dirty="0" smtClean="0">
                <a:sym typeface="Wingdings" panose="05000000000000000000" pitchFamily="2" charset="2"/>
              </a:rPr>
              <a:t></a:t>
            </a:r>
            <a:endParaRPr lang="en-GB" dirty="0"/>
          </a:p>
        </p:txBody>
      </p:sp>
      <p:sp>
        <p:nvSpPr>
          <p:cNvPr id="9" name="Rounded Rectangle 8"/>
          <p:cNvSpPr/>
          <p:nvPr/>
        </p:nvSpPr>
        <p:spPr>
          <a:xfrm>
            <a:off x="4895850" y="1949450"/>
            <a:ext cx="3473450" cy="4143375"/>
          </a:xfrm>
          <a:prstGeom prst="roundRect">
            <a:avLst>
              <a:gd name="adj" fmla="val 1980"/>
            </a:avLst>
          </a:prstGeom>
          <a:solidFill>
            <a:srgbClr val="B8E1FF"/>
          </a:solidFill>
          <a:ln>
            <a:solidFill>
              <a:srgbClr val="B8E1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0593E15-52FF-4F4F-AEB0-E2B147A1CD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0475" y="2207581"/>
            <a:ext cx="3084843" cy="3822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060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5"/>
          <p:cNvSpPr>
            <a:spLocks noGrp="1"/>
          </p:cNvSpPr>
          <p:nvPr>
            <p:ph type="title"/>
          </p:nvPr>
        </p:nvSpPr>
        <p:spPr>
          <a:xfrm>
            <a:off x="457198" y="485773"/>
            <a:ext cx="8220075" cy="1595581"/>
          </a:xfrm>
        </p:spPr>
        <p:txBody>
          <a:bodyPr>
            <a:noAutofit/>
          </a:bodyPr>
          <a:lstStyle/>
          <a:p>
            <a:pPr algn="ctr"/>
            <a:r>
              <a:rPr lang="en-GB" b="0" dirty="0">
                <a:latin typeface="+mn-lt"/>
              </a:rPr>
              <a:t>Electrical Conductors </a:t>
            </a:r>
            <a:br>
              <a:rPr lang="en-GB" b="0" dirty="0">
                <a:latin typeface="+mn-lt"/>
              </a:rPr>
            </a:br>
            <a:r>
              <a:rPr lang="en-GB" b="0" dirty="0">
                <a:latin typeface="+mn-lt"/>
              </a:rPr>
              <a:t>and Insulators</a:t>
            </a:r>
          </a:p>
        </p:txBody>
      </p:sp>
      <p:pic>
        <p:nvPicPr>
          <p:cNvPr id="5" name="Whole Class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0751" y="612000"/>
            <a:ext cx="1238498" cy="864000"/>
          </a:xfrm>
          <a:prstGeom prst="rect">
            <a:avLst/>
          </a:prstGeom>
        </p:spPr>
      </p:pic>
      <p:sp>
        <p:nvSpPr>
          <p:cNvPr id="2" name="Rounded Rectangle 1"/>
          <p:cNvSpPr/>
          <p:nvPr/>
        </p:nvSpPr>
        <p:spPr>
          <a:xfrm>
            <a:off x="755650" y="1981200"/>
            <a:ext cx="7632700" cy="4111625"/>
          </a:xfrm>
          <a:prstGeom prst="roundRect">
            <a:avLst>
              <a:gd name="adj" fmla="val 4389"/>
            </a:avLst>
          </a:prstGeom>
          <a:solidFill>
            <a:srgbClr val="4267AC"/>
          </a:solidFill>
          <a:ln>
            <a:solidFill>
              <a:srgbClr val="4267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750885" y="1972333"/>
            <a:ext cx="7632700" cy="109021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  <a:latin typeface="Londrina Solid" panose="02000506000000020003" pitchFamily="50" charset="0"/>
              </a:rPr>
              <a:t>Tap water</a:t>
            </a:r>
          </a:p>
        </p:txBody>
      </p:sp>
      <p:sp>
        <p:nvSpPr>
          <p:cNvPr id="3" name="Rectangle 2"/>
          <p:cNvSpPr/>
          <p:nvPr/>
        </p:nvSpPr>
        <p:spPr>
          <a:xfrm>
            <a:off x="933450" y="2676525"/>
            <a:ext cx="7248525" cy="3228975"/>
          </a:xfrm>
          <a:prstGeom prst="rect">
            <a:avLst/>
          </a:prstGeom>
          <a:solidFill>
            <a:srgbClr val="B8E1FF"/>
          </a:solidFill>
          <a:ln>
            <a:solidFill>
              <a:srgbClr val="B8E1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ED5E1C3-32E8-47FE-843C-713C658294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3397" y="2785169"/>
            <a:ext cx="2097206" cy="301168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33450" y="3567914"/>
            <a:ext cx="7248525" cy="1107996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Londrina Solid" panose="02000506000000020003" pitchFamily="50" charset="0"/>
              </a:rPr>
              <a:t>Electrical Conductor</a:t>
            </a:r>
          </a:p>
        </p:txBody>
      </p:sp>
    </p:spTree>
    <p:extLst>
      <p:ext uri="{BB962C8B-B14F-4D97-AF65-F5344CB8AC3E}">
        <p14:creationId xmlns:p14="http://schemas.microsoft.com/office/powerpoint/2010/main" val="2178071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5"/>
          <p:cNvSpPr>
            <a:spLocks noGrp="1"/>
          </p:cNvSpPr>
          <p:nvPr>
            <p:ph type="title"/>
          </p:nvPr>
        </p:nvSpPr>
        <p:spPr>
          <a:xfrm>
            <a:off x="457198" y="485773"/>
            <a:ext cx="8220075" cy="1595581"/>
          </a:xfrm>
        </p:spPr>
        <p:txBody>
          <a:bodyPr>
            <a:noAutofit/>
          </a:bodyPr>
          <a:lstStyle/>
          <a:p>
            <a:pPr algn="ctr"/>
            <a:r>
              <a:rPr lang="en-GB" b="0" dirty="0">
                <a:latin typeface="+mn-lt"/>
              </a:rPr>
              <a:t>Electrical Conductors </a:t>
            </a:r>
            <a:br>
              <a:rPr lang="en-GB" b="0" dirty="0">
                <a:latin typeface="+mn-lt"/>
              </a:rPr>
            </a:br>
            <a:r>
              <a:rPr lang="en-GB" b="0" dirty="0">
                <a:latin typeface="+mn-lt"/>
              </a:rPr>
              <a:t>and Insulators</a:t>
            </a:r>
          </a:p>
        </p:txBody>
      </p:sp>
      <p:pic>
        <p:nvPicPr>
          <p:cNvPr id="5" name="Whole Class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0751" y="612000"/>
            <a:ext cx="1238498" cy="864000"/>
          </a:xfrm>
          <a:prstGeom prst="rect">
            <a:avLst/>
          </a:prstGeom>
          <a:ln>
            <a:solidFill>
              <a:srgbClr val="C19AB7"/>
            </a:solidFill>
          </a:ln>
        </p:spPr>
      </p:pic>
      <p:sp>
        <p:nvSpPr>
          <p:cNvPr id="2" name="Rounded Rectangle 1"/>
          <p:cNvSpPr/>
          <p:nvPr/>
        </p:nvSpPr>
        <p:spPr>
          <a:xfrm>
            <a:off x="755650" y="1981200"/>
            <a:ext cx="7632700" cy="4111625"/>
          </a:xfrm>
          <a:prstGeom prst="roundRect">
            <a:avLst>
              <a:gd name="adj" fmla="val 4389"/>
            </a:avLst>
          </a:prstGeom>
          <a:solidFill>
            <a:srgbClr val="C19AB7"/>
          </a:solidFill>
          <a:ln>
            <a:solidFill>
              <a:srgbClr val="C19A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750885" y="1972333"/>
            <a:ext cx="7632700" cy="109021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  <a:latin typeface="Londrina Solid" panose="02000506000000020003" pitchFamily="50" charset="0"/>
              </a:rPr>
              <a:t>Drinks Can</a:t>
            </a:r>
          </a:p>
        </p:txBody>
      </p:sp>
      <p:sp>
        <p:nvSpPr>
          <p:cNvPr id="3" name="Rectangle 2"/>
          <p:cNvSpPr/>
          <p:nvPr/>
        </p:nvSpPr>
        <p:spPr>
          <a:xfrm>
            <a:off x="933450" y="2676525"/>
            <a:ext cx="7248525" cy="3228975"/>
          </a:xfrm>
          <a:prstGeom prst="rect">
            <a:avLst/>
          </a:prstGeom>
          <a:solidFill>
            <a:srgbClr val="B8E1FF"/>
          </a:solidFill>
          <a:ln>
            <a:solidFill>
              <a:srgbClr val="B8E1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333683B-EC3F-48FA-B173-81345C8327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2762" y="2784077"/>
            <a:ext cx="1798476" cy="312142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33449" y="3791946"/>
            <a:ext cx="7248525" cy="1107996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Londrina Solid" panose="02000506000000020003" pitchFamily="50" charset="0"/>
              </a:rPr>
              <a:t>Electrical Conductor</a:t>
            </a:r>
          </a:p>
        </p:txBody>
      </p:sp>
    </p:spTree>
    <p:extLst>
      <p:ext uri="{BB962C8B-B14F-4D97-AF65-F5344CB8AC3E}">
        <p14:creationId xmlns:p14="http://schemas.microsoft.com/office/powerpoint/2010/main" val="1164448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2" nodeType="click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2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5"/>
          <p:cNvSpPr>
            <a:spLocks noGrp="1"/>
          </p:cNvSpPr>
          <p:nvPr>
            <p:ph type="title"/>
          </p:nvPr>
        </p:nvSpPr>
        <p:spPr>
          <a:xfrm>
            <a:off x="457198" y="485773"/>
            <a:ext cx="8220075" cy="1595581"/>
          </a:xfrm>
        </p:spPr>
        <p:txBody>
          <a:bodyPr>
            <a:noAutofit/>
          </a:bodyPr>
          <a:lstStyle/>
          <a:p>
            <a:pPr algn="ctr"/>
            <a:r>
              <a:rPr lang="en-GB" b="0" dirty="0">
                <a:latin typeface="+mn-lt"/>
              </a:rPr>
              <a:t>Electrical Conductors </a:t>
            </a:r>
            <a:br>
              <a:rPr lang="en-GB" b="0" dirty="0">
                <a:latin typeface="+mn-lt"/>
              </a:rPr>
            </a:br>
            <a:r>
              <a:rPr lang="en-GB" b="0" dirty="0">
                <a:latin typeface="+mn-lt"/>
              </a:rPr>
              <a:t>and Insulators</a:t>
            </a:r>
          </a:p>
        </p:txBody>
      </p:sp>
      <p:pic>
        <p:nvPicPr>
          <p:cNvPr id="5" name="Whole Class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0751" y="612000"/>
            <a:ext cx="1238498" cy="864000"/>
          </a:xfrm>
          <a:prstGeom prst="rect">
            <a:avLst/>
          </a:prstGeom>
        </p:spPr>
      </p:pic>
      <p:sp>
        <p:nvSpPr>
          <p:cNvPr id="2" name="Rounded Rectangle 1"/>
          <p:cNvSpPr/>
          <p:nvPr/>
        </p:nvSpPr>
        <p:spPr>
          <a:xfrm>
            <a:off x="755650" y="1981200"/>
            <a:ext cx="7632700" cy="4111625"/>
          </a:xfrm>
          <a:prstGeom prst="roundRect">
            <a:avLst>
              <a:gd name="adj" fmla="val 4389"/>
            </a:avLst>
          </a:prstGeom>
          <a:solidFill>
            <a:srgbClr val="9C95DC"/>
          </a:solidFill>
          <a:ln>
            <a:solidFill>
              <a:srgbClr val="9C95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750885" y="1972333"/>
            <a:ext cx="7632700" cy="109021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  <a:latin typeface="Londrina Solid" panose="02000506000000020003" pitchFamily="50" charset="0"/>
              </a:rPr>
              <a:t>Paper</a:t>
            </a:r>
          </a:p>
        </p:txBody>
      </p:sp>
      <p:sp>
        <p:nvSpPr>
          <p:cNvPr id="3" name="Rectangle 2"/>
          <p:cNvSpPr/>
          <p:nvPr/>
        </p:nvSpPr>
        <p:spPr>
          <a:xfrm>
            <a:off x="933450" y="2676525"/>
            <a:ext cx="7248525" cy="3228975"/>
          </a:xfrm>
          <a:prstGeom prst="rect">
            <a:avLst/>
          </a:prstGeom>
          <a:solidFill>
            <a:srgbClr val="B8E1FF"/>
          </a:solidFill>
          <a:ln>
            <a:solidFill>
              <a:srgbClr val="B8E1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305CD36-663C-4800-B12F-69B5B49551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9834" y="2498696"/>
            <a:ext cx="3334801" cy="369449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33449" y="3791946"/>
            <a:ext cx="7248525" cy="1107996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Londrina Solid" panose="02000506000000020003" pitchFamily="50" charset="0"/>
              </a:rPr>
              <a:t>Electrical Insulator</a:t>
            </a:r>
          </a:p>
        </p:txBody>
      </p:sp>
    </p:spTree>
    <p:extLst>
      <p:ext uri="{BB962C8B-B14F-4D97-AF65-F5344CB8AC3E}">
        <p14:creationId xmlns:p14="http://schemas.microsoft.com/office/powerpoint/2010/main" val="286477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5"/>
          <p:cNvSpPr>
            <a:spLocks noGrp="1"/>
          </p:cNvSpPr>
          <p:nvPr>
            <p:ph type="title"/>
          </p:nvPr>
        </p:nvSpPr>
        <p:spPr>
          <a:xfrm>
            <a:off x="457198" y="485773"/>
            <a:ext cx="8220075" cy="1595581"/>
          </a:xfrm>
        </p:spPr>
        <p:txBody>
          <a:bodyPr>
            <a:noAutofit/>
          </a:bodyPr>
          <a:lstStyle/>
          <a:p>
            <a:pPr algn="ctr"/>
            <a:r>
              <a:rPr lang="en-GB" b="0" dirty="0">
                <a:latin typeface="+mn-lt"/>
              </a:rPr>
              <a:t>Electrical Conductors </a:t>
            </a:r>
            <a:br>
              <a:rPr lang="en-GB" b="0" dirty="0">
                <a:latin typeface="+mn-lt"/>
              </a:rPr>
            </a:br>
            <a:r>
              <a:rPr lang="en-GB" b="0" dirty="0">
                <a:latin typeface="+mn-lt"/>
              </a:rPr>
              <a:t>and Insulators</a:t>
            </a:r>
          </a:p>
        </p:txBody>
      </p:sp>
      <p:pic>
        <p:nvPicPr>
          <p:cNvPr id="5" name="Whole Class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0751" y="612000"/>
            <a:ext cx="1238498" cy="864000"/>
          </a:xfrm>
          <a:prstGeom prst="rect">
            <a:avLst/>
          </a:prstGeom>
        </p:spPr>
      </p:pic>
      <p:sp>
        <p:nvSpPr>
          <p:cNvPr id="2" name="Rounded Rectangle 1"/>
          <p:cNvSpPr/>
          <p:nvPr/>
        </p:nvSpPr>
        <p:spPr>
          <a:xfrm>
            <a:off x="755650" y="1981200"/>
            <a:ext cx="7632700" cy="4111625"/>
          </a:xfrm>
          <a:prstGeom prst="roundRect">
            <a:avLst>
              <a:gd name="adj" fmla="val 4389"/>
            </a:avLst>
          </a:prstGeom>
          <a:solidFill>
            <a:srgbClr val="228CDB"/>
          </a:solidFill>
          <a:ln>
            <a:solidFill>
              <a:srgbClr val="228CD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750885" y="1972333"/>
            <a:ext cx="7632700" cy="109021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  <a:latin typeface="Londrina Solid" panose="02000506000000020003" pitchFamily="50" charset="0"/>
              </a:rPr>
              <a:t>2p Coin</a:t>
            </a:r>
          </a:p>
        </p:txBody>
      </p:sp>
      <p:sp>
        <p:nvSpPr>
          <p:cNvPr id="3" name="Rectangle 2"/>
          <p:cNvSpPr/>
          <p:nvPr/>
        </p:nvSpPr>
        <p:spPr>
          <a:xfrm>
            <a:off x="933450" y="2676525"/>
            <a:ext cx="7248525" cy="3228975"/>
          </a:xfrm>
          <a:prstGeom prst="rect">
            <a:avLst/>
          </a:prstGeom>
          <a:solidFill>
            <a:srgbClr val="B8E1FF"/>
          </a:solidFill>
          <a:ln>
            <a:solidFill>
              <a:srgbClr val="B8E1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B874398-E74F-46FB-8AE5-2F52CD6DFB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3222" y="2785169"/>
            <a:ext cx="5712447" cy="301168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933449" y="3791946"/>
            <a:ext cx="7248525" cy="1107996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Londrina Solid" panose="02000506000000020003" pitchFamily="50" charset="0"/>
              </a:rPr>
              <a:t>Electrical Conductor</a:t>
            </a:r>
          </a:p>
        </p:txBody>
      </p:sp>
    </p:spTree>
    <p:extLst>
      <p:ext uri="{BB962C8B-B14F-4D97-AF65-F5344CB8AC3E}">
        <p14:creationId xmlns:p14="http://schemas.microsoft.com/office/powerpoint/2010/main" val="1658215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2" nodeType="click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2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5"/>
          <p:cNvSpPr>
            <a:spLocks noGrp="1"/>
          </p:cNvSpPr>
          <p:nvPr>
            <p:ph type="title"/>
          </p:nvPr>
        </p:nvSpPr>
        <p:spPr>
          <a:xfrm>
            <a:off x="457198" y="485773"/>
            <a:ext cx="8220075" cy="1595581"/>
          </a:xfrm>
        </p:spPr>
        <p:txBody>
          <a:bodyPr>
            <a:noAutofit/>
          </a:bodyPr>
          <a:lstStyle/>
          <a:p>
            <a:pPr algn="ctr"/>
            <a:r>
              <a:rPr lang="en-GB" b="0" dirty="0">
                <a:latin typeface="+mn-lt"/>
              </a:rPr>
              <a:t>Electrical Conductors </a:t>
            </a:r>
            <a:br>
              <a:rPr lang="en-GB" b="0" dirty="0">
                <a:latin typeface="+mn-lt"/>
              </a:rPr>
            </a:br>
            <a:r>
              <a:rPr lang="en-GB" b="0" dirty="0">
                <a:latin typeface="+mn-lt"/>
              </a:rPr>
              <a:t>and Insulators</a:t>
            </a:r>
          </a:p>
        </p:txBody>
      </p:sp>
      <p:pic>
        <p:nvPicPr>
          <p:cNvPr id="5" name="Whole Class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0751" y="612000"/>
            <a:ext cx="1238498" cy="864000"/>
          </a:xfrm>
          <a:prstGeom prst="rect">
            <a:avLst/>
          </a:prstGeom>
        </p:spPr>
      </p:pic>
      <p:sp>
        <p:nvSpPr>
          <p:cNvPr id="2" name="Rounded Rectangle 1"/>
          <p:cNvSpPr/>
          <p:nvPr/>
        </p:nvSpPr>
        <p:spPr>
          <a:xfrm>
            <a:off x="755650" y="1981200"/>
            <a:ext cx="7632700" cy="4111625"/>
          </a:xfrm>
          <a:prstGeom prst="roundRect">
            <a:avLst>
              <a:gd name="adj" fmla="val 4389"/>
            </a:avLst>
          </a:prstGeom>
          <a:solidFill>
            <a:srgbClr val="4267AC"/>
          </a:solidFill>
          <a:ln>
            <a:solidFill>
              <a:srgbClr val="4267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750885" y="1972333"/>
            <a:ext cx="7632700" cy="109021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  <a:latin typeface="Londrina Solid" panose="02000506000000020003" pitchFamily="50" charset="0"/>
              </a:rPr>
              <a:t>Rubber Gloves</a:t>
            </a:r>
          </a:p>
        </p:txBody>
      </p:sp>
      <p:sp>
        <p:nvSpPr>
          <p:cNvPr id="3" name="Rectangle 2"/>
          <p:cNvSpPr/>
          <p:nvPr/>
        </p:nvSpPr>
        <p:spPr>
          <a:xfrm>
            <a:off x="933450" y="2676525"/>
            <a:ext cx="7248525" cy="3228975"/>
          </a:xfrm>
          <a:prstGeom prst="rect">
            <a:avLst/>
          </a:prstGeom>
          <a:solidFill>
            <a:srgbClr val="B8E1FF"/>
          </a:solidFill>
          <a:ln>
            <a:solidFill>
              <a:srgbClr val="B8E1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CA112D-9537-4A7D-90CD-59008B78BE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6196" y="2668243"/>
            <a:ext cx="6224555" cy="323725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33449" y="3791946"/>
            <a:ext cx="7248525" cy="1107996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Londrina Solid" panose="02000506000000020003" pitchFamily="50" charset="0"/>
              </a:rPr>
              <a:t>Electrical Insulator</a:t>
            </a:r>
          </a:p>
        </p:txBody>
      </p:sp>
    </p:spTree>
    <p:extLst>
      <p:ext uri="{BB962C8B-B14F-4D97-AF65-F5344CB8AC3E}">
        <p14:creationId xmlns:p14="http://schemas.microsoft.com/office/powerpoint/2010/main" val="1135079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5"/>
          <p:cNvSpPr>
            <a:spLocks noGrp="1"/>
          </p:cNvSpPr>
          <p:nvPr>
            <p:ph type="title"/>
          </p:nvPr>
        </p:nvSpPr>
        <p:spPr>
          <a:xfrm>
            <a:off x="457198" y="485773"/>
            <a:ext cx="8220075" cy="1595581"/>
          </a:xfrm>
        </p:spPr>
        <p:txBody>
          <a:bodyPr>
            <a:noAutofit/>
          </a:bodyPr>
          <a:lstStyle/>
          <a:p>
            <a:pPr algn="ctr"/>
            <a:r>
              <a:rPr lang="en-GB" b="0" dirty="0">
                <a:latin typeface="+mn-lt"/>
              </a:rPr>
              <a:t>Electrical Conductors </a:t>
            </a:r>
            <a:br>
              <a:rPr lang="en-GB" b="0" dirty="0">
                <a:latin typeface="+mn-lt"/>
              </a:rPr>
            </a:br>
            <a:r>
              <a:rPr lang="en-GB" b="0" dirty="0">
                <a:latin typeface="+mn-lt"/>
              </a:rPr>
              <a:t>and Insulators</a:t>
            </a:r>
          </a:p>
        </p:txBody>
      </p:sp>
      <p:pic>
        <p:nvPicPr>
          <p:cNvPr id="5" name="Whole Class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0751" y="612000"/>
            <a:ext cx="1238498" cy="864000"/>
          </a:xfrm>
          <a:prstGeom prst="rect">
            <a:avLst/>
          </a:prstGeom>
        </p:spPr>
      </p:pic>
      <p:sp>
        <p:nvSpPr>
          <p:cNvPr id="2" name="Rounded Rectangle 1"/>
          <p:cNvSpPr/>
          <p:nvPr/>
        </p:nvSpPr>
        <p:spPr>
          <a:xfrm>
            <a:off x="755650" y="1981200"/>
            <a:ext cx="7632700" cy="4111625"/>
          </a:xfrm>
          <a:prstGeom prst="roundRect">
            <a:avLst>
              <a:gd name="adj" fmla="val 4389"/>
            </a:avLst>
          </a:prstGeom>
          <a:solidFill>
            <a:srgbClr val="C19AB7"/>
          </a:solidFill>
          <a:ln>
            <a:solidFill>
              <a:srgbClr val="C19A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750885" y="1972333"/>
            <a:ext cx="7632700" cy="109021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  <a:latin typeface="Londrina Solid" panose="02000506000000020003" pitchFamily="50" charset="0"/>
              </a:rPr>
              <a:t>Glass Window</a:t>
            </a:r>
          </a:p>
        </p:txBody>
      </p:sp>
      <p:sp>
        <p:nvSpPr>
          <p:cNvPr id="3" name="Rectangle 2"/>
          <p:cNvSpPr/>
          <p:nvPr/>
        </p:nvSpPr>
        <p:spPr>
          <a:xfrm>
            <a:off x="933450" y="2676525"/>
            <a:ext cx="7248525" cy="3228975"/>
          </a:xfrm>
          <a:prstGeom prst="rect">
            <a:avLst/>
          </a:prstGeom>
          <a:solidFill>
            <a:srgbClr val="B8E1FF"/>
          </a:solidFill>
          <a:ln>
            <a:solidFill>
              <a:srgbClr val="B8E1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EEBB28E-A178-4ACE-913B-29A50C604C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6115" y="2800411"/>
            <a:ext cx="2511770" cy="298120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933449" y="3791946"/>
            <a:ext cx="7248525" cy="1107996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Londrina Solid" panose="02000506000000020003" pitchFamily="50" charset="0"/>
              </a:rPr>
              <a:t>Electrical Insulator</a:t>
            </a:r>
          </a:p>
        </p:txBody>
      </p:sp>
    </p:spTree>
    <p:extLst>
      <p:ext uri="{BB962C8B-B14F-4D97-AF65-F5344CB8AC3E}">
        <p14:creationId xmlns:p14="http://schemas.microsoft.com/office/powerpoint/2010/main" val="1039927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2" nodeType="click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2" animBg="1"/>
    </p:bldLst>
  </p:timing>
</p:sld>
</file>

<file path=ppt/theme/theme1.xml><?xml version="1.0" encoding="utf-8"?>
<a:theme xmlns:a="http://schemas.openxmlformats.org/drawingml/2006/main" name="Office Theme">
  <a:themeElements>
    <a:clrScheme name="Twinkl Planit">
      <a:dk1>
        <a:srgbClr val="1C1C1C"/>
      </a:dk1>
      <a:lt1>
        <a:srgbClr val="FFFFFF"/>
      </a:lt1>
      <a:dk2>
        <a:srgbClr val="132A8C"/>
      </a:dk2>
      <a:lt2>
        <a:srgbClr val="E2E2E2"/>
      </a:lt2>
      <a:accent1>
        <a:srgbClr val="6B388C"/>
      </a:accent1>
      <a:accent2>
        <a:srgbClr val="E6236A"/>
      </a:accent2>
      <a:accent3>
        <a:srgbClr val="32B3A2"/>
      </a:accent3>
      <a:accent4>
        <a:srgbClr val="A21774"/>
      </a:accent4>
      <a:accent5>
        <a:srgbClr val="14B4E4"/>
      </a:accent5>
      <a:accent6>
        <a:srgbClr val="EE7918"/>
      </a:accent6>
      <a:hlink>
        <a:srgbClr val="14B4E4"/>
      </a:hlink>
      <a:folHlink>
        <a:srgbClr val="86CEFA"/>
      </a:folHlink>
    </a:clrScheme>
    <a:fontScheme name="Twinkl Planit">
      <a:majorFont>
        <a:latin typeface="Sassoon Infant Md"/>
        <a:ea typeface=""/>
        <a:cs typeface=""/>
      </a:majorFont>
      <a:minorFont>
        <a:latin typeface="Sassoon Infant Rg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1330</TotalTime>
  <Words>390</Words>
  <Application>Microsoft Office PowerPoint</Application>
  <PresentationFormat>On-screen Show (4:3)</PresentationFormat>
  <Paragraphs>55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Sassoon Infant Md</vt:lpstr>
      <vt:lpstr>Londrina Solid</vt:lpstr>
      <vt:lpstr>Sassoon Infant Rg</vt:lpstr>
      <vt:lpstr>Calibri</vt:lpstr>
      <vt:lpstr>Wingdings</vt:lpstr>
      <vt:lpstr>Arial</vt:lpstr>
      <vt:lpstr>BPreplay</vt:lpstr>
      <vt:lpstr>Office Theme</vt:lpstr>
      <vt:lpstr>PowerPoint Presentation</vt:lpstr>
      <vt:lpstr>Electrical Conductors  and Insulators</vt:lpstr>
      <vt:lpstr>Electrical Conductors  and Insulators</vt:lpstr>
      <vt:lpstr>Electrical Conductors  and Insulators</vt:lpstr>
      <vt:lpstr>Electrical Conductors  and Insulators</vt:lpstr>
      <vt:lpstr>Electrical Conductors  and Insulators</vt:lpstr>
      <vt:lpstr>Electrical Conductors  and Insulators</vt:lpstr>
      <vt:lpstr>Electrical Conductors  and Insulators</vt:lpstr>
      <vt:lpstr>Electrical Conductors  and Insulators</vt:lpstr>
      <vt:lpstr>Conductors and Resistance</vt:lpstr>
      <vt:lpstr>Football Floodlights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Geography</dc:title>
  <dc:creator>Twinkl</dc:creator>
  <cp:lastModifiedBy>CBranson</cp:lastModifiedBy>
  <cp:revision>103</cp:revision>
  <dcterms:created xsi:type="dcterms:W3CDTF">2014-10-01T16:09:27Z</dcterms:created>
  <dcterms:modified xsi:type="dcterms:W3CDTF">2020-05-03T13:37:49Z</dcterms:modified>
</cp:coreProperties>
</file>